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0"/>
  </p:notesMasterIdLst>
  <p:sldIdLst>
    <p:sldId id="589" r:id="rId2"/>
    <p:sldId id="1811" r:id="rId3"/>
    <p:sldId id="1189" r:id="rId4"/>
    <p:sldId id="257" r:id="rId5"/>
    <p:sldId id="258" r:id="rId6"/>
    <p:sldId id="259" r:id="rId7"/>
    <p:sldId id="260" r:id="rId8"/>
    <p:sldId id="261" r:id="rId9"/>
    <p:sldId id="375" r:id="rId10"/>
    <p:sldId id="262" r:id="rId11"/>
    <p:sldId id="263" r:id="rId12"/>
    <p:sldId id="264" r:id="rId13"/>
    <p:sldId id="265" r:id="rId14"/>
    <p:sldId id="266" r:id="rId15"/>
    <p:sldId id="376" r:id="rId16"/>
    <p:sldId id="267" r:id="rId17"/>
    <p:sldId id="268" r:id="rId18"/>
    <p:sldId id="269" r:id="rId19"/>
    <p:sldId id="270" r:id="rId20"/>
    <p:sldId id="271" r:id="rId21"/>
    <p:sldId id="377" r:id="rId22"/>
    <p:sldId id="378" r:id="rId23"/>
    <p:sldId id="272" r:id="rId24"/>
    <p:sldId id="273" r:id="rId25"/>
    <p:sldId id="274" r:id="rId26"/>
    <p:sldId id="275" r:id="rId27"/>
    <p:sldId id="276" r:id="rId28"/>
    <p:sldId id="379" r:id="rId29"/>
    <p:sldId id="277" r:id="rId30"/>
    <p:sldId id="278" r:id="rId31"/>
    <p:sldId id="279" r:id="rId32"/>
    <p:sldId id="280" r:id="rId33"/>
    <p:sldId id="281" r:id="rId34"/>
    <p:sldId id="380" r:id="rId35"/>
    <p:sldId id="282" r:id="rId36"/>
    <p:sldId id="283" r:id="rId37"/>
    <p:sldId id="284" r:id="rId38"/>
    <p:sldId id="285" r:id="rId39"/>
    <p:sldId id="286" r:id="rId40"/>
    <p:sldId id="381" r:id="rId41"/>
    <p:sldId id="287" r:id="rId42"/>
    <p:sldId id="288" r:id="rId43"/>
    <p:sldId id="289" r:id="rId44"/>
    <p:sldId id="290" r:id="rId45"/>
    <p:sldId id="291" r:id="rId46"/>
    <p:sldId id="382" r:id="rId47"/>
    <p:sldId id="292" r:id="rId48"/>
    <p:sldId id="293" r:id="rId49"/>
    <p:sldId id="294" r:id="rId50"/>
    <p:sldId id="295" r:id="rId51"/>
    <p:sldId id="296" r:id="rId52"/>
    <p:sldId id="383" r:id="rId53"/>
    <p:sldId id="297" r:id="rId54"/>
    <p:sldId id="298" r:id="rId55"/>
    <p:sldId id="299" r:id="rId56"/>
    <p:sldId id="300" r:id="rId57"/>
    <p:sldId id="301" r:id="rId58"/>
    <p:sldId id="302" r:id="rId59"/>
    <p:sldId id="303" r:id="rId60"/>
    <p:sldId id="304" r:id="rId61"/>
    <p:sldId id="305" r:id="rId62"/>
    <p:sldId id="306" r:id="rId63"/>
    <p:sldId id="307" r:id="rId64"/>
    <p:sldId id="308" r:id="rId65"/>
    <p:sldId id="309" r:id="rId66"/>
    <p:sldId id="310" r:id="rId67"/>
    <p:sldId id="311" r:id="rId68"/>
    <p:sldId id="312" r:id="rId69"/>
    <p:sldId id="313" r:id="rId70"/>
    <p:sldId id="314" r:id="rId71"/>
    <p:sldId id="315" r:id="rId72"/>
    <p:sldId id="316" r:id="rId73"/>
    <p:sldId id="317" r:id="rId74"/>
    <p:sldId id="318" r:id="rId75"/>
    <p:sldId id="319" r:id="rId76"/>
    <p:sldId id="320" r:id="rId77"/>
    <p:sldId id="321" r:id="rId78"/>
    <p:sldId id="322" r:id="rId79"/>
    <p:sldId id="323" r:id="rId80"/>
    <p:sldId id="324" r:id="rId81"/>
    <p:sldId id="325" r:id="rId82"/>
    <p:sldId id="326" r:id="rId83"/>
    <p:sldId id="327" r:id="rId84"/>
    <p:sldId id="328" r:id="rId85"/>
    <p:sldId id="329" r:id="rId86"/>
    <p:sldId id="330" r:id="rId87"/>
    <p:sldId id="331" r:id="rId88"/>
    <p:sldId id="332" r:id="rId89"/>
    <p:sldId id="333" r:id="rId90"/>
    <p:sldId id="334" r:id="rId91"/>
    <p:sldId id="335" r:id="rId92"/>
    <p:sldId id="336" r:id="rId93"/>
    <p:sldId id="337" r:id="rId94"/>
    <p:sldId id="338" r:id="rId95"/>
    <p:sldId id="339" r:id="rId96"/>
    <p:sldId id="340" r:id="rId97"/>
    <p:sldId id="341" r:id="rId98"/>
    <p:sldId id="342" r:id="rId99"/>
    <p:sldId id="343" r:id="rId100"/>
    <p:sldId id="344" r:id="rId101"/>
    <p:sldId id="345" r:id="rId102"/>
    <p:sldId id="346" r:id="rId103"/>
    <p:sldId id="347" r:id="rId104"/>
    <p:sldId id="348" r:id="rId105"/>
    <p:sldId id="349" r:id="rId106"/>
    <p:sldId id="350" r:id="rId107"/>
    <p:sldId id="351" r:id="rId108"/>
    <p:sldId id="352" r:id="rId109"/>
    <p:sldId id="353" r:id="rId110"/>
    <p:sldId id="354" r:id="rId111"/>
    <p:sldId id="355" r:id="rId112"/>
    <p:sldId id="356" r:id="rId113"/>
    <p:sldId id="357" r:id="rId114"/>
    <p:sldId id="358" r:id="rId115"/>
    <p:sldId id="359" r:id="rId116"/>
    <p:sldId id="360" r:id="rId117"/>
    <p:sldId id="361" r:id="rId118"/>
    <p:sldId id="362" r:id="rId119"/>
    <p:sldId id="363" r:id="rId120"/>
    <p:sldId id="364" r:id="rId121"/>
    <p:sldId id="365" r:id="rId122"/>
    <p:sldId id="366" r:id="rId123"/>
    <p:sldId id="367" r:id="rId124"/>
    <p:sldId id="368" r:id="rId125"/>
    <p:sldId id="369" r:id="rId126"/>
    <p:sldId id="370" r:id="rId127"/>
    <p:sldId id="371" r:id="rId128"/>
    <p:sldId id="372"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A3C624-307A-410C-9156-19AE9136936A}" type="datetimeFigureOut">
              <a:rPr lang="en-US" smtClean="0"/>
              <a:t>11/21/2019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4B96D2-0446-4C5A-9957-44E6549544C7}" type="slidenum">
              <a:rPr lang="en-US" smtClean="0"/>
              <a:t>‹#›</a:t>
            </a:fld>
            <a:endParaRPr lang="en-US"/>
          </a:p>
        </p:txBody>
      </p:sp>
    </p:spTree>
    <p:extLst>
      <p:ext uri="{BB962C8B-B14F-4D97-AF65-F5344CB8AC3E}">
        <p14:creationId xmlns:p14="http://schemas.microsoft.com/office/powerpoint/2010/main" val="957882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8741"/>
          <a:stretch/>
        </p:blipFill>
        <p:spPr bwMode="auto">
          <a:xfrm>
            <a:off x="4765" y="2660073"/>
            <a:ext cx="9132887" cy="420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152400" y="228600"/>
            <a:ext cx="1752600" cy="144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1" name="Rectangle 7"/>
          <p:cNvSpPr>
            <a:spLocks noChangeArrowheads="1"/>
          </p:cNvSpPr>
          <p:nvPr userDrawn="1"/>
        </p:nvSpPr>
        <p:spPr bwMode="auto">
          <a:xfrm>
            <a:off x="3447333" y="6428602"/>
            <a:ext cx="22493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IN" sz="1000" dirty="0">
                <a:solidFill>
                  <a:srgbClr val="FFFFFF"/>
                </a:solidFill>
                <a:latin typeface="Calibri" panose="020F0502020204030204" pitchFamily="34" charset="0"/>
                <a:cs typeface="Calibri" panose="020F0502020204030204" pitchFamily="34" charset="0"/>
              </a:rPr>
              <a:t>© 2019 VMEdu.com. All rights reserved</a:t>
            </a:r>
          </a:p>
        </p:txBody>
      </p:sp>
    </p:spTree>
    <p:extLst>
      <p:ext uri="{BB962C8B-B14F-4D97-AF65-F5344CB8AC3E}">
        <p14:creationId xmlns:p14="http://schemas.microsoft.com/office/powerpoint/2010/main" val="8136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175" y="314325"/>
            <a:ext cx="990600" cy="711711"/>
          </a:xfrm>
          <a:prstGeom prst="rect">
            <a:avLst/>
          </a:prstGeom>
        </p:spPr>
      </p:pic>
      <p:sp>
        <p:nvSpPr>
          <p:cNvPr id="5" name="Rectangle 7"/>
          <p:cNvSpPr>
            <a:spLocks noChangeArrowheads="1"/>
          </p:cNvSpPr>
          <p:nvPr userDrawn="1"/>
        </p:nvSpPr>
        <p:spPr bwMode="auto">
          <a:xfrm>
            <a:off x="3344742" y="6611939"/>
            <a:ext cx="245451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IN" sz="1100" dirty="0">
                <a:solidFill>
                  <a:srgbClr val="FFFFFF"/>
                </a:solidFill>
                <a:latin typeface="Calibri" panose="020F0502020204030204" pitchFamily="34" charset="0"/>
                <a:cs typeface="Calibri" panose="020F0502020204030204" pitchFamily="34" charset="0"/>
              </a:rPr>
              <a:t>© 2019 VMEdu.com. All rights reserved</a:t>
            </a:r>
          </a:p>
        </p:txBody>
      </p:sp>
      <p:sp>
        <p:nvSpPr>
          <p:cNvPr id="6" name="Rectangle 6"/>
          <p:cNvSpPr txBox="1">
            <a:spLocks noChangeArrowheads="1"/>
          </p:cNvSpPr>
          <p:nvPr userDrawn="1"/>
        </p:nvSpPr>
        <p:spPr bwMode="auto">
          <a:xfrm>
            <a:off x="6019800" y="6553200"/>
            <a:ext cx="2133600" cy="228600"/>
          </a:xfrm>
          <a:prstGeom prst="rect">
            <a:avLst/>
          </a:prstGeom>
          <a:noFill/>
          <a:ln w="9525">
            <a:noFill/>
            <a:miter lim="800000"/>
            <a:headEnd/>
            <a:tailEnd/>
          </a:ln>
          <a:effectLst/>
        </p:spPr>
        <p:txBody>
          <a:bodyPr/>
          <a:lstStyle>
            <a:defPPr>
              <a:defRPr lang="en-US"/>
            </a:defPPr>
            <a:lvl1pPr algn="r" rtl="0" eaLnBrk="0" fontAlgn="base" hangingPunct="0">
              <a:spcBef>
                <a:spcPct val="0"/>
              </a:spcBef>
              <a:spcAft>
                <a:spcPct val="0"/>
              </a:spcAft>
              <a:defRPr sz="10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2E0578A0-A967-4B31-A7ED-8D40A4D9BC1F}" type="slidenum">
              <a:rPr lang="en-US" smtClean="0">
                <a:solidFill>
                  <a:srgbClr val="FFFFFF"/>
                </a:solidFill>
                <a:latin typeface="Calibri" panose="020F0502020204030204" pitchFamily="34" charset="0"/>
              </a:rPr>
              <a:pPr>
                <a:defRPr/>
              </a:pPr>
              <a:t>‹#›</a:t>
            </a:fld>
            <a:endParaRPr lang="en-US" dirty="0">
              <a:solidFill>
                <a:srgbClr val="FFFFFF"/>
              </a:solidFill>
              <a:latin typeface="Calibri" panose="020F0502020204030204" pitchFamily="34" charset="0"/>
            </a:endParaRPr>
          </a:p>
        </p:txBody>
      </p:sp>
      <p:sp>
        <p:nvSpPr>
          <p:cNvPr id="7" name="Content Placeholder 2"/>
          <p:cNvSpPr>
            <a:spLocks noGrp="1"/>
          </p:cNvSpPr>
          <p:nvPr>
            <p:ph idx="1"/>
          </p:nvPr>
        </p:nvSpPr>
        <p:spPr>
          <a:xfrm>
            <a:off x="914400" y="1371600"/>
            <a:ext cx="7848600" cy="4876800"/>
          </a:xfrm>
          <a:prstGeom prst="rect">
            <a:avLst/>
          </a:prstGeom>
        </p:spPr>
        <p:txBody>
          <a:bodyPr/>
          <a:lstStyle>
            <a:lvl1pPr marL="273050" indent="-273050">
              <a:lnSpc>
                <a:spcPct val="100000"/>
              </a:lnSpc>
              <a:buSzPct val="100000"/>
              <a:buFont typeface="Verdana" pitchFamily="34" charset="0"/>
              <a:buChar char="•"/>
              <a:defRPr sz="1600">
                <a:latin typeface="Calibri" panose="020F0502020204030204" pitchFamily="34" charset="0"/>
                <a:cs typeface="Calibri" panose="020F0502020204030204" pitchFamily="34" charset="0"/>
              </a:defRPr>
            </a:lvl1pPr>
            <a:lvl2pPr marL="534988" indent="-261938">
              <a:lnSpc>
                <a:spcPct val="100000"/>
              </a:lnSpc>
              <a:buFont typeface="Verdana" pitchFamily="34" charset="0"/>
              <a:buChar char="◦"/>
              <a:defRPr sz="1600">
                <a:latin typeface="Calibri" panose="020F0502020204030204" pitchFamily="34" charset="0"/>
                <a:cs typeface="Calibri" panose="020F0502020204030204" pitchFamily="34" charset="0"/>
              </a:defRPr>
            </a:lvl2pPr>
            <a:lvl3pPr marL="808038" indent="-273050">
              <a:lnSpc>
                <a:spcPct val="100000"/>
              </a:lnSpc>
              <a:defRPr sz="1600">
                <a:latin typeface="Calibri" panose="020F0502020204030204" pitchFamily="34" charset="0"/>
                <a:cs typeface="Calibri" panose="020F0502020204030204" pitchFamily="34" charset="0"/>
              </a:defRPr>
            </a:lvl3pPr>
            <a:lvl4pPr>
              <a:lnSpc>
                <a:spcPct val="100000"/>
              </a:lnSpc>
              <a:defRPr sz="1600">
                <a:latin typeface="Arial" pitchFamily="34" charset="0"/>
                <a:cs typeface="Arial" pitchFamily="34" charset="0"/>
              </a:defRPr>
            </a:lvl4pPr>
            <a:lvl5pPr>
              <a:lnSpc>
                <a:spcPct val="100000"/>
              </a:lnSpc>
              <a:defRPr sz="1600">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8" name="Title 1"/>
          <p:cNvSpPr>
            <a:spLocks noGrp="1"/>
          </p:cNvSpPr>
          <p:nvPr>
            <p:ph type="title"/>
          </p:nvPr>
        </p:nvSpPr>
        <p:spPr>
          <a:xfrm>
            <a:off x="990600" y="304800"/>
            <a:ext cx="7391400" cy="715963"/>
          </a:xfrm>
          <a:prstGeom prst="rect">
            <a:avLst/>
          </a:prstGeom>
        </p:spPr>
        <p:txBody>
          <a:bodyPr/>
          <a:lstStyle>
            <a:lvl1pPr algn="ctr">
              <a:lnSpc>
                <a:spcPct val="100000"/>
              </a:lnSpc>
              <a:defRPr sz="2800">
                <a:solidFill>
                  <a:srgbClr val="0050AD"/>
                </a:solidFill>
                <a:latin typeface="Calibri" panose="020F0502020204030204" pitchFamily="34" charset="0"/>
                <a:cs typeface="Calibri" panose="020F0502020204030204" pitchFamily="34" charset="0"/>
              </a:defRPr>
            </a:lvl1pPr>
          </a:lstStyle>
          <a:p>
            <a:r>
              <a:rPr lang="en-US" dirty="0"/>
              <a:t>Click to edit Master title style</a:t>
            </a:r>
            <a:endParaRPr lang="en-IN" dirty="0"/>
          </a:p>
        </p:txBody>
      </p:sp>
      <p:sp>
        <p:nvSpPr>
          <p:cNvPr id="11" name="Rectangle 6"/>
          <p:cNvSpPr>
            <a:spLocks noGrp="1" noChangeArrowheads="1"/>
          </p:cNvSpPr>
          <p:nvPr>
            <p:ph type="sldNum" sz="quarter" idx="12"/>
          </p:nvPr>
        </p:nvSpPr>
        <p:spPr/>
        <p:txBody>
          <a:bodyPr/>
          <a:lstStyle>
            <a:lvl1pPr>
              <a:defRPr b="0">
                <a:latin typeface="Calibri" panose="020F0502020204030204" pitchFamily="34" charset="0"/>
                <a:cs typeface="Calibri" panose="020F0502020204030204" pitchFamily="34" charset="0"/>
              </a:defRPr>
            </a:lvl1pPr>
          </a:lstStyle>
          <a:p>
            <a:pPr>
              <a:defRPr/>
            </a:pPr>
            <a:fld id="{AC73F1D3-B4B8-4AEF-90B2-F6B713CA2A81}" type="slidenum">
              <a:rPr lang="en-US" smtClean="0">
                <a:solidFill>
                  <a:srgbClr val="FFFFFF"/>
                </a:solidFill>
              </a:rPr>
              <a:pPr>
                <a:defRPr/>
              </a:pPr>
              <a:t>‹#›</a:t>
            </a:fld>
            <a:endParaRPr lang="en-US" dirty="0">
              <a:solidFill>
                <a:srgbClr val="FFFFFF"/>
              </a:solidFill>
            </a:endParaRPr>
          </a:p>
        </p:txBody>
      </p:sp>
      <p:sp>
        <p:nvSpPr>
          <p:cNvPr id="3" name="Rectangle 2"/>
          <p:cNvSpPr/>
          <p:nvPr userDrawn="1"/>
        </p:nvSpPr>
        <p:spPr>
          <a:xfrm>
            <a:off x="0" y="6324600"/>
            <a:ext cx="9144000" cy="228600"/>
          </a:xfrm>
          <a:prstGeom prst="rect">
            <a:avLst/>
          </a:prstGeom>
          <a:solidFill>
            <a:srgbClr val="0054AF"/>
          </a:solidFill>
          <a:ln w="3175">
            <a:solidFill>
              <a:srgbClr val="0054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Tree>
    <p:extLst>
      <p:ext uri="{BB962C8B-B14F-4D97-AF65-F5344CB8AC3E}">
        <p14:creationId xmlns:p14="http://schemas.microsoft.com/office/powerpoint/2010/main" val="1305865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pPr fontAlgn="base">
              <a:spcBef>
                <a:spcPct val="0"/>
              </a:spcBef>
              <a:spcAft>
                <a:spcPct val="0"/>
              </a:spcAft>
            </a:pPr>
            <a:endParaRPr lang="en-US" dirty="0">
              <a:solidFill>
                <a:srgbClr val="000000"/>
              </a:solidFill>
            </a:endParaRPr>
          </a:p>
        </p:txBody>
      </p:sp>
      <p:sp>
        <p:nvSpPr>
          <p:cNvPr id="3" name="Footer Placeholder 2"/>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
        <p:nvSpPr>
          <p:cNvPr id="4" name="Slide Number Placeholder 3"/>
          <p:cNvSpPr>
            <a:spLocks noGrp="1"/>
          </p:cNvSpPr>
          <p:nvPr>
            <p:ph type="sldNum" sz="quarter" idx="12"/>
          </p:nvPr>
        </p:nvSpPr>
        <p:spPr/>
        <p:txBody>
          <a:bodyPr/>
          <a:lstStyle/>
          <a:p>
            <a:fld id="{7CBCC52C-CE0E-4A77-AE88-E639344518EB}" type="slidenum">
              <a:rPr lang="en-US" smtClean="0">
                <a:solidFill>
                  <a:srgbClr val="FFFFFF"/>
                </a:solidFill>
              </a:rPr>
              <a:pPr/>
              <a:t>‹#›</a:t>
            </a:fld>
            <a:endParaRPr lang="en-US" dirty="0">
              <a:solidFill>
                <a:srgbClr val="FFFFFF"/>
              </a:solidFill>
            </a:endParaRPr>
          </a:p>
        </p:txBody>
      </p:sp>
      <p:sp>
        <p:nvSpPr>
          <p:cNvPr id="5" name="Title Placeholder 7"/>
          <p:cNvSpPr>
            <a:spLocks noGrp="1"/>
          </p:cNvSpPr>
          <p:nvPr>
            <p:ph type="title"/>
          </p:nvPr>
        </p:nvSpPr>
        <p:spPr bwMode="auto">
          <a:xfrm>
            <a:off x="0" y="3048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50AD"/>
                </a:solidFill>
              </a:defRPr>
            </a:lvl1pPr>
          </a:lstStyle>
          <a:p>
            <a:pPr lvl="0"/>
            <a:r>
              <a:rPr lang="en-US" dirty="0"/>
              <a:t>Click to edit Master title style</a:t>
            </a:r>
          </a:p>
        </p:txBody>
      </p:sp>
    </p:spTree>
    <p:extLst>
      <p:ext uri="{BB962C8B-B14F-4D97-AF65-F5344CB8AC3E}">
        <p14:creationId xmlns:p14="http://schemas.microsoft.com/office/powerpoint/2010/main" val="2019274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000">
                <a:solidFill>
                  <a:srgbClr val="0050AD"/>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000">
                <a:solidFill>
                  <a:schemeClr val="tx1"/>
                </a:solidFill>
                <a:latin typeface="Calibri" panose="020F0502020204030204" pitchFamily="34" charset="0"/>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pPr fontAlgn="base">
              <a:spcBef>
                <a:spcPct val="0"/>
              </a:spcBef>
              <a:spcAft>
                <a:spcPct val="0"/>
              </a:spcAft>
            </a:pPr>
            <a:endParaRPr lang="en-US" dirty="0">
              <a:solidFill>
                <a:srgbClr val="000000"/>
              </a:solidFill>
            </a:endParaRPr>
          </a:p>
        </p:txBody>
      </p:sp>
      <p:sp>
        <p:nvSpPr>
          <p:cNvPr id="5" name="Footer Placeholder 4"/>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
        <p:nvSpPr>
          <p:cNvPr id="6" name="Slide Number Placeholder 5"/>
          <p:cNvSpPr>
            <a:spLocks noGrp="1"/>
          </p:cNvSpPr>
          <p:nvPr>
            <p:ph type="sldNum" sz="quarter" idx="12"/>
          </p:nvPr>
        </p:nvSpPr>
        <p:spPr/>
        <p:txBody>
          <a:bodyPr/>
          <a:lstStyle/>
          <a:p>
            <a:fld id="{7CBCC52C-CE0E-4A77-AE88-E639344518EB}"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28941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0AD"/>
                </a:solidFill>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a:solidFill>
                  <a:schemeClr val="tx1"/>
                </a:solidFill>
                <a:latin typeface="Calibri" panose="020F0502020204030204" pitchFamily="34" charset="0"/>
                <a:cs typeface="Calibri" panose="020F0502020204030204" pitchFamily="34" charset="0"/>
              </a:defRPr>
            </a:lvl1pPr>
            <a:lvl2pPr>
              <a:defRPr>
                <a:solidFill>
                  <a:schemeClr val="tx1"/>
                </a:solidFill>
                <a:latin typeface="Calibri" panose="020F0502020204030204" pitchFamily="34" charset="0"/>
                <a:cs typeface="Calibri" panose="020F0502020204030204" pitchFamily="34" charset="0"/>
              </a:defRPr>
            </a:lvl2pPr>
            <a:lvl3pPr>
              <a:defRPr>
                <a:solidFill>
                  <a:schemeClr val="tx1"/>
                </a:solidFill>
                <a:latin typeface="Calibri" panose="020F0502020204030204" pitchFamily="34" charset="0"/>
                <a:cs typeface="Calibri" panose="020F0502020204030204" pitchFamily="34" charset="0"/>
              </a:defRPr>
            </a:lvl3pPr>
            <a:lvl4pPr>
              <a:defRPr>
                <a:solidFill>
                  <a:schemeClr val="tx1"/>
                </a:solidFill>
                <a:latin typeface="Calibri" panose="020F0502020204030204" pitchFamily="34" charset="0"/>
                <a:cs typeface="Calibri" panose="020F0502020204030204" pitchFamily="34" charset="0"/>
              </a:defRPr>
            </a:lvl4pPr>
            <a:lvl5pPr>
              <a:defRPr>
                <a:solidFill>
                  <a:schemeClr val="tx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pPr fontAlgn="base">
              <a:spcBef>
                <a:spcPct val="0"/>
              </a:spcBef>
              <a:spcAft>
                <a:spcPct val="0"/>
              </a:spcAft>
            </a:pPr>
            <a:endParaRPr lang="en-US" dirty="0">
              <a:solidFill>
                <a:srgbClr val="000000"/>
              </a:solidFill>
            </a:endParaRPr>
          </a:p>
        </p:txBody>
      </p:sp>
      <p:sp>
        <p:nvSpPr>
          <p:cNvPr id="5" name="Footer Placeholder 4"/>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
        <p:nvSpPr>
          <p:cNvPr id="6" name="Slide Number Placeholder 5"/>
          <p:cNvSpPr>
            <a:spLocks noGrp="1"/>
          </p:cNvSpPr>
          <p:nvPr>
            <p:ph type="sldNum" sz="quarter" idx="12"/>
          </p:nvPr>
        </p:nvSpPr>
        <p:spPr/>
        <p:txBody>
          <a:bodyPr/>
          <a:lstStyle/>
          <a:p>
            <a:fld id="{7CBCC52C-CE0E-4A77-AE88-E639344518EB}"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093062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cs typeface="Calibri" panose="020F0502020204030204" pitchFamily="34" charset="0"/>
              </a:defRPr>
            </a:lvl1pPr>
          </a:lstStyle>
          <a:p>
            <a:pPr fontAlgn="base">
              <a:spcBef>
                <a:spcPct val="0"/>
              </a:spcBef>
              <a:spcAft>
                <a:spcPct val="0"/>
              </a:spcAft>
            </a:pPr>
            <a:endParaRPr lang="en-US">
              <a:solidFill>
                <a:srgbClr val="000000"/>
              </a:solidFill>
            </a:endParaRPr>
          </a:p>
        </p:txBody>
      </p:sp>
      <p:sp>
        <p:nvSpPr>
          <p:cNvPr id="4" name="Footer Placeholder 3"/>
          <p:cNvSpPr>
            <a:spLocks noGrp="1"/>
          </p:cNvSpPr>
          <p:nvPr>
            <p:ph type="ftr" sz="quarter" idx="11"/>
          </p:nvPr>
        </p:nvSpPr>
        <p:spPr/>
        <p:txBody>
          <a:bodyPr/>
          <a:lstStyle/>
          <a:p>
            <a:r>
              <a:rPr lang="en-US">
                <a:solidFill>
                  <a:srgbClr val="FFFFFF"/>
                </a:solidFill>
              </a:rPr>
              <a:t>@2019 VMEdu.com. All rights reserved</a:t>
            </a:r>
          </a:p>
        </p:txBody>
      </p:sp>
      <p:sp>
        <p:nvSpPr>
          <p:cNvPr id="5" name="Slide Number Placeholder 4"/>
          <p:cNvSpPr>
            <a:spLocks noGrp="1"/>
          </p:cNvSpPr>
          <p:nvPr>
            <p:ph type="sldNum" sz="quarter" idx="12"/>
          </p:nvPr>
        </p:nvSpPr>
        <p:spPr/>
        <p:txBody>
          <a:bodyPr/>
          <a:lstStyle/>
          <a:p>
            <a:fld id="{E489C532-19C3-49CA-A4A2-9AFC45CA14B9}"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05833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3" descr="PM Study white 2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9397" name="Rectangle 5"/>
          <p:cNvSpPr>
            <a:spLocks noGrp="1" noChangeArrowheads="1"/>
          </p:cNvSpPr>
          <p:nvPr>
            <p:ph type="ftr" sz="quarter" idx="3"/>
          </p:nvPr>
        </p:nvSpPr>
        <p:spPr bwMode="auto">
          <a:xfrm>
            <a:off x="3124200" y="6629400"/>
            <a:ext cx="2819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a:solidFill>
                  <a:schemeClr val="bg1"/>
                </a:solidFill>
                <a:latin typeface="Calibri" panose="020F0502020204030204" pitchFamily="34" charset="0"/>
                <a:cs typeface="+mn-cs"/>
              </a:defRPr>
            </a:lvl1pPr>
          </a:lstStyle>
          <a:p>
            <a:pPr fontAlgn="base">
              <a:spcBef>
                <a:spcPct val="0"/>
              </a:spcBef>
              <a:spcAft>
                <a:spcPct val="0"/>
              </a:spcAft>
              <a:defRPr/>
            </a:pPr>
            <a:r>
              <a:rPr lang="en-US">
                <a:solidFill>
                  <a:srgbClr val="FFFFFF"/>
                </a:solidFill>
              </a:rPr>
              <a:t>@2019 VMEdu.com. All rights reserved</a:t>
            </a:r>
            <a:endParaRPr lang="en-US" dirty="0">
              <a:solidFill>
                <a:srgbClr val="FFFFFF"/>
              </a:solidFill>
            </a:endParaRPr>
          </a:p>
        </p:txBody>
      </p:sp>
      <p:sp>
        <p:nvSpPr>
          <p:cNvPr id="59398" name="Rectangle 6"/>
          <p:cNvSpPr>
            <a:spLocks noGrp="1" noChangeArrowheads="1"/>
          </p:cNvSpPr>
          <p:nvPr>
            <p:ph type="sldNum" sz="quarter" idx="4"/>
          </p:nvPr>
        </p:nvSpPr>
        <p:spPr bwMode="auto">
          <a:xfrm>
            <a:off x="6019800" y="6553200"/>
            <a:ext cx="2133600" cy="4270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chemeClr val="bg1"/>
                </a:solidFill>
                <a:latin typeface="Calibri" panose="020F0502020204030204" pitchFamily="34" charset="0"/>
                <a:cs typeface="+mn-cs"/>
              </a:defRPr>
            </a:lvl1pPr>
          </a:lstStyle>
          <a:p>
            <a:pPr fontAlgn="base">
              <a:spcBef>
                <a:spcPct val="0"/>
              </a:spcBef>
              <a:spcAft>
                <a:spcPct val="0"/>
              </a:spcAft>
              <a:defRPr/>
            </a:pPr>
            <a:fld id="{D9FB7AC3-767A-44C0-83B6-C4C77C203C7C}" type="slidenum">
              <a:rPr lang="en-US" smtClean="0">
                <a:solidFill>
                  <a:srgbClr val="FFFFFF"/>
                </a:solidFill>
              </a:rPr>
              <a:pPr fontAlgn="base">
                <a:spcBef>
                  <a:spcPct val="0"/>
                </a:spcBef>
                <a:spcAft>
                  <a:spcPct val="0"/>
                </a:spcAft>
                <a:defRPr/>
              </a:pPr>
              <a:t>‹#›</a:t>
            </a:fld>
            <a:endParaRPr lang="en-US" dirty="0">
              <a:solidFill>
                <a:srgbClr val="FFFFFF"/>
              </a:solidFill>
            </a:endParaRPr>
          </a:p>
        </p:txBody>
      </p:sp>
      <p:sp>
        <p:nvSpPr>
          <p:cNvPr id="1030" name="Title Placeholder 7"/>
          <p:cNvSpPr>
            <a:spLocks noGrp="1"/>
          </p:cNvSpPr>
          <p:nvPr>
            <p:ph type="title"/>
          </p:nvPr>
        </p:nvSpPr>
        <p:spPr bwMode="auto">
          <a:xfrm>
            <a:off x="0" y="1524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867760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sldNum="0" hdr="0" dt="0"/>
  <p:txStyles>
    <p:titleStyle>
      <a:lvl1pPr algn="ctr" rtl="0" eaLnBrk="0" fontAlgn="base" hangingPunct="0">
        <a:spcBef>
          <a:spcPct val="0"/>
        </a:spcBef>
        <a:spcAft>
          <a:spcPct val="0"/>
        </a:spcAft>
        <a:defRPr sz="2800" b="1">
          <a:solidFill>
            <a:srgbClr val="0050AD"/>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p:titleStyle>
    <p:bodyStyle>
      <a:lvl1pPr marL="342900" indent="-342900" algn="l" rtl="0" eaLnBrk="0" fontAlgn="base" hangingPunct="0">
        <a:spcBef>
          <a:spcPct val="20000"/>
        </a:spcBef>
        <a:spcAft>
          <a:spcPct val="0"/>
        </a:spcAft>
        <a:buChar char="•"/>
        <a:defRPr sz="20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000">
          <a:solidFill>
            <a:schemeClr val="tx1"/>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vmedu.com/VMEdu-Images/logo-6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846974"/>
            <a:ext cx="1447800" cy="4776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7480" y="1219200"/>
            <a:ext cx="8763000" cy="4062651"/>
          </a:xfrm>
          <a:prstGeom prst="rect">
            <a:avLst/>
          </a:prstGeom>
          <a:noFill/>
        </p:spPr>
        <p:txBody>
          <a:bodyPr wrap="square" rtlCol="0">
            <a:spAutoFit/>
          </a:bodyPr>
          <a:lstStyle/>
          <a:p>
            <a:pPr algn="ctr"/>
            <a:endParaRPr lang="en-US" sz="2400" b="1" dirty="0">
              <a:solidFill>
                <a:srgbClr val="095AB1"/>
              </a:solidFill>
              <a:latin typeface="Calibri" panose="020F0502020204030204" pitchFamily="34" charset="0"/>
              <a:cs typeface="Calibri" panose="020F0502020204030204" pitchFamily="34" charset="0"/>
            </a:endParaRPr>
          </a:p>
          <a:p>
            <a:pPr algn="ctr"/>
            <a:endParaRPr lang="en-US" sz="2400" b="1" dirty="0">
              <a:solidFill>
                <a:srgbClr val="095AB1"/>
              </a:solidFill>
              <a:latin typeface="Calibri" panose="020F0502020204030204" pitchFamily="34" charset="0"/>
              <a:cs typeface="Calibri" panose="020F0502020204030204" pitchFamily="34" charset="0"/>
            </a:endParaRPr>
          </a:p>
          <a:p>
            <a:pPr algn="ctr"/>
            <a:endParaRPr lang="en-US" sz="2400" b="1" dirty="0">
              <a:solidFill>
                <a:srgbClr val="095AB1"/>
              </a:solidFill>
              <a:latin typeface="Calibri" panose="020F0502020204030204" pitchFamily="34" charset="0"/>
              <a:cs typeface="Calibri" panose="020F0502020204030204" pitchFamily="34" charset="0"/>
            </a:endParaRPr>
          </a:p>
          <a:p>
            <a:pPr algn="ctr"/>
            <a:r>
              <a:rPr lang="en-US" sz="2400" b="1" dirty="0">
                <a:solidFill>
                  <a:srgbClr val="095AB1"/>
                </a:solidFill>
                <a:latin typeface="Calibri" panose="020F0502020204030204" pitchFamily="34" charset="0"/>
                <a:cs typeface="Calibri" panose="020F0502020204030204" pitchFamily="34" charset="0"/>
              </a:rPr>
              <a:t>Scrum Master Certified (SMC™) Certification</a:t>
            </a:r>
          </a:p>
          <a:p>
            <a:pPr algn="ctr"/>
            <a:endParaRPr lang="en-US" sz="2400" b="1" dirty="0">
              <a:solidFill>
                <a:srgbClr val="095AB1"/>
              </a:solidFill>
              <a:latin typeface="Calibri" panose="020F0502020204030204" pitchFamily="34" charset="0"/>
              <a:cs typeface="Calibri" panose="020F0502020204030204" pitchFamily="34" charset="0"/>
            </a:endParaRPr>
          </a:p>
          <a:p>
            <a:pPr algn="ctr"/>
            <a:endParaRPr lang="en-US" sz="2400" b="1" dirty="0">
              <a:solidFill>
                <a:srgbClr val="095AB1"/>
              </a:solidFill>
              <a:latin typeface="Calibri" panose="020F0502020204030204" pitchFamily="34" charset="0"/>
              <a:cs typeface="Calibri" panose="020F0502020204030204" pitchFamily="34" charset="0"/>
            </a:endParaRPr>
          </a:p>
          <a:p>
            <a:pPr algn="ctr"/>
            <a:endParaRPr lang="en-US" sz="2400" b="1" dirty="0">
              <a:solidFill>
                <a:srgbClr val="095AB1"/>
              </a:solidFill>
              <a:latin typeface="Calibri" panose="020F0502020204030204" pitchFamily="34" charset="0"/>
              <a:cs typeface="Calibri" panose="020F0502020204030204" pitchFamily="34" charset="0"/>
            </a:endParaRPr>
          </a:p>
          <a:p>
            <a:pPr algn="ctr"/>
            <a:r>
              <a:rPr lang="en-US" b="1" dirty="0">
                <a:solidFill>
                  <a:srgbClr val="095AB1"/>
                </a:solidFill>
                <a:latin typeface="Calibri" panose="020F0502020204030204" pitchFamily="34" charset="0"/>
                <a:cs typeface="Calibri" panose="020F0502020204030204" pitchFamily="34" charset="0"/>
              </a:rPr>
              <a:t>Language – English</a:t>
            </a:r>
          </a:p>
          <a:p>
            <a:pPr algn="ctr"/>
            <a:endParaRPr lang="en-US" b="1" dirty="0">
              <a:solidFill>
                <a:srgbClr val="095AB1"/>
              </a:solidFill>
              <a:latin typeface="Calibri" panose="020F0502020204030204" pitchFamily="34" charset="0"/>
              <a:cs typeface="Calibri" panose="020F0502020204030204" pitchFamily="34" charset="0"/>
            </a:endParaRPr>
          </a:p>
          <a:p>
            <a:pPr algn="ctr"/>
            <a:endParaRPr lang="en-US" b="1" dirty="0">
              <a:solidFill>
                <a:srgbClr val="095AB1"/>
              </a:solidFill>
              <a:latin typeface="Calibri" panose="020F0502020204030204" pitchFamily="34" charset="0"/>
              <a:cs typeface="Calibri" panose="020F0502020204030204" pitchFamily="34" charset="0"/>
            </a:endParaRPr>
          </a:p>
          <a:p>
            <a:pPr algn="ctr"/>
            <a:endParaRPr lang="en-US" b="1" dirty="0">
              <a:solidFill>
                <a:srgbClr val="095AB1"/>
              </a:solidFill>
              <a:latin typeface="Calibri" panose="020F0502020204030204" pitchFamily="34" charset="0"/>
              <a:cs typeface="Calibri" panose="020F0502020204030204" pitchFamily="34" charset="0"/>
            </a:endParaRPr>
          </a:p>
          <a:p>
            <a:pPr algn="ctr"/>
            <a:endParaRPr lang="en-US" b="1" dirty="0">
              <a:solidFill>
                <a:srgbClr val="095AB1"/>
              </a:solidFill>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533400"/>
            <a:ext cx="3048000" cy="487080"/>
          </a:xfrm>
          <a:prstGeom prst="rect">
            <a:avLst/>
          </a:prstGeom>
        </p:spPr>
      </p:pic>
    </p:spTree>
    <p:extLst>
      <p:ext uri="{BB962C8B-B14F-4D97-AF65-F5344CB8AC3E}">
        <p14:creationId xmlns:p14="http://schemas.microsoft.com/office/powerpoint/2010/main" val="632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IN" sz="1800" dirty="0"/>
              <a:t>SBOK™ Guide is a trademark of </a:t>
            </a:r>
            <a:r>
              <a:rPr lang="en-IN" sz="1800" dirty="0" err="1"/>
              <a:t>VMEdu</a:t>
            </a:r>
            <a:r>
              <a:rPr lang="en-IN" sz="1800" dirty="0"/>
              <a:t> Inc.</a:t>
            </a:r>
          </a:p>
          <a:p>
            <a:pPr lvl="0"/>
            <a:r>
              <a:rPr lang="en-US" sz="1800" dirty="0"/>
              <a:t>All diagrams from the SBOK ™ Guide are reproduced under license from </a:t>
            </a:r>
            <a:r>
              <a:rPr lang="en-US" sz="1800" dirty="0" err="1"/>
              <a:t>VMEdu</a:t>
            </a:r>
            <a:r>
              <a:rPr lang="en-US" sz="1800" dirty="0"/>
              <a:t> Inc.</a:t>
            </a:r>
          </a:p>
          <a:p>
            <a:pPr lvl="0"/>
            <a:r>
              <a:rPr lang="en-IN" sz="1800" dirty="0"/>
              <a:t>This presentation is copyrighted and wholly owned by </a:t>
            </a:r>
            <a:r>
              <a:rPr lang="en-IN" sz="1800" dirty="0" err="1"/>
              <a:t>SCRUMstudy</a:t>
            </a:r>
            <a:r>
              <a:rPr lang="en-IN" sz="1800" dirty="0"/>
              <a:t>. It should not be photocopied, distributed, or shared without the explicit approval of </a:t>
            </a:r>
            <a:r>
              <a:rPr lang="en-IN" sz="1800" dirty="0" err="1"/>
              <a:t>SCRUMstudy</a:t>
            </a:r>
            <a:r>
              <a:rPr lang="en-IN" sz="1800" dirty="0"/>
              <a:t>.</a:t>
            </a:r>
            <a:endParaRPr lang="en-US" sz="1800" dirty="0"/>
          </a:p>
          <a:p>
            <a:pPr lvl="0"/>
            <a:endParaRPr lang="en-IN" sz="1800" dirty="0"/>
          </a:p>
        </p:txBody>
      </p:sp>
      <p:sp>
        <p:nvSpPr>
          <p:cNvPr id="3" name="Title 2"/>
          <p:cNvSpPr>
            <a:spLocks noGrp="1"/>
          </p:cNvSpPr>
          <p:nvPr>
            <p:ph type="title"/>
          </p:nvPr>
        </p:nvSpPr>
        <p:spPr/>
        <p:txBody>
          <a:bodyPr/>
          <a:lstStyle/>
          <a:p>
            <a:r>
              <a:rPr lang="en-US" dirty="0"/>
              <a:t>Acknowledgement</a:t>
            </a:r>
            <a:endParaRPr lang="en-IN" dirty="0"/>
          </a:p>
        </p:txBody>
      </p:sp>
    </p:spTree>
    <p:extLst>
      <p:ext uri="{BB962C8B-B14F-4D97-AF65-F5344CB8AC3E}">
        <p14:creationId xmlns:p14="http://schemas.microsoft.com/office/powerpoint/2010/main" val="1717693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Agile Overview</a:t>
            </a:r>
            <a:endParaRPr lang="en-IN" dirty="0"/>
          </a:p>
        </p:txBody>
      </p:sp>
    </p:spTree>
    <p:extLst>
      <p:ext uri="{BB962C8B-B14F-4D97-AF65-F5344CB8AC3E}">
        <p14:creationId xmlns:p14="http://schemas.microsoft.com/office/powerpoint/2010/main" val="115597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NOT a common feature of adaptive project management?</a:t>
            </a:r>
            <a:endParaRPr lang="en-IN" sz="1800" dirty="0"/>
          </a:p>
          <a:p>
            <a:pPr lvl="0"/>
            <a:endParaRPr lang="en-US" sz="1800" dirty="0"/>
          </a:p>
          <a:p>
            <a:pPr lvl="0">
              <a:buFont typeface="+mj-lt"/>
              <a:buAutoNum type="alphaUcPeriod"/>
            </a:pPr>
            <a:r>
              <a:rPr lang="en-US" sz="1800" dirty="0"/>
              <a:t>Iterative product development</a:t>
            </a:r>
            <a:endParaRPr lang="en-IN" sz="1800" dirty="0"/>
          </a:p>
          <a:p>
            <a:pPr lvl="0">
              <a:buFont typeface="+mj-lt"/>
              <a:buAutoNum type="alphaUcPeriod"/>
            </a:pPr>
            <a:r>
              <a:rPr lang="en-US" sz="1800" dirty="0"/>
              <a:t>Large amounts of upfront planning</a:t>
            </a:r>
            <a:endParaRPr lang="en-IN" sz="1800" dirty="0"/>
          </a:p>
          <a:p>
            <a:pPr lvl="0">
              <a:buFont typeface="+mj-lt"/>
              <a:buAutoNum type="alphaUcPeriod"/>
            </a:pPr>
            <a:r>
              <a:rPr lang="en-US" sz="1800" dirty="0"/>
              <a:t>Reduced time-to-market</a:t>
            </a:r>
            <a:endParaRPr lang="en-IN" sz="1800" dirty="0"/>
          </a:p>
          <a:p>
            <a:pPr>
              <a:buFont typeface="+mj-lt"/>
              <a:buAutoNum type="alphaUcPeriod"/>
            </a:pPr>
            <a:r>
              <a:rPr lang="en-US" sz="1800" dirty="0"/>
              <a:t>Flexible product delivery</a:t>
            </a: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AFA6AB0D-FDF2-440D-8A64-C6F41E14B88C}"/>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232787193"/>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is NOT a common feature of adaptive project management?</a:t>
            </a:r>
          </a:p>
          <a:p>
            <a:pPr lvl="0"/>
            <a:endParaRPr lang="en-IN" sz="1400" dirty="0"/>
          </a:p>
          <a:p>
            <a:pPr lvl="0">
              <a:buFont typeface="+mj-lt"/>
              <a:buAutoNum type="alphaUcPeriod"/>
            </a:pPr>
            <a:r>
              <a:rPr lang="en-IN" sz="1400" dirty="0"/>
              <a:t>Iterative product development</a:t>
            </a:r>
          </a:p>
          <a:p>
            <a:pPr lvl="0">
              <a:buFont typeface="+mj-lt"/>
              <a:buAutoNum type="alphaUcPeriod"/>
            </a:pPr>
            <a:r>
              <a:rPr lang="en-IN" sz="1400" dirty="0"/>
              <a:t>Large amounts of upfront planning</a:t>
            </a:r>
          </a:p>
          <a:p>
            <a:pPr lvl="0">
              <a:buFont typeface="+mj-lt"/>
              <a:buAutoNum type="alphaUcPeriod"/>
            </a:pPr>
            <a:r>
              <a:rPr lang="en-IN" sz="1400" dirty="0"/>
              <a:t>Reduced time-to-market</a:t>
            </a:r>
          </a:p>
          <a:p>
            <a:pPr lvl="0">
              <a:buFont typeface="+mj-lt"/>
              <a:buAutoNum type="alphaUcPeriod"/>
            </a:pPr>
            <a:r>
              <a:rPr lang="en-IN" sz="1400" dirty="0"/>
              <a:t>Flexible product delivery</a:t>
            </a:r>
          </a:p>
          <a:p>
            <a:pPr lvl="0"/>
            <a:endParaRPr lang="en-IN" sz="1800" dirty="0">
              <a:latin typeface="Calibri" panose="020F0502020204030204" pitchFamily="34" charset="0"/>
            </a:endParaRPr>
          </a:p>
          <a:p>
            <a:pPr lvl="0"/>
            <a:endParaRPr lang="en-IN" sz="1800" dirty="0"/>
          </a:p>
          <a:p>
            <a:pPr lvl="0"/>
            <a:r>
              <a:rPr lang="en-IN" sz="1600" dirty="0">
                <a:latin typeface="Calibri" panose="020F0502020204030204" pitchFamily="34" charset="0"/>
              </a:rPr>
              <a:t>Answer: </a:t>
            </a:r>
            <a:r>
              <a:rPr lang="en-IN" sz="1600" b="1" dirty="0">
                <a:latin typeface="Calibri" panose="020F0502020204030204" pitchFamily="34" charset="0"/>
              </a:rPr>
              <a:t>B</a:t>
            </a:r>
            <a:endParaRPr lang="en-IN" sz="1600" dirty="0">
              <a:latin typeface="Calibri" panose="020F0502020204030204" pitchFamily="34" charset="0"/>
            </a:endParaRPr>
          </a:p>
          <a:p>
            <a:pPr lvl="0"/>
            <a:endParaRPr lang="en-IN" sz="1600" dirty="0">
              <a:latin typeface="Calibri" panose="020F0502020204030204" pitchFamily="34" charset="0"/>
            </a:endParaRPr>
          </a:p>
          <a:p>
            <a:pPr lvl="0"/>
            <a:r>
              <a:rPr lang="en-IN" sz="1600" dirty="0">
                <a:latin typeface="Calibri" panose="020F0502020204030204" pitchFamily="34" charset="0"/>
              </a:rPr>
              <a:t>Justification: </a:t>
            </a:r>
            <a:r>
              <a:rPr lang="en-IN" sz="1600" dirty="0"/>
              <a:t>Adaptive project management focuses on less upfront planning, unlike Waterfall methods. This creates a fairly adaptable environment for teams where they focus on only the immediate tasks at hand, complete them, and then move to the next tasks. If there are any changes in requirements, then they are incorporated into the next Sprint.</a:t>
            </a:r>
            <a:endParaRPr lang="en-IN" sz="16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95AB1"/>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48CF8AD6-6A2F-48CB-A71D-F8B7FA519F97}"/>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90041123"/>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is NOT part of the Agile Manifesto?</a:t>
            </a:r>
          </a:p>
          <a:p>
            <a:pPr lvl="0"/>
            <a:endParaRPr lang="en-IN" sz="1800" dirty="0"/>
          </a:p>
          <a:p>
            <a:pPr lvl="0">
              <a:buFont typeface="+mj-lt"/>
              <a:buAutoNum type="alphaUcPeriod"/>
            </a:pPr>
            <a:r>
              <a:rPr lang="en-IN" sz="1800" dirty="0"/>
              <a:t>Promote individuals over processes</a:t>
            </a:r>
          </a:p>
          <a:p>
            <a:pPr lvl="0">
              <a:buFont typeface="+mj-lt"/>
              <a:buAutoNum type="alphaUcPeriod"/>
            </a:pPr>
            <a:r>
              <a:rPr lang="en-IN" sz="1800" dirty="0"/>
              <a:t>Respond to change rather than make long-term plans</a:t>
            </a:r>
          </a:p>
          <a:p>
            <a:pPr lvl="0">
              <a:buFont typeface="+mj-lt"/>
              <a:buAutoNum type="alphaUcPeriod"/>
            </a:pPr>
            <a:r>
              <a:rPr lang="en-IN" sz="1800" dirty="0"/>
              <a:t>Have a specialized team rather than a cross-functional team</a:t>
            </a:r>
          </a:p>
          <a:p>
            <a:pPr lvl="0">
              <a:buFont typeface="+mj-lt"/>
              <a:buAutoNum type="alphaUcPeriod"/>
            </a:pPr>
            <a:r>
              <a:rPr lang="en-IN" sz="1800" dirty="0"/>
              <a:t>Working software is more important than comprehensive documentation</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DBEBDACE-B3D6-4423-92D0-6A87D6D32291}"/>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583757818"/>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is NOT part of the Agile Manifesto?</a:t>
            </a:r>
          </a:p>
          <a:p>
            <a:pPr lvl="0"/>
            <a:endParaRPr lang="en-IN" sz="1400" dirty="0"/>
          </a:p>
          <a:p>
            <a:pPr lvl="0">
              <a:buFont typeface="+mj-lt"/>
              <a:buAutoNum type="alphaUcPeriod"/>
            </a:pPr>
            <a:r>
              <a:rPr lang="en-IN" sz="1400" dirty="0"/>
              <a:t>Promote individuals over processes</a:t>
            </a:r>
          </a:p>
          <a:p>
            <a:pPr lvl="0">
              <a:buFont typeface="+mj-lt"/>
              <a:buAutoNum type="alphaUcPeriod"/>
            </a:pPr>
            <a:r>
              <a:rPr lang="en-IN" sz="1400" dirty="0"/>
              <a:t>Respond to change rather than make long-term plans</a:t>
            </a:r>
          </a:p>
          <a:p>
            <a:pPr lvl="0">
              <a:buFont typeface="+mj-lt"/>
              <a:buAutoNum type="alphaUcPeriod"/>
            </a:pPr>
            <a:r>
              <a:rPr lang="en-IN" sz="1400" dirty="0"/>
              <a:t>Have a specialized team rather than a cross-functional team</a:t>
            </a:r>
          </a:p>
          <a:p>
            <a:pPr lvl="0">
              <a:buFont typeface="+mj-lt"/>
              <a:buAutoNum type="alphaUcPeriod"/>
            </a:pPr>
            <a:r>
              <a:rPr lang="en-IN" sz="1400" dirty="0"/>
              <a:t>Working software is more important than comprehensive documentation</a:t>
            </a:r>
          </a:p>
          <a:p>
            <a:pPr lvl="0"/>
            <a:endParaRPr lang="en-IN" sz="1800" dirty="0">
              <a:latin typeface="Calibri" panose="020F0502020204030204" pitchFamily="34" charset="0"/>
            </a:endParaRPr>
          </a:p>
          <a:p>
            <a:pPr lvl="0"/>
            <a:endParaRPr lang="en-IN" sz="1800" dirty="0"/>
          </a:p>
          <a:p>
            <a:pPr lvl="0"/>
            <a:r>
              <a:rPr lang="en-IN" sz="1600" dirty="0">
                <a:latin typeface="Calibri" panose="020F0502020204030204" pitchFamily="34" charset="0"/>
              </a:rPr>
              <a:t>Answer: </a:t>
            </a:r>
            <a:r>
              <a:rPr lang="en-IN" sz="1600" b="1" dirty="0">
                <a:latin typeface="Calibri" panose="020F0502020204030204" pitchFamily="34" charset="0"/>
              </a:rPr>
              <a:t>C</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a:t>
            </a:r>
            <a:r>
              <a:rPr lang="en-IN" sz="1600" dirty="0"/>
              <a:t>Adaptive project development focuses on the cross-functional nature of the teams. It is important to have cross-functional teams for clear and transparent communication and smooth project progress.</a:t>
            </a:r>
            <a:endParaRPr lang="en-IN" sz="16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95AB1"/>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C30E0911-B1B5-462E-8A11-3A43E4C13D08}"/>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89517288"/>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Does your company use Scrum or any other Agile framework for delivering projects?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747234423"/>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76300" y="3071019"/>
            <a:ext cx="7391400" cy="715963"/>
          </a:xfrm>
        </p:spPr>
        <p:txBody>
          <a:bodyPr/>
          <a:lstStyle/>
          <a:p>
            <a:r>
              <a:rPr lang="en-US" dirty="0"/>
              <a:t>Overview of Scrum</a:t>
            </a:r>
            <a:endParaRPr lang="en-IN" dirty="0"/>
          </a:p>
        </p:txBody>
      </p:sp>
    </p:spTree>
    <p:extLst>
      <p:ext uri="{BB962C8B-B14F-4D97-AF65-F5344CB8AC3E}">
        <p14:creationId xmlns:p14="http://schemas.microsoft.com/office/powerpoint/2010/main" val="1037732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IN" sz="1800" dirty="0">
                <a:latin typeface="Calibri" panose="020F0502020204030204" pitchFamily="34" charset="0"/>
              </a:rPr>
              <a:t>Which of the following is a benefit of using Scrum?</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enables detailed planning at the beginning of the project hence ensures that all the risks are identified and mitigated.</a:t>
            </a:r>
          </a:p>
          <a:p>
            <a:pPr lvl="0">
              <a:buFont typeface="+mj-lt"/>
              <a:buAutoNum type="alphaUcPeriod"/>
            </a:pPr>
            <a:r>
              <a:rPr lang="en-IN" sz="1800" dirty="0">
                <a:latin typeface="Calibri" panose="020F0502020204030204" pitchFamily="34" charset="0"/>
              </a:rPr>
              <a:t>It provides complete control over the project to the Product Owner as he is responsible for all the product development activities in a Sprint.</a:t>
            </a:r>
          </a:p>
          <a:p>
            <a:pPr lvl="0">
              <a:buFont typeface="+mj-lt"/>
              <a:buAutoNum type="alphaUcPeriod"/>
            </a:pPr>
            <a:r>
              <a:rPr lang="en-IN" sz="1800" dirty="0">
                <a:latin typeface="Calibri" panose="020F0502020204030204" pitchFamily="34" charset="0"/>
              </a:rPr>
              <a:t>It is based on the principle of value-based prioritization thus ensuring that highest value is provided in the shortest period possible.</a:t>
            </a:r>
          </a:p>
          <a:p>
            <a:pPr lvl="0">
              <a:buFont typeface="+mj-lt"/>
              <a:buAutoNum type="alphaUcPeriod"/>
            </a:pPr>
            <a:r>
              <a:rPr lang="en-IN" sz="1800" dirty="0">
                <a:latin typeface="Calibri" panose="020F0502020204030204" pitchFamily="34" charset="0"/>
              </a:rPr>
              <a:t>It is based on the principle of managing by stages thus ensures that all the expected benefits are realized at the end of the project.</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914400" y="838200"/>
            <a:ext cx="7162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2D1E5223-52A1-44C3-A140-55E4347E2FAA}"/>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127302902"/>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14400"/>
            <a:ext cx="7886700" cy="5410200"/>
          </a:xfrm>
        </p:spPr>
        <p:txBody>
          <a:bodyPr/>
          <a:lstStyle/>
          <a:p>
            <a:pPr marL="0" lvl="0" indent="0">
              <a:buNone/>
            </a:pPr>
            <a:r>
              <a:rPr lang="en-IN" sz="1400" dirty="0"/>
              <a:t>Which of the following is a benefit of using Scrum?</a:t>
            </a:r>
          </a:p>
          <a:p>
            <a:pPr lvl="0"/>
            <a:endParaRPr lang="en-IN" sz="1400" dirty="0"/>
          </a:p>
          <a:p>
            <a:pPr lvl="0">
              <a:buFont typeface="+mj-lt"/>
              <a:buAutoNum type="alphaUcPeriod"/>
            </a:pPr>
            <a:r>
              <a:rPr lang="en-IN" sz="1400" dirty="0"/>
              <a:t>It enables detailed planning at the beginning of the project hence ensures that all the risks are identified and mitigated.</a:t>
            </a:r>
          </a:p>
          <a:p>
            <a:pPr lvl="0">
              <a:buFont typeface="+mj-lt"/>
              <a:buAutoNum type="alphaUcPeriod"/>
            </a:pPr>
            <a:r>
              <a:rPr lang="en-IN" sz="1400" dirty="0"/>
              <a:t>It provides complete control over the project to the Product Owner as he is responsible for all the product development activities in a Sprint.</a:t>
            </a:r>
          </a:p>
          <a:p>
            <a:pPr lvl="0">
              <a:buFont typeface="+mj-lt"/>
              <a:buAutoNum type="alphaUcPeriod"/>
            </a:pPr>
            <a:r>
              <a:rPr lang="en-IN" sz="1400" dirty="0"/>
              <a:t>It is based on the principle of value-based prioritization thus ensuring that highest value is provided in the shortest period possible.</a:t>
            </a:r>
          </a:p>
          <a:p>
            <a:pPr lvl="0">
              <a:buFont typeface="+mj-lt"/>
              <a:buAutoNum type="alphaUcPeriod"/>
            </a:pPr>
            <a:r>
              <a:rPr lang="en-IN" sz="1400" dirty="0"/>
              <a:t>It is based on the principle of managing by stages thus ensures that all the expected benefits are realized at the end of the project.</a:t>
            </a:r>
          </a:p>
          <a:p>
            <a:pPr lvl="0">
              <a:buFont typeface="+mj-lt"/>
              <a:buAutoNum type="alphaUcPeriod"/>
            </a:pPr>
            <a:endParaRPr lang="en-IN" sz="1800" dirty="0"/>
          </a:p>
          <a:p>
            <a:pPr lvl="0"/>
            <a:r>
              <a:rPr lang="en-IN" sz="1600" dirty="0"/>
              <a:t>Answer: </a:t>
            </a:r>
            <a:r>
              <a:rPr lang="en-IN" sz="1600" b="1" dirty="0"/>
              <a:t>C</a:t>
            </a:r>
            <a:r>
              <a:rPr lang="en-IN" sz="1600" dirty="0"/>
              <a:t> - It is based on the principle of value-based prioritization thus ensuring that highest value is provided in the shortest period possible.</a:t>
            </a:r>
          </a:p>
          <a:p>
            <a:pPr lvl="0"/>
            <a:endParaRPr lang="en-IN" sz="1600" dirty="0"/>
          </a:p>
          <a:p>
            <a:pPr lvl="0"/>
            <a:r>
              <a:rPr lang="en-IN" sz="1600" dirty="0"/>
              <a:t>Justification: The Scrum framework is driven by the goal of delivering maximum business value in a minimum time span. One of the most effective tools for delivering the greatest value in the shortest amount of time is prioritization.</a:t>
            </a:r>
          </a:p>
          <a:p>
            <a:pPr lvl="0"/>
            <a:r>
              <a:rPr lang="en-IN" sz="1600" dirty="0"/>
              <a:t>Prioritization can be defined as determination of the order and separation of what must be done now, from what needs to be done later. </a:t>
            </a:r>
          </a:p>
          <a:p>
            <a:pPr lvl="0"/>
            <a:r>
              <a:rPr lang="en-IN" sz="1600" dirty="0"/>
              <a:t>Reference: A Guide to Scrum Body of Knowledge, SBOK Guide, page 31.</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p:txBody>
      </p:sp>
      <p:sp>
        <p:nvSpPr>
          <p:cNvPr id="8" name="TextBox 7"/>
          <p:cNvSpPr txBox="1"/>
          <p:nvPr/>
        </p:nvSpPr>
        <p:spPr>
          <a:xfrm>
            <a:off x="914400" y="304800"/>
            <a:ext cx="7162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48023910-0A11-41D1-97F7-B0C759D85B30}"/>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199052610"/>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IN" sz="1800" dirty="0"/>
              <a:t>Which among the following is not a key strength of Scrum?</a:t>
            </a:r>
          </a:p>
          <a:p>
            <a:pPr marL="0" lvl="0" indent="0">
              <a:buNone/>
            </a:pPr>
            <a:endParaRPr lang="en-IN" sz="1800" dirty="0">
              <a:latin typeface="Calibri" panose="020F0502020204030204" pitchFamily="34" charset="0"/>
            </a:endParaRPr>
          </a:p>
          <a:p>
            <a:pPr lvl="0">
              <a:buFont typeface="+mj-lt"/>
              <a:buAutoNum type="alphaUcPeriod"/>
            </a:pPr>
            <a:r>
              <a:rPr lang="en-IN" sz="1800" dirty="0"/>
              <a:t>Cross-functional teams</a:t>
            </a:r>
          </a:p>
          <a:p>
            <a:pPr lvl="0">
              <a:buFont typeface="+mj-lt"/>
              <a:buAutoNum type="alphaUcPeriod"/>
            </a:pPr>
            <a:r>
              <a:rPr lang="en-IN" sz="1800" dirty="0"/>
              <a:t>Self-organized teams</a:t>
            </a:r>
          </a:p>
          <a:p>
            <a:pPr lvl="0">
              <a:buFont typeface="+mj-lt"/>
              <a:buAutoNum type="alphaUcPeriod"/>
            </a:pPr>
            <a:r>
              <a:rPr lang="en-IN" sz="1800" dirty="0"/>
              <a:t>Empowered teams</a:t>
            </a:r>
          </a:p>
          <a:p>
            <a:pPr lvl="0">
              <a:buFont typeface="+mj-lt"/>
              <a:buAutoNum type="alphaUcPeriod"/>
            </a:pPr>
            <a:r>
              <a:rPr lang="en-IN" sz="1800" dirty="0"/>
              <a:t>Multi-tasking teams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914400" y="838200"/>
            <a:ext cx="7162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96E0BA40-D528-4AB5-857C-CDADE4B668D7}"/>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793155450"/>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14400"/>
            <a:ext cx="7886700" cy="5410200"/>
          </a:xfrm>
        </p:spPr>
        <p:txBody>
          <a:bodyPr/>
          <a:lstStyle/>
          <a:p>
            <a:pPr marL="0" lvl="0" indent="0">
              <a:buNone/>
            </a:pPr>
            <a:endParaRPr lang="en-IN" sz="1400" dirty="0"/>
          </a:p>
          <a:p>
            <a:pPr marL="0" lvl="0" indent="0">
              <a:buNone/>
            </a:pPr>
            <a:r>
              <a:rPr lang="en-IN" sz="1400" dirty="0"/>
              <a:t>Which among the following is not a key strength of Scrum?</a:t>
            </a:r>
          </a:p>
          <a:p>
            <a:pPr marL="0" lvl="0" indent="0">
              <a:buNone/>
            </a:pPr>
            <a:endParaRPr lang="en-IN" sz="1400" dirty="0"/>
          </a:p>
          <a:p>
            <a:pPr lvl="0">
              <a:buFont typeface="+mj-lt"/>
              <a:buAutoNum type="alphaUcPeriod"/>
            </a:pPr>
            <a:r>
              <a:rPr lang="en-IN" sz="1400" dirty="0"/>
              <a:t>Cross-functional teams</a:t>
            </a:r>
          </a:p>
          <a:p>
            <a:pPr lvl="0">
              <a:buFont typeface="+mj-lt"/>
              <a:buAutoNum type="alphaUcPeriod"/>
            </a:pPr>
            <a:r>
              <a:rPr lang="en-IN" sz="1400" dirty="0"/>
              <a:t>Self-organized teams</a:t>
            </a:r>
          </a:p>
          <a:p>
            <a:pPr lvl="0">
              <a:buFont typeface="+mj-lt"/>
              <a:buAutoNum type="alphaUcPeriod"/>
            </a:pPr>
            <a:r>
              <a:rPr lang="en-IN" sz="1400" dirty="0"/>
              <a:t>Empowered teams</a:t>
            </a:r>
          </a:p>
          <a:p>
            <a:pPr lvl="0">
              <a:buFont typeface="+mj-lt"/>
              <a:buAutoNum type="alphaUcPeriod"/>
            </a:pPr>
            <a:r>
              <a:rPr lang="en-IN" sz="1400" dirty="0"/>
              <a:t>Multi-tasking teams</a:t>
            </a:r>
          </a:p>
          <a:p>
            <a:pPr marL="0" lvl="0" indent="0">
              <a:buNone/>
            </a:pPr>
            <a:endParaRPr lang="en-IN" sz="1400" dirty="0"/>
          </a:p>
          <a:p>
            <a:pPr marL="0" lvl="0" indent="0">
              <a:buNone/>
            </a:pPr>
            <a:endParaRPr lang="en-IN" sz="1400" dirty="0"/>
          </a:p>
          <a:p>
            <a:pPr lvl="0"/>
            <a:r>
              <a:rPr lang="en-IN" sz="1600" dirty="0"/>
              <a:t>Answer: </a:t>
            </a:r>
            <a:r>
              <a:rPr lang="en-IN" sz="1600" b="1" dirty="0"/>
              <a:t>D</a:t>
            </a:r>
            <a:r>
              <a:rPr lang="en-IN" sz="1600" dirty="0"/>
              <a:t> – Scrum projects are based on the principle of self-organization.</a:t>
            </a:r>
          </a:p>
          <a:p>
            <a:pPr lvl="0"/>
            <a:endParaRPr lang="en-IN" sz="1600" dirty="0"/>
          </a:p>
          <a:p>
            <a:pPr lvl="0"/>
            <a:r>
              <a:rPr lang="en-IN" sz="1600" dirty="0"/>
              <a:t>Justification: The Scrum teams are self-organized teams which are empowered to take ownership of the project deliverables. The teams should have cross-functional skill sets necessary to deliver the outputs of a Sprint.  Scrum does not recommend multi-tasking.</a:t>
            </a:r>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p:txBody>
      </p:sp>
      <p:sp>
        <p:nvSpPr>
          <p:cNvPr id="8" name="TextBox 7"/>
          <p:cNvSpPr txBox="1"/>
          <p:nvPr/>
        </p:nvSpPr>
        <p:spPr>
          <a:xfrm>
            <a:off x="914400" y="304800"/>
            <a:ext cx="7162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6CA6EC22-06C8-4C95-BC18-6E3BDFF6628C}"/>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544528909"/>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How do you measure performance of projects in your organization?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4161227854"/>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0" y="3071019"/>
            <a:ext cx="9144000" cy="715963"/>
          </a:xfrm>
        </p:spPr>
        <p:txBody>
          <a:bodyPr/>
          <a:lstStyle/>
          <a:p>
            <a:r>
              <a:rPr lang="en-IN" dirty="0">
                <a:solidFill>
                  <a:srgbClr val="0050AD"/>
                </a:solidFill>
              </a:rPr>
              <a:t>Overview of the SBOK™ Guide</a:t>
            </a:r>
          </a:p>
        </p:txBody>
      </p:sp>
    </p:spTree>
    <p:extLst>
      <p:ext uri="{BB962C8B-B14F-4D97-AF65-F5344CB8AC3E}">
        <p14:creationId xmlns:p14="http://schemas.microsoft.com/office/powerpoint/2010/main" val="2315448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Scrum framework is best suited to which of the following environments?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Developing cutting-edge products</a:t>
            </a:r>
          </a:p>
          <a:p>
            <a:pPr lvl="0">
              <a:buFont typeface="+mj-lt"/>
              <a:buAutoNum type="alphaUcPeriod"/>
            </a:pPr>
            <a:r>
              <a:rPr lang="en-IN" sz="1800" dirty="0">
                <a:latin typeface="Calibri" panose="020F0502020204030204" pitchFamily="34" charset="0"/>
              </a:rPr>
              <a:t>Frequently changing requirements</a:t>
            </a:r>
          </a:p>
          <a:p>
            <a:pPr lvl="0">
              <a:buFont typeface="+mj-lt"/>
              <a:buAutoNum type="alphaUcPeriod"/>
            </a:pPr>
            <a:r>
              <a:rPr lang="en-IN" sz="1800" dirty="0">
                <a:latin typeface="Calibri" panose="020F0502020204030204" pitchFamily="34" charset="0"/>
              </a:rPr>
              <a:t>Volatile and hypercompetitive markets </a:t>
            </a:r>
          </a:p>
          <a:p>
            <a:pPr lvl="0">
              <a:buFont typeface="+mj-lt"/>
              <a:buAutoNum type="alphaUcPeriod"/>
            </a:pPr>
            <a:r>
              <a:rPr lang="en-IN" sz="1800" dirty="0">
                <a:latin typeface="Calibri" panose="020F0502020204030204" pitchFamily="34" charset="0"/>
              </a:rPr>
              <a:t>All of the above</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7D0102B4-CD35-4A39-BF44-FBDF5E1A62E4}"/>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665845310"/>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Scrum framework is best suited to which of the following environments? </a:t>
            </a:r>
          </a:p>
          <a:p>
            <a:pPr lvl="0"/>
            <a:endParaRPr lang="en-IN" sz="1400" dirty="0"/>
          </a:p>
          <a:p>
            <a:pPr lvl="0">
              <a:buFont typeface="+mj-lt"/>
              <a:buAutoNum type="alphaUcPeriod"/>
            </a:pPr>
            <a:r>
              <a:rPr lang="en-IN" sz="1400" dirty="0"/>
              <a:t>Developing cutting-edge products</a:t>
            </a:r>
          </a:p>
          <a:p>
            <a:pPr lvl="0">
              <a:buFont typeface="+mj-lt"/>
              <a:buAutoNum type="alphaUcPeriod"/>
            </a:pPr>
            <a:r>
              <a:rPr lang="en-IN" sz="1400" dirty="0"/>
              <a:t>Frequently changing requirements</a:t>
            </a:r>
          </a:p>
          <a:p>
            <a:pPr lvl="0">
              <a:buFont typeface="+mj-lt"/>
              <a:buAutoNum type="alphaUcPeriod"/>
            </a:pPr>
            <a:r>
              <a:rPr lang="en-IN" sz="1400" dirty="0"/>
              <a:t>Volatile and hypercompetitive markets </a:t>
            </a:r>
          </a:p>
          <a:p>
            <a:pPr lvl="0">
              <a:buFont typeface="+mj-lt"/>
              <a:buAutoNum type="alphaUcPeriod"/>
            </a:pPr>
            <a:r>
              <a:rPr lang="en-IN" sz="1400" dirty="0"/>
              <a:t>All of the above</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D</a:t>
            </a:r>
            <a:r>
              <a:rPr lang="en-IN" sz="1600" dirty="0">
                <a:latin typeface="Calibri" panose="020F0502020204030204" pitchFamily="34" charset="0"/>
              </a:rPr>
              <a:t> - All of the above</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A, B, and C list the environments where Scrum would be most successful.</a:t>
            </a:r>
          </a:p>
        </p:txBody>
      </p:sp>
      <p:sp>
        <p:nvSpPr>
          <p:cNvPr id="8" name="TextBox 7"/>
          <p:cNvSpPr txBox="1"/>
          <p:nvPr/>
        </p:nvSpPr>
        <p:spPr>
          <a:xfrm>
            <a:off x="1524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9BDFDED7-0BA4-432D-AA75-1F21CE00DF7C}"/>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054688450"/>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As defined in the SBOK, which of the following is a phase in Scrum projects?</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Release</a:t>
            </a:r>
          </a:p>
          <a:p>
            <a:pPr lvl="0">
              <a:buFont typeface="+mj-lt"/>
              <a:buAutoNum type="alphaUcPeriod"/>
            </a:pPr>
            <a:r>
              <a:rPr lang="en-IN" sz="1800" dirty="0"/>
              <a:t>Starting up</a:t>
            </a:r>
          </a:p>
          <a:p>
            <a:pPr lvl="0">
              <a:buFont typeface="+mj-lt"/>
              <a:buAutoNum type="alphaUcPeriod"/>
            </a:pPr>
            <a:r>
              <a:rPr lang="en-IN" sz="1800" dirty="0"/>
              <a:t>Delivering</a:t>
            </a:r>
          </a:p>
          <a:p>
            <a:pPr lvl="0">
              <a:buFont typeface="+mj-lt"/>
              <a:buAutoNum type="alphaUcPeriod"/>
            </a:pPr>
            <a:r>
              <a:rPr lang="en-IN" sz="1800" dirty="0"/>
              <a:t>Monitoring</a:t>
            </a:r>
          </a:p>
          <a:p>
            <a:pPr lvl="0">
              <a:buFont typeface="+mj-lt"/>
              <a:buAutoNum type="alphaUcPeriod"/>
            </a:pPr>
            <a:endParaRPr lang="en-IN" sz="1800" dirty="0"/>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344A5E71-68FD-477A-8194-4B5675E0BFE4}"/>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350747777"/>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As defined in the SBOK, which of the following is a phase in Scrum projects?</a:t>
            </a:r>
          </a:p>
          <a:p>
            <a:pPr lvl="0"/>
            <a:endParaRPr lang="en-IN" sz="1400" dirty="0"/>
          </a:p>
          <a:p>
            <a:pPr lvl="0"/>
            <a:endParaRPr lang="en-IN" sz="1400" dirty="0"/>
          </a:p>
          <a:p>
            <a:pPr lvl="0">
              <a:buFont typeface="+mj-lt"/>
              <a:buAutoNum type="alphaUcPeriod"/>
            </a:pPr>
            <a:r>
              <a:rPr lang="en-IN" sz="1400" dirty="0"/>
              <a:t>Release</a:t>
            </a:r>
          </a:p>
          <a:p>
            <a:pPr lvl="0">
              <a:buFont typeface="+mj-lt"/>
              <a:buAutoNum type="alphaUcPeriod"/>
            </a:pPr>
            <a:r>
              <a:rPr lang="en-IN" sz="1400" dirty="0"/>
              <a:t>Starting up</a:t>
            </a:r>
          </a:p>
          <a:p>
            <a:pPr lvl="0">
              <a:buFont typeface="+mj-lt"/>
              <a:buAutoNum type="alphaUcPeriod"/>
            </a:pPr>
            <a:r>
              <a:rPr lang="en-IN" sz="1400" dirty="0"/>
              <a:t>Delivering</a:t>
            </a:r>
          </a:p>
          <a:p>
            <a:pPr lvl="0">
              <a:buFont typeface="+mj-lt"/>
              <a:buAutoNum type="alphaUcPeriod"/>
            </a:pPr>
            <a:r>
              <a:rPr lang="en-IN" sz="1400" dirty="0"/>
              <a:t>Monitoring</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 - </a:t>
            </a:r>
            <a:r>
              <a:rPr lang="en-IN" sz="1600" dirty="0"/>
              <a:t>Release</a:t>
            </a:r>
            <a:endParaRPr lang="en-IN" sz="1600" dirty="0">
              <a:latin typeface="Calibri" panose="020F0502020204030204" pitchFamily="34" charset="0"/>
            </a:endParaRPr>
          </a:p>
          <a:p>
            <a:pPr lvl="0"/>
            <a:endParaRPr lang="en-IN" sz="1600" dirty="0">
              <a:latin typeface="Calibri" panose="020F0502020204030204" pitchFamily="34" charset="0"/>
            </a:endParaRPr>
          </a:p>
          <a:p>
            <a:pPr lvl="0"/>
            <a:r>
              <a:rPr lang="en-IN" sz="1600" dirty="0"/>
              <a:t>Justification: Scrum processes address the specific activities and flow of a Scrum project. In total there are nineteen processes which are grouped into five phases. These phases are presented in chapters 8 through 12 of the SBOK™ Guide, as shown in Table 1-1.</a:t>
            </a:r>
          </a:p>
          <a:p>
            <a:pPr lvl="0"/>
            <a:endParaRPr lang="en-IN" sz="1600" dirty="0"/>
          </a:p>
          <a:p>
            <a:pPr lvl="0"/>
            <a:r>
              <a:rPr lang="en-IN" sz="1600" dirty="0"/>
              <a:t>Reference: A Guide to Scrum Body of Knowledge, SBOK Guide, table 1-1, page 16.</a:t>
            </a:r>
          </a:p>
          <a:p>
            <a:pPr lvl="0"/>
            <a:endParaRPr lang="en-IN" sz="1600" dirty="0"/>
          </a:p>
          <a:p>
            <a:pPr lvl="0"/>
            <a:endParaRPr lang="en-IN" sz="16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01B7AF09-C114-4183-AF97-D4A7A245331F}"/>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43646865"/>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Which industry is the Scrum framework best suited for?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216078523"/>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2743200"/>
            <a:ext cx="7391400" cy="715963"/>
          </a:xfrm>
        </p:spPr>
        <p:txBody>
          <a:bodyPr/>
          <a:lstStyle/>
          <a:p>
            <a:r>
              <a:rPr lang="en-US" dirty="0"/>
              <a:t>Scrum Principles</a:t>
            </a:r>
            <a:endParaRPr lang="en-IN" dirty="0"/>
          </a:p>
        </p:txBody>
      </p:sp>
    </p:spTree>
    <p:extLst>
      <p:ext uri="{BB962C8B-B14F-4D97-AF65-F5344CB8AC3E}">
        <p14:creationId xmlns:p14="http://schemas.microsoft.com/office/powerpoint/2010/main" val="398591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Empirical Process Control</a:t>
            </a:r>
            <a:endParaRPr lang="en-IN" dirty="0">
              <a:solidFill>
                <a:srgbClr val="0050AD"/>
              </a:solidFill>
              <a:latin typeface="Calibri" panose="020F0502020204030204" pitchFamily="34" charset="0"/>
            </a:endParaRPr>
          </a:p>
        </p:txBody>
      </p:sp>
      <p:sp>
        <p:nvSpPr>
          <p:cNvPr id="3" name="Footer Placeholder 2">
            <a:extLst>
              <a:ext uri="{FF2B5EF4-FFF2-40B4-BE49-F238E27FC236}">
                <a16:creationId xmlns:a16="http://schemas.microsoft.com/office/drawing/2014/main" id="{AC38BEFA-E7FA-4E58-8A5B-C8D4CC7A69FB}"/>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927812583"/>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does </a:t>
            </a:r>
            <a:r>
              <a:rPr lang="en-IN" sz="1800" b="1" dirty="0">
                <a:latin typeface="Calibri" panose="020F0502020204030204" pitchFamily="34" charset="0"/>
              </a:rPr>
              <a:t>not</a:t>
            </a:r>
            <a:r>
              <a:rPr lang="en-IN" sz="1800" dirty="0">
                <a:latin typeface="Calibri" panose="020F0502020204030204" pitchFamily="34" charset="0"/>
              </a:rPr>
              <a:t> aid in ensuring transparency in a Scrum project?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ensures that the project has an open Prioritized Product Backlog with prioritized User Stories that can be viewed by everyone, both within and outside the Scrum Team.</a:t>
            </a:r>
          </a:p>
          <a:p>
            <a:pPr lvl="0">
              <a:buFont typeface="+mj-lt"/>
              <a:buAutoNum type="alphaUcPeriod"/>
            </a:pPr>
            <a:r>
              <a:rPr lang="en-IN" sz="1800" dirty="0">
                <a:latin typeface="Calibri" panose="020F0502020204030204" pitchFamily="34" charset="0"/>
              </a:rPr>
              <a:t>Scrum ensures that there is clear visibility into the team’s progress through the use of a Scrumboard, Burndown Chart, and other information radiators.</a:t>
            </a:r>
          </a:p>
          <a:p>
            <a:pPr lvl="0">
              <a:buFont typeface="+mj-lt"/>
              <a:buAutoNum type="alphaUcPeriod"/>
            </a:pPr>
            <a:r>
              <a:rPr lang="en-IN" sz="1800" dirty="0">
                <a:latin typeface="Calibri" panose="020F0502020204030204" pitchFamily="34" charset="0"/>
              </a:rPr>
              <a:t>Scrum ensures transparency by allowing thorough business assessment of </a:t>
            </a:r>
            <a:r>
              <a:rPr lang="en-IN" sz="1800" dirty="0"/>
              <a:t>projects involving </a:t>
            </a:r>
            <a:r>
              <a:rPr lang="en-IN" sz="1800" dirty="0">
                <a:latin typeface="Calibri" panose="020F0502020204030204" pitchFamily="34" charset="0"/>
              </a:rPr>
              <a:t>all the key stakeholders.</a:t>
            </a:r>
          </a:p>
          <a:p>
            <a:pPr lvl="0">
              <a:buFont typeface="+mj-lt"/>
              <a:buAutoNum type="alphaUcPeriod"/>
            </a:pPr>
            <a:r>
              <a:rPr lang="en-IN" sz="1800" dirty="0">
                <a:latin typeface="Calibri" panose="020F0502020204030204" pitchFamily="34" charset="0"/>
              </a:rPr>
              <a:t>Scrum ensures transparency through a Project Vision Statement that is visible to all the internal and external stakeholders.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45D75E3B-77C0-4122-983A-3EF8C2FA5F86}"/>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982777155"/>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does </a:t>
            </a:r>
            <a:r>
              <a:rPr lang="en-IN" sz="1400" b="1" dirty="0"/>
              <a:t>not</a:t>
            </a:r>
            <a:r>
              <a:rPr lang="en-IN" sz="1400" dirty="0"/>
              <a:t> aid in ensuring transparency in a Scrum project?</a:t>
            </a:r>
          </a:p>
          <a:p>
            <a:pPr lvl="0"/>
            <a:endParaRPr lang="en-IN" sz="1400" dirty="0"/>
          </a:p>
          <a:p>
            <a:pPr lvl="0">
              <a:buFont typeface="+mj-lt"/>
              <a:buAutoNum type="alphaUcPeriod"/>
            </a:pPr>
            <a:r>
              <a:rPr lang="en-IN" sz="1400" dirty="0"/>
              <a:t>Scrum ensures that the project has an open Prioritized Product Backlog with prioritized User Stories that can be viewed by everyone, both within and outside the Scrum Team.</a:t>
            </a:r>
          </a:p>
          <a:p>
            <a:pPr lvl="0">
              <a:buFont typeface="+mj-lt"/>
              <a:buAutoNum type="alphaUcPeriod"/>
            </a:pPr>
            <a:r>
              <a:rPr lang="en-IN" sz="1400" dirty="0"/>
              <a:t>Scrum ensures that there is clear visibility into the team’s progress through the use of a </a:t>
            </a:r>
            <a:r>
              <a:rPr lang="en-IN" sz="1400" dirty="0" err="1"/>
              <a:t>Scrumboard</a:t>
            </a:r>
            <a:r>
              <a:rPr lang="en-IN" sz="1400" dirty="0"/>
              <a:t>, </a:t>
            </a:r>
            <a:r>
              <a:rPr lang="en-IN" sz="1400" dirty="0" err="1"/>
              <a:t>Burndown</a:t>
            </a:r>
            <a:r>
              <a:rPr lang="en-IN" sz="1400" dirty="0"/>
              <a:t> Chart, and other information radiators.</a:t>
            </a:r>
          </a:p>
          <a:p>
            <a:pPr lvl="0">
              <a:buFont typeface="+mj-lt"/>
              <a:buAutoNum type="alphaUcPeriod"/>
            </a:pPr>
            <a:r>
              <a:rPr lang="en-IN" sz="1400" dirty="0"/>
              <a:t>Scrum ensures transparency by allowing thorough business assessment of projects involving all the key stakeholders.</a:t>
            </a:r>
          </a:p>
          <a:p>
            <a:pPr lvl="0">
              <a:buFont typeface="+mj-lt"/>
              <a:buAutoNum type="alphaUcPeriod"/>
            </a:pPr>
            <a:r>
              <a:rPr lang="en-IN" sz="1400" dirty="0"/>
              <a:t>Scrum ensures transparency through a Project Vision Statement that is visible to all the internal and external stakeholders.</a:t>
            </a:r>
            <a:endParaRPr lang="en-IN" sz="1800" dirty="0"/>
          </a:p>
          <a:p>
            <a:pPr lvl="0">
              <a:buFont typeface="+mj-lt"/>
              <a:buAutoNum type="alphaUcPeriod"/>
            </a:pPr>
            <a:endParaRPr lang="en-IN" sz="1800" dirty="0"/>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C</a:t>
            </a:r>
            <a:r>
              <a:rPr lang="en-IN" sz="1600" dirty="0">
                <a:latin typeface="Calibri" panose="020F0502020204030204" pitchFamily="34" charset="0"/>
              </a:rPr>
              <a:t> – </a:t>
            </a:r>
            <a:r>
              <a:rPr lang="en-IN" sz="1600" dirty="0"/>
              <a:t>Scrum ensures transparency by allowing thorough business assessment of projects involving all the key stakeholders.</a:t>
            </a:r>
            <a:endParaRPr lang="en-IN" sz="1600" dirty="0">
              <a:latin typeface="Calibri" panose="020F0502020204030204" pitchFamily="34" charset="0"/>
            </a:endParaRPr>
          </a:p>
          <a:p>
            <a:pPr lvl="0"/>
            <a:endParaRPr lang="en-IN" sz="1600" dirty="0">
              <a:latin typeface="Calibri" panose="020F0502020204030204" pitchFamily="34" charset="0"/>
            </a:endParaRPr>
          </a:p>
          <a:p>
            <a:pPr lvl="0"/>
            <a:r>
              <a:rPr lang="en-IN" sz="1600" dirty="0">
                <a:latin typeface="Calibri" panose="020F0502020204030204" pitchFamily="34" charset="0"/>
              </a:rPr>
              <a:t>Justification: Assessment of business justification does not contribute towards transparency. </a:t>
            </a: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47FBBD01-2C1D-4B03-9567-9C27E7B92DAB}"/>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835751957"/>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is NOT an example of the Scrum principle ‘Empirical Process Control’?</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Use of </a:t>
            </a:r>
            <a:r>
              <a:rPr lang="en-IN" sz="1800" dirty="0" err="1"/>
              <a:t>Scrumboard</a:t>
            </a:r>
            <a:r>
              <a:rPr lang="en-IN" sz="1800" dirty="0"/>
              <a:t> to ensure clear visibility into the Scrum Team’s progress.</a:t>
            </a:r>
          </a:p>
          <a:p>
            <a:pPr lvl="0">
              <a:buFont typeface="+mj-lt"/>
              <a:buAutoNum type="alphaUcPeriod"/>
            </a:pPr>
            <a:r>
              <a:rPr lang="en-IN" sz="1800" dirty="0"/>
              <a:t>Use of Release Planning Schedule to ensure coordination across multiple Scrum Teams.</a:t>
            </a:r>
          </a:p>
          <a:p>
            <a:pPr lvl="0">
              <a:buFont typeface="+mj-lt"/>
              <a:buAutoNum type="alphaUcPeriod"/>
            </a:pPr>
            <a:r>
              <a:rPr lang="en-IN" sz="1800" dirty="0"/>
              <a:t>Use of Prioritized Product Backlog to be viewed by internal and external stakeholders.</a:t>
            </a:r>
          </a:p>
          <a:p>
            <a:pPr lvl="0">
              <a:buFont typeface="+mj-lt"/>
              <a:buAutoNum type="alphaUcPeriod"/>
            </a:pPr>
            <a:r>
              <a:rPr lang="en-IN" sz="1800" dirty="0"/>
              <a:t>Use of fixed amount of time for each process and activity in a Scrum project.</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1DC5C9FA-3DC2-4A9B-882B-ED4ADB0FDB3E}"/>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581397530"/>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is NOT an example of the Scrum principle ‘Empirical Process Control’?</a:t>
            </a:r>
          </a:p>
          <a:p>
            <a:pPr lvl="0"/>
            <a:endParaRPr lang="en-IN" sz="1400" dirty="0"/>
          </a:p>
          <a:p>
            <a:pPr lvl="0">
              <a:buFont typeface="+mj-lt"/>
              <a:buAutoNum type="alphaUcPeriod"/>
            </a:pPr>
            <a:r>
              <a:rPr lang="en-IN" sz="1400" dirty="0"/>
              <a:t>Use of </a:t>
            </a:r>
            <a:r>
              <a:rPr lang="en-IN" sz="1400" dirty="0" err="1"/>
              <a:t>Scrumboard</a:t>
            </a:r>
            <a:r>
              <a:rPr lang="en-IN" sz="1400" dirty="0"/>
              <a:t> to ensure clear visibility into the Scrum Team’s progress.</a:t>
            </a:r>
          </a:p>
          <a:p>
            <a:pPr lvl="0">
              <a:buFont typeface="+mj-lt"/>
              <a:buAutoNum type="alphaUcPeriod"/>
            </a:pPr>
            <a:r>
              <a:rPr lang="en-IN" sz="1400" dirty="0"/>
              <a:t>Use of Release Planning Schedule to ensure coordination across multiple Scrum Teams.</a:t>
            </a:r>
          </a:p>
          <a:p>
            <a:pPr lvl="0">
              <a:buFont typeface="+mj-lt"/>
              <a:buAutoNum type="alphaUcPeriod"/>
            </a:pPr>
            <a:r>
              <a:rPr lang="en-IN" sz="1400" dirty="0"/>
              <a:t>Use of Prioritized Product Backlog to be viewed by internal and external stakeholders.</a:t>
            </a:r>
          </a:p>
          <a:p>
            <a:pPr lvl="0">
              <a:buFont typeface="+mj-lt"/>
              <a:buAutoNum type="alphaUcPeriod"/>
            </a:pPr>
            <a:r>
              <a:rPr lang="en-IN" sz="1400" dirty="0"/>
              <a:t>Use of fixed amount of time for each process and activity in a Scrum project.</a:t>
            </a:r>
          </a:p>
          <a:p>
            <a:pPr lvl="0">
              <a:buFont typeface="+mj-lt"/>
              <a:buAutoNum type="alphaUcPeriod"/>
            </a:pPr>
            <a:endParaRPr lang="en-IN" sz="1800" dirty="0"/>
          </a:p>
          <a:p>
            <a:pPr lvl="0">
              <a:buFont typeface="+mj-lt"/>
              <a:buAutoNum type="alphaUcPeriod"/>
            </a:pPr>
            <a:endParaRPr lang="en-IN" sz="1800" dirty="0"/>
          </a:p>
          <a:p>
            <a:pPr lvl="0"/>
            <a:r>
              <a:rPr lang="en-IN" sz="1600" dirty="0">
                <a:latin typeface="Calibri" panose="020F0502020204030204" pitchFamily="34" charset="0"/>
              </a:rPr>
              <a:t>Answer: </a:t>
            </a:r>
            <a:r>
              <a:rPr lang="en-IN" sz="1600" b="1" dirty="0"/>
              <a:t>D</a:t>
            </a:r>
            <a:r>
              <a:rPr lang="en-IN" sz="1600" dirty="0">
                <a:latin typeface="Calibri" panose="020F0502020204030204" pitchFamily="34" charset="0"/>
              </a:rPr>
              <a:t> – </a:t>
            </a:r>
            <a:r>
              <a:rPr lang="en-IN" sz="1600" dirty="0"/>
              <a:t>Use of fixed amount of time for each process and activity in a Scrum project.</a:t>
            </a:r>
            <a:endParaRPr lang="en-IN" sz="1600" dirty="0">
              <a:latin typeface="Calibri" panose="020F0502020204030204" pitchFamily="34" charset="0"/>
            </a:endParaRPr>
          </a:p>
          <a:p>
            <a:pPr lvl="0"/>
            <a:endParaRPr lang="en-IN" sz="1600" dirty="0">
              <a:latin typeface="Calibri" panose="020F0502020204030204" pitchFamily="34" charset="0"/>
            </a:endParaRPr>
          </a:p>
          <a:p>
            <a:pPr lvl="0"/>
            <a:r>
              <a:rPr lang="en-IN" sz="1600" dirty="0"/>
              <a:t>Justification: In Scrum, decisions are made based on observation and experimentation rather than on detailed upfront planning. Empirical process control relies on the three main ideas of transparency, inspection, and adaptation.</a:t>
            </a:r>
          </a:p>
          <a:p>
            <a:pPr lvl="0"/>
            <a:r>
              <a:rPr lang="en-IN" sz="1600" dirty="0"/>
              <a:t>Reference: A Guide to Scrum Body of Knowledge, SBOK Guide, page 22.</a:t>
            </a:r>
          </a:p>
          <a:p>
            <a:pPr lvl="0"/>
            <a:endParaRPr lang="en-IN" sz="1600" dirty="0"/>
          </a:p>
          <a:p>
            <a:pPr lvl="0"/>
            <a:endParaRPr lang="en-IN" sz="16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66E7351D-4D8F-4E57-9F83-E68643D2EC42}"/>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317022032"/>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304800" y="1752600"/>
            <a:ext cx="8458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Have you used empirical process control as part of your previous projects? Please type your answer in the Question window.</a:t>
            </a:r>
          </a:p>
        </p:txBody>
      </p:sp>
      <p:sp>
        <p:nvSpPr>
          <p:cNvPr id="6" name="TextBox 5"/>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181275457"/>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Self-organization</a:t>
            </a:r>
            <a:endParaRPr lang="en-IN" dirty="0">
              <a:solidFill>
                <a:srgbClr val="0050AD"/>
              </a:solidFill>
              <a:latin typeface="Calibri" panose="020F0502020204030204" pitchFamily="34" charset="0"/>
            </a:endParaRPr>
          </a:p>
        </p:txBody>
      </p:sp>
      <p:sp>
        <p:nvSpPr>
          <p:cNvPr id="3" name="Footer Placeholder 2">
            <a:extLst>
              <a:ext uri="{FF2B5EF4-FFF2-40B4-BE49-F238E27FC236}">
                <a16:creationId xmlns:a16="http://schemas.microsoft.com/office/drawing/2014/main" id="{AD60FD5B-7306-49F6-8626-F73F653E6450}"/>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194373791"/>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What is servant leadership?</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emphasizing achieving results by focusing on the needs of the Scrum Team.</a:t>
            </a:r>
          </a:p>
          <a:p>
            <a:pPr lvl="0">
              <a:buFont typeface="+mj-lt"/>
              <a:buAutoNum type="alphaUcPeriod"/>
            </a:pPr>
            <a:r>
              <a:rPr lang="en-IN" sz="1800" dirty="0">
                <a:latin typeface="Calibri" panose="020F0502020204030204" pitchFamily="34" charset="0"/>
              </a:rPr>
              <a:t>It refers to delivering maximum business value in a minimum time span.</a:t>
            </a:r>
          </a:p>
          <a:p>
            <a:pPr lvl="0">
              <a:buFont typeface="+mj-lt"/>
              <a:buAutoNum type="alphaUcPeriod"/>
            </a:pPr>
            <a:r>
              <a:rPr lang="en-IN" sz="1800" dirty="0">
                <a:latin typeface="Calibri" panose="020F0502020204030204" pitchFamily="34" charset="0"/>
              </a:rPr>
              <a:t>It refers to prioritizing creation of high value deliverables over lower value deliverables</a:t>
            </a:r>
          </a:p>
          <a:p>
            <a:pPr lvl="0">
              <a:buFont typeface="+mj-lt"/>
              <a:buAutoNum type="alphaUcPeriod"/>
            </a:pPr>
            <a:r>
              <a:rPr lang="en-IN" sz="1800" dirty="0">
                <a:latin typeface="Calibri" panose="020F0502020204030204" pitchFamily="34" charset="0"/>
              </a:rPr>
              <a:t>It refers to allowing all facets of Scrum process to be observed by everyone.</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31B7AC55-38D1-4AB6-A431-E07B26C46CBC}"/>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63648704"/>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What is servant leadership?</a:t>
            </a:r>
          </a:p>
          <a:p>
            <a:pPr lvl="0"/>
            <a:endParaRPr lang="en-IN" sz="1400" dirty="0"/>
          </a:p>
          <a:p>
            <a:pPr lvl="0">
              <a:buFont typeface="+mj-lt"/>
              <a:buAutoNum type="alphaUcPeriod"/>
            </a:pPr>
            <a:r>
              <a:rPr lang="en-IN" sz="1400" dirty="0"/>
              <a:t>It refers to emphasizing achieving results by focusing on the needs of the Scrum Team.</a:t>
            </a:r>
          </a:p>
          <a:p>
            <a:pPr lvl="0">
              <a:buFont typeface="+mj-lt"/>
              <a:buAutoNum type="alphaUcPeriod"/>
            </a:pPr>
            <a:r>
              <a:rPr lang="en-IN" sz="1400" dirty="0"/>
              <a:t>It refers to delivering maximum business value in a minimum time span.</a:t>
            </a:r>
          </a:p>
          <a:p>
            <a:pPr lvl="0">
              <a:buFont typeface="+mj-lt"/>
              <a:buAutoNum type="alphaUcPeriod"/>
            </a:pPr>
            <a:r>
              <a:rPr lang="en-IN" sz="1400" dirty="0"/>
              <a:t>It refers to prioritizing creation of high value deliverables over lower value deliverables</a:t>
            </a:r>
          </a:p>
          <a:p>
            <a:pPr lvl="0">
              <a:buFont typeface="+mj-lt"/>
              <a:buAutoNum type="alphaUcPeriod"/>
            </a:pPr>
            <a:r>
              <a:rPr lang="en-IN" sz="1400" dirty="0"/>
              <a:t>It refers to allowing all facets of Scrum process to be observed by everyone.</a:t>
            </a:r>
          </a:p>
          <a:p>
            <a:pPr lvl="0">
              <a:buFont typeface="+mj-lt"/>
              <a:buAutoNum type="alphaUcPeriod"/>
            </a:pPr>
            <a:endParaRPr lang="en-IN" sz="1800" dirty="0"/>
          </a:p>
          <a:p>
            <a:pPr lvl="0">
              <a:buFont typeface="+mj-lt"/>
              <a:buAutoNum type="alphaUcPeriod"/>
            </a:pPr>
            <a:endParaRPr lang="en-IN" sz="1800" dirty="0"/>
          </a:p>
          <a:p>
            <a:pPr lvl="0"/>
            <a:r>
              <a:rPr lang="en-IN" sz="1600" dirty="0">
                <a:latin typeface="Calibri" panose="020F0502020204030204" pitchFamily="34" charset="0"/>
              </a:rPr>
              <a:t>Answer: </a:t>
            </a:r>
            <a:r>
              <a:rPr lang="en-IN" sz="1600" b="1" dirty="0">
                <a:latin typeface="Calibri" panose="020F0502020204030204" pitchFamily="34" charset="0"/>
              </a:rPr>
              <a:t>A</a:t>
            </a:r>
            <a:r>
              <a:rPr lang="en-IN" sz="1600" dirty="0">
                <a:latin typeface="Calibri" panose="020F0502020204030204" pitchFamily="34" charset="0"/>
              </a:rPr>
              <a:t> – It refers to emphasizing achieving results by focusing on the needs of the Scrum Team.</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Scrum believes that employees are self-motivated and seek to accept greater responsibility. So, they deliver much greater value when self-organized. Reference: A Guide to Scrum Body of Knowledge, SBOK Guide, page 27.</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5344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528E07B8-9BCC-4AA9-8275-EABF16B5FBB0}"/>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157470370"/>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Scrum framework is TRUE?</a:t>
            </a:r>
          </a:p>
          <a:p>
            <a:pPr lvl="0"/>
            <a:endParaRPr lang="en-IN" sz="1800" dirty="0">
              <a:latin typeface="Calibri" panose="020F0502020204030204" pitchFamily="34" charset="0"/>
            </a:endParaRPr>
          </a:p>
          <a:p>
            <a:pPr lvl="0">
              <a:buFont typeface="+mj-lt"/>
              <a:buAutoNum type="alphaUcPeriod"/>
            </a:pPr>
            <a:r>
              <a:rPr lang="en-IN" sz="1800" dirty="0"/>
              <a:t>Focuses on detailed upfront project planning.</a:t>
            </a:r>
          </a:p>
          <a:p>
            <a:pPr lvl="0">
              <a:buFont typeface="+mj-lt"/>
              <a:buAutoNum type="alphaUcPeriod"/>
            </a:pPr>
            <a:r>
              <a:rPr lang="en-IN" sz="1800" dirty="0"/>
              <a:t>Allows teams to take ownership of tasks.</a:t>
            </a:r>
          </a:p>
          <a:p>
            <a:pPr lvl="0">
              <a:buFont typeface="+mj-lt"/>
              <a:buAutoNum type="alphaUcPeriod"/>
            </a:pPr>
            <a:r>
              <a:rPr lang="en-IN" sz="1800" dirty="0"/>
              <a:t>Enables delegation of authority from one level to another.</a:t>
            </a:r>
          </a:p>
          <a:p>
            <a:pPr lvl="0">
              <a:buFont typeface="+mj-lt"/>
              <a:buAutoNum type="alphaUcPeriod"/>
            </a:pPr>
            <a:r>
              <a:rPr lang="en-IN" sz="1800" dirty="0"/>
              <a:t>Emphasizes individual accountability rather than group accountability.</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268E1DE4-E63E-4BF0-BB4B-87005F54BA55}"/>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331973921"/>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statements on Scrum framework is TRUE?</a:t>
            </a:r>
          </a:p>
          <a:p>
            <a:pPr lvl="0"/>
            <a:endParaRPr lang="en-IN" sz="1400" dirty="0"/>
          </a:p>
          <a:p>
            <a:pPr lvl="0">
              <a:buFont typeface="+mj-lt"/>
              <a:buAutoNum type="alphaUcPeriod"/>
            </a:pPr>
            <a:r>
              <a:rPr lang="en-IN" sz="1400" dirty="0"/>
              <a:t>Focuses on detailed upfront project planning.</a:t>
            </a:r>
          </a:p>
          <a:p>
            <a:pPr lvl="0">
              <a:buFont typeface="+mj-lt"/>
              <a:buAutoNum type="alphaUcPeriod"/>
            </a:pPr>
            <a:r>
              <a:rPr lang="en-IN" sz="1400" dirty="0"/>
              <a:t>Allows teams to take ownership of tasks.</a:t>
            </a:r>
          </a:p>
          <a:p>
            <a:pPr lvl="0">
              <a:buFont typeface="+mj-lt"/>
              <a:buAutoNum type="alphaUcPeriod"/>
            </a:pPr>
            <a:r>
              <a:rPr lang="en-IN" sz="1400" dirty="0"/>
              <a:t>Enables delegation of authority from one level to another.</a:t>
            </a:r>
          </a:p>
          <a:p>
            <a:pPr lvl="0">
              <a:buFont typeface="+mj-lt"/>
              <a:buAutoNum type="alphaUcPeriod"/>
            </a:pPr>
            <a:r>
              <a:rPr lang="en-IN" sz="1400" dirty="0"/>
              <a:t>Emphasizes individual accountability rather than group accountability.</a:t>
            </a:r>
          </a:p>
          <a:p>
            <a:pPr lvl="0"/>
            <a:endParaRPr lang="en-IN" sz="1400" dirty="0"/>
          </a:p>
          <a:p>
            <a:pPr lvl="0">
              <a:buFont typeface="+mj-lt"/>
              <a:buAutoNum type="alphaUcPeriod"/>
            </a:pPr>
            <a:endParaRPr lang="en-IN" sz="1800" dirty="0"/>
          </a:p>
          <a:p>
            <a:pPr lvl="0">
              <a:buFont typeface="+mj-lt"/>
              <a:buAutoNum type="alphaUcPeriod"/>
            </a:pPr>
            <a:endParaRPr lang="en-IN" sz="1800" dirty="0"/>
          </a:p>
          <a:p>
            <a:pPr lvl="0"/>
            <a:r>
              <a:rPr lang="en-IN" sz="1600" dirty="0">
                <a:latin typeface="Calibri" panose="020F0502020204030204" pitchFamily="34" charset="0"/>
              </a:rPr>
              <a:t>Answer: </a:t>
            </a:r>
            <a:r>
              <a:rPr lang="en-IN" sz="1600" b="1" dirty="0"/>
              <a:t>B</a:t>
            </a:r>
            <a:endParaRPr lang="en-IN" sz="1600" dirty="0">
              <a:latin typeface="Calibri" panose="020F0502020204030204" pitchFamily="34" charset="0"/>
            </a:endParaRPr>
          </a:p>
          <a:p>
            <a:pPr lvl="0"/>
            <a:endParaRPr lang="en-IN" sz="1600" dirty="0">
              <a:latin typeface="Calibri" panose="020F0502020204030204" pitchFamily="34" charset="0"/>
            </a:endParaRPr>
          </a:p>
          <a:p>
            <a:pPr lvl="0"/>
            <a:r>
              <a:rPr lang="en-IN" sz="1600" dirty="0"/>
              <a:t>Justification: Scrum believes that employees are self-motivated and seek to accept greater responsibility. So, they deliver much greater value when self-organized.</a:t>
            </a:r>
          </a:p>
          <a:p>
            <a:pPr lvl="0"/>
            <a:endParaRPr lang="en-IN" sz="1600" dirty="0"/>
          </a:p>
          <a:p>
            <a:pPr lvl="0"/>
            <a:r>
              <a:rPr lang="en-IN" sz="1600" dirty="0"/>
              <a:t>Reference: A Guide to Scrum Body of Knowledge, SBOK Guide, page 27.</a:t>
            </a:r>
          </a:p>
          <a:p>
            <a:pPr lvl="0"/>
            <a:endParaRPr lang="en-IN" sz="1600" dirty="0"/>
          </a:p>
          <a:p>
            <a:pPr lvl="0"/>
            <a:endParaRPr lang="en-IN" sz="16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5344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867AC6F0-8AEB-4E44-B40E-E88324D9C45D}"/>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710224953"/>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381000" y="17526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factors do you think contribute towards forming self-organizing teams? Please type your answer in the Question window.</a:t>
            </a:r>
          </a:p>
        </p:txBody>
      </p:sp>
      <p:sp>
        <p:nvSpPr>
          <p:cNvPr id="6" name="TextBox 5"/>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4082532392"/>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Collaboration</a:t>
            </a:r>
            <a:endParaRPr lang="en-IN" dirty="0">
              <a:solidFill>
                <a:srgbClr val="0050AD"/>
              </a:solidFill>
              <a:latin typeface="Calibri" panose="020F0502020204030204" pitchFamily="34" charset="0"/>
            </a:endParaRPr>
          </a:p>
        </p:txBody>
      </p:sp>
      <p:sp>
        <p:nvSpPr>
          <p:cNvPr id="3" name="Footer Placeholder 2">
            <a:extLst>
              <a:ext uri="{FF2B5EF4-FFF2-40B4-BE49-F238E27FC236}">
                <a16:creationId xmlns:a16="http://schemas.microsoft.com/office/drawing/2014/main" id="{6DECC738-EF4D-4600-B0D3-7579C055E2D2}"/>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251803419"/>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best defines collaboration?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individual Scrum Team members cross-checking each other’s work.</a:t>
            </a:r>
          </a:p>
          <a:p>
            <a:pPr lvl="0">
              <a:buFont typeface="+mj-lt"/>
              <a:buAutoNum type="alphaUcPeriod"/>
            </a:pPr>
            <a:r>
              <a:rPr lang="en-IN" sz="1800" dirty="0">
                <a:latin typeface="Calibri" panose="020F0502020204030204" pitchFamily="34" charset="0"/>
              </a:rPr>
              <a:t>It refers to the Scrum Core Team working together and interfacing with the stakeholders to create and validate the deliverables of the project to meet the stated goals.</a:t>
            </a:r>
          </a:p>
          <a:p>
            <a:pPr lvl="0">
              <a:buFont typeface="+mj-lt"/>
              <a:buAutoNum type="alphaUcPeriod"/>
            </a:pPr>
            <a:r>
              <a:rPr lang="en-IN" sz="1800" dirty="0">
                <a:latin typeface="Calibri" panose="020F0502020204030204" pitchFamily="34" charset="0"/>
              </a:rPr>
              <a:t>It refers to achieving results by focusing on the needs of the Scrum Team.</a:t>
            </a:r>
          </a:p>
          <a:p>
            <a:pPr lvl="0">
              <a:buFont typeface="+mj-lt"/>
              <a:buAutoNum type="alphaUcPeriod"/>
            </a:pPr>
            <a:r>
              <a:rPr lang="en-IN" sz="1800" dirty="0">
                <a:latin typeface="Calibri" panose="020F0502020204030204" pitchFamily="34" charset="0"/>
              </a:rPr>
              <a:t>It refers to proposes fixing a certain amount of time for each process and activity in a Scrum project.</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8320EE41-E171-44CF-8816-2E575E36C22F}"/>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2599417"/>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What of the following best defines collaboration?</a:t>
            </a:r>
          </a:p>
          <a:p>
            <a:pPr lvl="0"/>
            <a:endParaRPr lang="en-IN" sz="1400" dirty="0"/>
          </a:p>
          <a:p>
            <a:pPr lvl="0">
              <a:buFont typeface="+mj-lt"/>
              <a:buAutoNum type="alphaUcPeriod"/>
            </a:pPr>
            <a:r>
              <a:rPr lang="en-IN" sz="1400" dirty="0"/>
              <a:t>It refers to individual Scrum Team members cross-checking each other’s work.</a:t>
            </a:r>
          </a:p>
          <a:p>
            <a:pPr lvl="0">
              <a:buFont typeface="+mj-lt"/>
              <a:buAutoNum type="alphaUcPeriod"/>
            </a:pPr>
            <a:r>
              <a:rPr lang="en-IN" sz="1400" dirty="0"/>
              <a:t>It refers to the Scrum Core Team working together and interfacing with the stakeholders to create and validate the deliverables of the project to meet the stated goals.</a:t>
            </a:r>
          </a:p>
          <a:p>
            <a:pPr lvl="0">
              <a:buFont typeface="+mj-lt"/>
              <a:buAutoNum type="alphaUcPeriod"/>
            </a:pPr>
            <a:r>
              <a:rPr lang="en-IN" sz="1400" dirty="0"/>
              <a:t>It refers to achieving results by focusing on the needs of the Scrum Team.</a:t>
            </a:r>
          </a:p>
          <a:p>
            <a:pPr lvl="0">
              <a:buFont typeface="+mj-lt"/>
              <a:buAutoNum type="alphaUcPeriod"/>
            </a:pPr>
            <a:r>
              <a:rPr lang="en-IN" sz="1400" dirty="0"/>
              <a:t>It refers to proposes fixing a certain amount of time for each process and activity in a Scrum project.</a:t>
            </a:r>
            <a:endParaRPr lang="en-IN" sz="1800" dirty="0"/>
          </a:p>
          <a:p>
            <a:pPr lvl="0"/>
            <a:endParaRPr lang="en-IN" sz="1800" dirty="0">
              <a:latin typeface="Calibri" panose="020F0502020204030204" pitchFamily="34" charset="0"/>
            </a:endParaRPr>
          </a:p>
          <a:p>
            <a:pPr lvl="0"/>
            <a:r>
              <a:rPr lang="en-IN" sz="1600" dirty="0"/>
              <a:t>Answer: </a:t>
            </a:r>
            <a:r>
              <a:rPr lang="en-IN" sz="1600" b="1" dirty="0"/>
              <a:t>B</a:t>
            </a:r>
            <a:r>
              <a:rPr lang="en-IN" sz="1600" dirty="0"/>
              <a:t> – It refers to the Scrum Core Team working together and interfacing with the stakeholders to create and validate the deliverables of the project to meet the stated goals.</a:t>
            </a:r>
          </a:p>
          <a:p>
            <a:pPr lvl="0"/>
            <a:r>
              <a:rPr lang="en-IN" sz="1600" dirty="0"/>
              <a:t>Justification: Collaboration in Scrum refers to the Scrum Core Team working together and interfacing with the stakeholders to create and validate the deliverables of the project to meet the goals outlined in the Project Vision. It is important to note the difference between cooperation and collaboration here. Cooperation occurs when the work product consists of the sum of the work efforts of various people on a team. Collaboration occurs when a team works together to play off each other’s inputs to produce something greater. Reference: A Guide to Scrum Body of Knowledge, SBOK Guide, page 29.</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C4BB41A4-8126-43F5-8F7C-1A83C4FC2A8F}"/>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238741133"/>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According to SBOK™, which of the following is NOT a core dimension of Collaboration?</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Adaptation</a:t>
            </a:r>
          </a:p>
          <a:p>
            <a:pPr lvl="0">
              <a:buFont typeface="+mj-lt"/>
              <a:buAutoNum type="alphaUcPeriod"/>
            </a:pPr>
            <a:r>
              <a:rPr lang="en-IN" sz="1800" dirty="0"/>
              <a:t>Appropriation</a:t>
            </a:r>
          </a:p>
          <a:p>
            <a:pPr lvl="0">
              <a:buFont typeface="+mj-lt"/>
              <a:buAutoNum type="alphaUcPeriod"/>
            </a:pPr>
            <a:r>
              <a:rPr lang="en-IN" sz="1800" dirty="0"/>
              <a:t>Articulation</a:t>
            </a:r>
          </a:p>
          <a:p>
            <a:pPr lvl="0">
              <a:buFont typeface="+mj-lt"/>
              <a:buAutoNum type="alphaUcPeriod"/>
            </a:pPr>
            <a:r>
              <a:rPr lang="en-IN" sz="1800" dirty="0"/>
              <a:t>Awareness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D2F92758-8E91-4454-885D-9207055563BA}"/>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386896162"/>
      </p:ext>
    </p:extLst>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According to SBOK™, which of the following is NOT a core dimension of Collaboration?</a:t>
            </a:r>
          </a:p>
          <a:p>
            <a:pPr lvl="0"/>
            <a:endParaRPr lang="en-IN" sz="1400" dirty="0"/>
          </a:p>
          <a:p>
            <a:pPr lvl="0">
              <a:buFont typeface="+mj-lt"/>
              <a:buAutoNum type="alphaUcPeriod"/>
            </a:pPr>
            <a:r>
              <a:rPr lang="en-IN" sz="1400" dirty="0"/>
              <a:t>Adaptation</a:t>
            </a:r>
          </a:p>
          <a:p>
            <a:pPr lvl="0">
              <a:buFont typeface="+mj-lt"/>
              <a:buAutoNum type="alphaUcPeriod"/>
            </a:pPr>
            <a:r>
              <a:rPr lang="en-IN" sz="1400" dirty="0"/>
              <a:t>Appropriation</a:t>
            </a:r>
          </a:p>
          <a:p>
            <a:pPr lvl="0">
              <a:buFont typeface="+mj-lt"/>
              <a:buAutoNum type="alphaUcPeriod"/>
            </a:pPr>
            <a:r>
              <a:rPr lang="en-IN" sz="1400" dirty="0"/>
              <a:t>Articulation</a:t>
            </a:r>
          </a:p>
          <a:p>
            <a:pPr lvl="0">
              <a:buFont typeface="+mj-lt"/>
              <a:buAutoNum type="alphaUcPeriod"/>
            </a:pPr>
            <a:r>
              <a:rPr lang="en-IN" sz="1400" dirty="0"/>
              <a:t>Awareness.</a:t>
            </a:r>
            <a:endParaRPr lang="en-IN" sz="1800" dirty="0"/>
          </a:p>
          <a:p>
            <a:pPr lvl="0"/>
            <a:endParaRPr lang="en-IN" sz="1800" dirty="0">
              <a:latin typeface="Calibri" panose="020F0502020204030204" pitchFamily="34" charset="0"/>
            </a:endParaRPr>
          </a:p>
          <a:p>
            <a:pPr lvl="0"/>
            <a:r>
              <a:rPr lang="en-IN" sz="1600" dirty="0"/>
              <a:t>Answer: A</a:t>
            </a:r>
          </a:p>
          <a:p>
            <a:pPr lvl="0"/>
            <a:endParaRPr lang="en-IN" sz="1600" dirty="0"/>
          </a:p>
          <a:p>
            <a:pPr lvl="0"/>
            <a:r>
              <a:rPr lang="en-IN" sz="1600" dirty="0"/>
              <a:t>Justification:  The core dimensions of collaborative work are Awareness, Articulation and Appropriation.</a:t>
            </a:r>
          </a:p>
          <a:p>
            <a:pPr lvl="0"/>
            <a:r>
              <a:rPr lang="en-IN" sz="1600" dirty="0"/>
              <a:t>Reference: A Guide to Scrum Body of Knowledge, SBOK Guide, page 29.</a:t>
            </a:r>
          </a:p>
          <a:p>
            <a:pPr lvl="0"/>
            <a:endParaRPr lang="en-IN" sz="1600" dirty="0"/>
          </a:p>
          <a:p>
            <a:pPr lvl="0"/>
            <a:endParaRPr lang="en-IN" sz="16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C2C6389C-E1BD-4919-888C-525AC978CC67}"/>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076696057"/>
      </p:ext>
    </p:extLst>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304800" y="1752600"/>
            <a:ext cx="8458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Can you think of an example of articulation? Please type your answer in the Question window.</a:t>
            </a:r>
          </a:p>
        </p:txBody>
      </p:sp>
      <p:sp>
        <p:nvSpPr>
          <p:cNvPr id="6" name="TextBox 5"/>
          <p:cNvSpPr txBox="1"/>
          <p:nvPr/>
        </p:nvSpPr>
        <p:spPr>
          <a:xfrm>
            <a:off x="152400" y="391180"/>
            <a:ext cx="86106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945099653"/>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Value-based Prioritization</a:t>
            </a:r>
            <a:endParaRPr lang="en-IN" dirty="0">
              <a:solidFill>
                <a:srgbClr val="0050AD"/>
              </a:solidFill>
              <a:latin typeface="Calibri" panose="020F0502020204030204" pitchFamily="34" charset="0"/>
            </a:endParaRPr>
          </a:p>
        </p:txBody>
      </p:sp>
      <p:sp>
        <p:nvSpPr>
          <p:cNvPr id="3" name="Footer Placeholder 2">
            <a:extLst>
              <a:ext uri="{FF2B5EF4-FFF2-40B4-BE49-F238E27FC236}">
                <a16:creationId xmlns:a16="http://schemas.microsoft.com/office/drawing/2014/main" id="{9DBA37F1-7AA6-41A2-8FCA-BCAAD14FE097}"/>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694466422"/>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What is value-based prioritization?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emphasizing achieving results by focusing on the needs of the Scrum Team.</a:t>
            </a:r>
          </a:p>
          <a:p>
            <a:pPr lvl="0">
              <a:buFont typeface="+mj-lt"/>
              <a:buAutoNum type="alphaUcPeriod"/>
            </a:pPr>
            <a:r>
              <a:rPr lang="en-IN" sz="1800" dirty="0">
                <a:latin typeface="Calibri" panose="020F0502020204030204" pitchFamily="34" charset="0"/>
              </a:rPr>
              <a:t>It refers to making improvements through adaptation.</a:t>
            </a:r>
          </a:p>
          <a:p>
            <a:pPr lvl="0">
              <a:buFont typeface="+mj-lt"/>
              <a:buAutoNum type="alphaUcPeriod"/>
            </a:pPr>
            <a:r>
              <a:rPr lang="en-IN" sz="1800" dirty="0">
                <a:latin typeface="Calibri" panose="020F0502020204030204" pitchFamily="34" charset="0"/>
              </a:rPr>
              <a:t>It refers to prioritizing creation of high value deliverables over lower value deliverables</a:t>
            </a:r>
          </a:p>
          <a:p>
            <a:pPr lvl="0">
              <a:buFont typeface="+mj-lt"/>
              <a:buAutoNum type="alphaUcPeriod"/>
            </a:pPr>
            <a:r>
              <a:rPr lang="en-IN" sz="1800" dirty="0">
                <a:latin typeface="Calibri" panose="020F0502020204030204" pitchFamily="34" charset="0"/>
              </a:rPr>
              <a:t>It refers to allowing all facets of Scrum process to be observed by everyone.</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95AB1"/>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4AA4B68C-DBA8-4FDF-BE26-25BF0088BDF1}"/>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267533015"/>
      </p:ext>
    </p:extLst>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What is value-based prioritization?</a:t>
            </a:r>
          </a:p>
          <a:p>
            <a:pPr lvl="0"/>
            <a:endParaRPr lang="en-IN" sz="1400" dirty="0"/>
          </a:p>
          <a:p>
            <a:pPr lvl="0">
              <a:buFont typeface="+mj-lt"/>
              <a:buAutoNum type="alphaUcPeriod"/>
            </a:pPr>
            <a:r>
              <a:rPr lang="en-IN" sz="1400" dirty="0"/>
              <a:t>It refers to emphasizing achieving results by focusing on the needs of the Scrum Team.</a:t>
            </a:r>
          </a:p>
          <a:p>
            <a:pPr lvl="0">
              <a:buFont typeface="+mj-lt"/>
              <a:buAutoNum type="alphaUcPeriod"/>
            </a:pPr>
            <a:r>
              <a:rPr lang="en-IN" sz="1400" dirty="0"/>
              <a:t>It refers to making improvements through adaptation.</a:t>
            </a:r>
          </a:p>
          <a:p>
            <a:pPr lvl="0">
              <a:buFont typeface="+mj-lt"/>
              <a:buAutoNum type="alphaUcPeriod"/>
            </a:pPr>
            <a:r>
              <a:rPr lang="en-IN" sz="1400" dirty="0"/>
              <a:t>It refers to prioritizing creation of high value deliverables over lower value deliverables</a:t>
            </a:r>
          </a:p>
          <a:p>
            <a:pPr lvl="0">
              <a:buFont typeface="+mj-lt"/>
              <a:buAutoNum type="alphaUcPeriod"/>
            </a:pPr>
            <a:r>
              <a:rPr lang="en-IN" sz="1400" dirty="0"/>
              <a:t>It refers to allowing all facets of Scrum process to be observed by everyone.</a:t>
            </a:r>
          </a:p>
          <a:p>
            <a:pPr lvl="0">
              <a:buFont typeface="+mj-lt"/>
              <a:buAutoNum type="alphaUcPeriod"/>
            </a:pPr>
            <a:endParaRPr lang="en-IN" sz="1800" dirty="0"/>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C</a:t>
            </a:r>
            <a:r>
              <a:rPr lang="en-IN" sz="1600" dirty="0">
                <a:latin typeface="Calibri" panose="020F0502020204030204" pitchFamily="34" charset="0"/>
              </a:rPr>
              <a:t> – It refers to prioritizing creation of high value deliverables over lower value deliverables.</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Scrum uses Value-based Prioritization as one of the core principles that drives the structure and functionality of the entire Scrum framework—it helps projects benefit through adaptability and iterative development of the product or service. More significantly, Scrum aims at delivering a valuable product or service to the customer on an early and continuous basis. Reference: A Guide to Scrum Body of Knowledge, SBOK Guide, page 31.</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E871FD65-A166-48E3-B02A-EF2A1E107B4C}"/>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4216700064"/>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Prioritized delivery in Scrum means which of the following - </a:t>
            </a:r>
          </a:p>
          <a:p>
            <a:pPr lvl="0"/>
            <a:endParaRPr lang="en-IN" sz="1800" dirty="0">
              <a:latin typeface="Calibri" panose="020F0502020204030204" pitchFamily="34" charset="0"/>
            </a:endParaRPr>
          </a:p>
          <a:p>
            <a:pPr lvl="0">
              <a:buFont typeface="+mj-lt"/>
              <a:buAutoNum type="alphaUcPeriod"/>
            </a:pPr>
            <a:r>
              <a:rPr lang="en-IN" sz="1800" dirty="0"/>
              <a:t>Features that are the simplest and would not require much involvement from the team will be completed first.</a:t>
            </a:r>
          </a:p>
          <a:p>
            <a:pPr lvl="0">
              <a:buFont typeface="+mj-lt"/>
              <a:buAutoNum type="alphaUcPeriod"/>
            </a:pPr>
            <a:r>
              <a:rPr lang="en-IN" sz="1800" dirty="0"/>
              <a:t>Features with the least or no interdependencies will be completed first to ensure smooth and uninterrupted delivery.</a:t>
            </a:r>
          </a:p>
          <a:p>
            <a:pPr lvl="0">
              <a:buFont typeface="+mj-lt"/>
              <a:buAutoNum type="alphaUcPeriod"/>
            </a:pPr>
            <a:r>
              <a:rPr lang="en-IN" sz="1800" dirty="0"/>
              <a:t>Features that provide maximum business value will be completed first.</a:t>
            </a:r>
          </a:p>
          <a:p>
            <a:pPr lvl="0">
              <a:buFont typeface="+mj-lt"/>
              <a:buAutoNum type="alphaUcPeriod"/>
            </a:pPr>
            <a:r>
              <a:rPr lang="en-IN" sz="1800" dirty="0"/>
              <a:t>Features are developed on a first-in, first-out basis.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95AB1"/>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CE94D241-BBFF-470B-A8CC-DECC0CF2B9A2}"/>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938101035"/>
      </p:ext>
    </p:extLst>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Prioritized delivery in Scrum means which of the following - </a:t>
            </a:r>
          </a:p>
          <a:p>
            <a:pPr lvl="0"/>
            <a:endParaRPr lang="en-IN" sz="1400" dirty="0"/>
          </a:p>
          <a:p>
            <a:pPr lvl="0">
              <a:buFont typeface="+mj-lt"/>
              <a:buAutoNum type="alphaUcPeriod"/>
            </a:pPr>
            <a:r>
              <a:rPr lang="en-IN" sz="1400" dirty="0"/>
              <a:t>Features that are the simplest and would not require much involvement from the team will be completed first.</a:t>
            </a:r>
          </a:p>
          <a:p>
            <a:pPr lvl="0">
              <a:buFont typeface="+mj-lt"/>
              <a:buAutoNum type="alphaUcPeriod"/>
            </a:pPr>
            <a:r>
              <a:rPr lang="en-IN" sz="1400" dirty="0"/>
              <a:t>Features with the least or no interdependencies will be completed first to ensure smooth and uninterrupted delivery.</a:t>
            </a:r>
          </a:p>
          <a:p>
            <a:pPr lvl="0">
              <a:buFont typeface="+mj-lt"/>
              <a:buAutoNum type="alphaUcPeriod"/>
            </a:pPr>
            <a:r>
              <a:rPr lang="en-IN" sz="1400" dirty="0"/>
              <a:t>Features that provide maximum business value will be completed first.</a:t>
            </a:r>
          </a:p>
          <a:p>
            <a:pPr lvl="0">
              <a:buFont typeface="+mj-lt"/>
              <a:buAutoNum type="alphaUcPeriod"/>
            </a:pPr>
            <a:r>
              <a:rPr lang="en-IN" sz="1400" dirty="0"/>
              <a:t>Features are developed on a first-in, first-out basis..</a:t>
            </a:r>
          </a:p>
          <a:p>
            <a:pPr lvl="0">
              <a:buFont typeface="+mj-lt"/>
              <a:buAutoNum type="alphaUcPeriod"/>
            </a:pPr>
            <a:endParaRPr lang="en-IN" sz="1800" dirty="0"/>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C</a:t>
            </a:r>
            <a:r>
              <a:rPr lang="en-IN" sz="1600" dirty="0">
                <a:latin typeface="Calibri" panose="020F0502020204030204" pitchFamily="34" charset="0"/>
              </a:rPr>
              <a:t> </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a:t>
            </a:r>
            <a:r>
              <a:rPr lang="en-IN" sz="1600" dirty="0"/>
              <a:t>The Product Owner prioritizes the Prioritized Product Backlog according to business value. Therefore, the features that provide the most business value are developed first.</a:t>
            </a:r>
            <a:endParaRPr lang="en-IN" sz="16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4E761185-CBDC-4B9D-9026-C696EE896D2C}"/>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880890234"/>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381000" y="17526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Why do you think prioritization of requirements is important in a project? Please type your answer in the Question window.</a:t>
            </a:r>
          </a:p>
        </p:txBody>
      </p:sp>
      <p:sp>
        <p:nvSpPr>
          <p:cNvPr id="6" name="TextBox 5"/>
          <p:cNvSpPr txBox="1"/>
          <p:nvPr/>
        </p:nvSpPr>
        <p:spPr>
          <a:xfrm>
            <a:off x="1524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2446095550"/>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Time-boxing</a:t>
            </a:r>
            <a:endParaRPr lang="en-IN" dirty="0">
              <a:solidFill>
                <a:srgbClr val="0050AD"/>
              </a:solidFill>
              <a:latin typeface="Calibri" panose="020F0502020204030204" pitchFamily="34" charset="0"/>
            </a:endParaRPr>
          </a:p>
        </p:txBody>
      </p:sp>
      <p:sp>
        <p:nvSpPr>
          <p:cNvPr id="3" name="Footer Placeholder 2">
            <a:extLst>
              <a:ext uri="{FF2B5EF4-FFF2-40B4-BE49-F238E27FC236}">
                <a16:creationId xmlns:a16="http://schemas.microsoft.com/office/drawing/2014/main" id="{E6F7D3D6-4C02-4676-BBEE-ECEF5B3CE986}"/>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633949533"/>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statements on Time-boxing is </a:t>
            </a:r>
            <a:r>
              <a:rPr lang="en-IN" sz="1800" b="1" dirty="0">
                <a:latin typeface="Calibri" panose="020F0502020204030204" pitchFamily="34" charset="0"/>
              </a:rPr>
              <a:t>INCORRECT</a:t>
            </a:r>
            <a:r>
              <a:rPr lang="en-IN" sz="1800" dirty="0">
                <a:latin typeface="Calibri" panose="020F0502020204030204" pitchFamily="34" charset="0"/>
              </a:rPr>
              <a: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proposes fixing certain timeframe for each activity.</a:t>
            </a:r>
          </a:p>
          <a:p>
            <a:pPr lvl="0">
              <a:buFont typeface="+mj-lt"/>
              <a:buAutoNum type="alphaUcPeriod"/>
            </a:pPr>
            <a:r>
              <a:rPr lang="en-IN" sz="1800" dirty="0">
                <a:latin typeface="Calibri" panose="020F0502020204030204" pitchFamily="34" charset="0"/>
              </a:rPr>
              <a:t>It ensures that Scrum Team members do not take up too much or too little work for a particular period of time.</a:t>
            </a:r>
          </a:p>
          <a:p>
            <a:pPr lvl="0">
              <a:buFont typeface="+mj-lt"/>
              <a:buAutoNum type="alphaUcPeriod"/>
            </a:pPr>
            <a:r>
              <a:rPr lang="en-IN" sz="1800" dirty="0">
                <a:latin typeface="Calibri" panose="020F0502020204030204" pitchFamily="34" charset="0"/>
              </a:rPr>
              <a:t>It is a principle through which Scrum framework addresses the project constraint of ‘time’.</a:t>
            </a:r>
          </a:p>
          <a:p>
            <a:pPr lvl="0">
              <a:buFont typeface="+mj-lt"/>
              <a:buAutoNum type="alphaUcPeriod"/>
            </a:pPr>
            <a:r>
              <a:rPr lang="en-IN" sz="1800" dirty="0">
                <a:latin typeface="Calibri" panose="020F0502020204030204" pitchFamily="34" charset="0"/>
              </a:rPr>
              <a:t>It ensures that the Product Owner can specify how much time the Scrum team should take to finish each task.</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9154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9F3E0146-03D8-4987-A924-16C8229E9B43}"/>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561616729"/>
      </p:ext>
    </p:extLst>
  </p:cSld>
  <p:clrMapOvr>
    <a:masterClrMapping/>
  </p:clrMapOvr>
  <p:transition spd="med">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statements on Time-boxing is </a:t>
            </a:r>
            <a:r>
              <a:rPr lang="en-IN" sz="1400" b="1" dirty="0"/>
              <a:t>INCORRECT</a:t>
            </a:r>
            <a:r>
              <a:rPr lang="en-IN" sz="1400" dirty="0"/>
              <a:t>?</a:t>
            </a:r>
          </a:p>
          <a:p>
            <a:pPr lvl="0"/>
            <a:endParaRPr lang="en-IN" sz="1400" dirty="0"/>
          </a:p>
          <a:p>
            <a:pPr lvl="0">
              <a:buFont typeface="+mj-lt"/>
              <a:buAutoNum type="alphaUcPeriod"/>
            </a:pPr>
            <a:r>
              <a:rPr lang="en-IN" sz="1400" dirty="0"/>
              <a:t>It proposes fixing certain timeframe for each activity.</a:t>
            </a:r>
          </a:p>
          <a:p>
            <a:pPr lvl="0">
              <a:buFont typeface="+mj-lt"/>
              <a:buAutoNum type="alphaUcPeriod"/>
            </a:pPr>
            <a:r>
              <a:rPr lang="en-IN" sz="1400" dirty="0"/>
              <a:t>It ensures that Scrum Team members do not take up too much or too little work for a particular period of time.</a:t>
            </a:r>
          </a:p>
          <a:p>
            <a:pPr lvl="0">
              <a:buFont typeface="+mj-lt"/>
              <a:buAutoNum type="alphaUcPeriod"/>
            </a:pPr>
            <a:r>
              <a:rPr lang="en-IN" sz="1400" dirty="0"/>
              <a:t>It is a principle through which Scrum framework addresses the project constraint of ‘time’.</a:t>
            </a:r>
          </a:p>
          <a:p>
            <a:pPr lvl="0">
              <a:buFont typeface="+mj-lt"/>
              <a:buAutoNum type="alphaUcPeriod"/>
            </a:pPr>
            <a:r>
              <a:rPr lang="en-IN" sz="1400" dirty="0"/>
              <a:t>It ensures that the Product Owner can specify how much time the Scrum team should take to finish each task.</a:t>
            </a:r>
            <a:endParaRPr lang="en-IN" sz="1800" dirty="0"/>
          </a:p>
          <a:p>
            <a:pPr lvl="0">
              <a:buFont typeface="+mj-lt"/>
              <a:buAutoNum type="alphaUcPeriod"/>
            </a:pPr>
            <a:endParaRPr lang="en-IN" sz="1800" dirty="0"/>
          </a:p>
          <a:p>
            <a:pPr lvl="0"/>
            <a:r>
              <a:rPr lang="en-IN" sz="1600" dirty="0">
                <a:latin typeface="Calibri" panose="020F0502020204030204" pitchFamily="34" charset="0"/>
              </a:rPr>
              <a:t>Answer: </a:t>
            </a:r>
            <a:r>
              <a:rPr lang="en-IN" sz="1600" b="1" dirty="0">
                <a:latin typeface="Calibri" panose="020F0502020204030204" pitchFamily="34" charset="0"/>
              </a:rPr>
              <a:t>D</a:t>
            </a:r>
            <a:r>
              <a:rPr lang="en-IN" sz="1600" dirty="0">
                <a:latin typeface="Calibri" panose="020F0502020204030204" pitchFamily="34" charset="0"/>
              </a:rPr>
              <a:t> – </a:t>
            </a:r>
            <a:r>
              <a:rPr lang="en-IN" sz="1600" dirty="0"/>
              <a:t>It ensures that the Product Owner can specify how much time the Scrum team should take to finish each task.</a:t>
            </a:r>
            <a:endParaRPr lang="en-IN" sz="1600" dirty="0">
              <a:latin typeface="Calibri" panose="020F0502020204030204" pitchFamily="34" charset="0"/>
            </a:endParaRPr>
          </a:p>
          <a:p>
            <a:pPr lvl="0"/>
            <a:endParaRPr lang="en-IN" sz="1600" dirty="0">
              <a:latin typeface="Calibri" panose="020F0502020204030204" pitchFamily="34" charset="0"/>
            </a:endParaRPr>
          </a:p>
          <a:p>
            <a:pPr lvl="0"/>
            <a:r>
              <a:rPr lang="en-IN" sz="1600" dirty="0">
                <a:latin typeface="Calibri" panose="020F0502020204030204" pitchFamily="34" charset="0"/>
              </a:rPr>
              <a:t>Justification: Scrum treats time as one of the most important constraints in managing a project. To address the constraint of time, Scrum introduces a concept called ‘Time-boxing’ which proposes fixing a certain amount of time for each process and activity in a Scrum project. This ensures that Scrum Team members do not take up too much or too little work for a particular period of time and do not expend their time and energy on work for which they have little clarity. Reference: A Guide to Scrum Body of Knowledge, SBOK Guide, page 33.</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381000" y="381000"/>
            <a:ext cx="86106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D959A4A8-BD69-4E48-8A3C-556DB78A656F}"/>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925690013"/>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9200"/>
            <a:ext cx="7886700" cy="5105400"/>
          </a:xfrm>
        </p:spPr>
        <p:txBody>
          <a:bodyPr/>
          <a:lstStyle/>
          <a:p>
            <a:pPr lvl="0"/>
            <a:r>
              <a:rPr lang="en-IN" sz="1800" dirty="0"/>
              <a:t>Which of the following statements best describes Time-boxing?</a:t>
            </a:r>
          </a:p>
          <a:p>
            <a:pPr lvl="0"/>
            <a:endParaRPr lang="en-IN" sz="1800" dirty="0">
              <a:latin typeface="Calibri" panose="020F0502020204030204" pitchFamily="34" charset="0"/>
            </a:endParaRPr>
          </a:p>
          <a:p>
            <a:pPr lvl="0">
              <a:buFont typeface="+mj-lt"/>
              <a:buAutoNum type="alphaUcPeriod"/>
            </a:pPr>
            <a:r>
              <a:rPr lang="en-IN" sz="1800" dirty="0"/>
              <a:t>This principle describes how time is considered a limiting constraint in Scrum, and used to help effectively manage project planning and execution. The elements in Scrum subject to this principle include Sprints, Daily </a:t>
            </a:r>
            <a:r>
              <a:rPr lang="en-IN" sz="1800" dirty="0" err="1"/>
              <a:t>Standup</a:t>
            </a:r>
            <a:r>
              <a:rPr lang="en-IN" sz="1800" dirty="0"/>
              <a:t> Meetings, Sprint Planning Meetings, and Sprint Review Meetings</a:t>
            </a:r>
          </a:p>
          <a:p>
            <a:pPr lvl="0">
              <a:buFont typeface="+mj-lt"/>
              <a:buAutoNum type="alphaUcPeriod"/>
            </a:pPr>
            <a:endParaRPr lang="en-IN" sz="1800" dirty="0"/>
          </a:p>
          <a:p>
            <a:pPr lvl="0">
              <a:buFont typeface="+mj-lt"/>
              <a:buAutoNum type="alphaUcPeriod"/>
            </a:pPr>
            <a:r>
              <a:rPr lang="en-IN" sz="1800" dirty="0"/>
              <a:t>This principle highlights the focus of Scrum to deliver maximum business value, beginning early in the project and continuing throughout.</a:t>
            </a:r>
          </a:p>
          <a:p>
            <a:pPr lvl="0">
              <a:buFont typeface="+mj-lt"/>
              <a:buAutoNum type="alphaUcPeriod"/>
            </a:pPr>
            <a:endParaRPr lang="en-IN" sz="1800" dirty="0"/>
          </a:p>
          <a:p>
            <a:pPr lvl="0">
              <a:buFont typeface="+mj-lt"/>
              <a:buAutoNum type="alphaUcPeriod"/>
            </a:pPr>
            <a:r>
              <a:rPr lang="en-IN" sz="1800" dirty="0"/>
              <a:t>This principle focuses on today’s workers, who deliver significantly greater value when encouraged to self-organize rather than be subject to the command and control style of traditional project management.</a:t>
            </a:r>
          </a:p>
          <a:p>
            <a:pPr lvl="0">
              <a:buFont typeface="+mj-lt"/>
              <a:buAutoNum type="alphaUcPeriod"/>
            </a:pPr>
            <a:endParaRPr lang="en-IN" sz="1800" dirty="0"/>
          </a:p>
          <a:p>
            <a:pPr lvl="0">
              <a:buFont typeface="+mj-lt"/>
              <a:buAutoNum type="alphaUcPeriod"/>
            </a:pPr>
            <a:r>
              <a:rPr lang="en-IN" sz="1800" dirty="0"/>
              <a:t>This principle focuses on the three core dimensions related to collaborative work: awareness, articulation, and appropriation. </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9154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5EC3DBC2-2559-45C6-B189-41E7688BE929}"/>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671645682"/>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14400"/>
            <a:ext cx="7886700" cy="5410200"/>
          </a:xfrm>
        </p:spPr>
        <p:txBody>
          <a:bodyPr/>
          <a:lstStyle/>
          <a:p>
            <a:pPr lvl="0"/>
            <a:r>
              <a:rPr lang="en-IN" sz="1400" dirty="0"/>
              <a:t>Which of the following statements best describes Time-boxing?</a:t>
            </a:r>
          </a:p>
          <a:p>
            <a:pPr lvl="0"/>
            <a:endParaRPr lang="en-IN" sz="1400" dirty="0"/>
          </a:p>
          <a:p>
            <a:pPr lvl="0">
              <a:buFont typeface="+mj-lt"/>
              <a:buAutoNum type="alphaUcPeriod"/>
            </a:pPr>
            <a:r>
              <a:rPr lang="en-IN" sz="1400" dirty="0"/>
              <a:t>This principle describes how time is considered a limiting constraint in Scrum, and used to help effectively manage project planning and execution. The elements in Scrum subject to this principle include Sprints, Daily </a:t>
            </a:r>
            <a:r>
              <a:rPr lang="en-IN" sz="1400" dirty="0" err="1"/>
              <a:t>Standup</a:t>
            </a:r>
            <a:r>
              <a:rPr lang="en-IN" sz="1400" dirty="0"/>
              <a:t> Meetings, Sprint Planning Meetings, and Sprint Review Meetings</a:t>
            </a:r>
          </a:p>
          <a:p>
            <a:pPr lvl="0">
              <a:buFont typeface="+mj-lt"/>
              <a:buAutoNum type="alphaUcPeriod"/>
            </a:pPr>
            <a:r>
              <a:rPr lang="en-IN" sz="1400" dirty="0"/>
              <a:t>This principle highlights the focus of Scrum to deliver maximum business value, beginning early in the project and continuing throughout.</a:t>
            </a:r>
          </a:p>
          <a:p>
            <a:pPr lvl="0">
              <a:buFont typeface="+mj-lt"/>
              <a:buAutoNum type="alphaUcPeriod"/>
            </a:pPr>
            <a:r>
              <a:rPr lang="en-IN" sz="1400" dirty="0"/>
              <a:t>This principle focuses on today’s workers, who deliver significantly greater value when encouraged to self-organize rather than be subject to the command and control style of traditional project management.</a:t>
            </a:r>
          </a:p>
          <a:p>
            <a:pPr lvl="0">
              <a:buFont typeface="+mj-lt"/>
              <a:buAutoNum type="alphaUcPeriod"/>
            </a:pPr>
            <a:r>
              <a:rPr lang="en-IN" sz="1400" dirty="0"/>
              <a:t>This principle focuses on the three core dimensions related to collaborative work: awareness, articulation, and appropriation. </a:t>
            </a:r>
          </a:p>
          <a:p>
            <a:pPr lvl="0"/>
            <a:r>
              <a:rPr lang="en-IN" sz="1600" dirty="0">
                <a:latin typeface="Calibri" panose="020F0502020204030204" pitchFamily="34" charset="0"/>
              </a:rPr>
              <a:t>Answer: </a:t>
            </a:r>
            <a:r>
              <a:rPr lang="en-IN" sz="1600" b="1" dirty="0"/>
              <a:t>A</a:t>
            </a:r>
            <a:r>
              <a:rPr lang="en-IN" sz="1600" dirty="0">
                <a:latin typeface="Calibri" panose="020F0502020204030204" pitchFamily="34" charset="0"/>
              </a:rPr>
              <a:t> – </a:t>
            </a:r>
            <a:r>
              <a:rPr lang="en-IN" sz="1600" dirty="0"/>
              <a:t>This principle describes how time is considered a limiting constraint in Scrum, and used to help effectively manage project planning and execution. The elements in Scrum subject to this principle include Sprints, Daily </a:t>
            </a:r>
            <a:r>
              <a:rPr lang="en-IN" sz="1600" dirty="0" err="1"/>
              <a:t>Standup</a:t>
            </a:r>
            <a:r>
              <a:rPr lang="en-IN" sz="1600" dirty="0"/>
              <a:t> Meetings, Sprint Planning Meetings, and Sprint Review Meetings</a:t>
            </a:r>
            <a:endParaRPr lang="en-IN" sz="1600" dirty="0">
              <a:latin typeface="Calibri" panose="020F0502020204030204" pitchFamily="34" charset="0"/>
            </a:endParaRPr>
          </a:p>
          <a:p>
            <a:pPr lvl="0"/>
            <a:endParaRPr lang="en-IN" sz="1600" dirty="0">
              <a:latin typeface="Calibri" panose="020F0502020204030204" pitchFamily="34" charset="0"/>
            </a:endParaRPr>
          </a:p>
          <a:p>
            <a:pPr lvl="0"/>
            <a:r>
              <a:rPr lang="en-IN" sz="1600" dirty="0">
                <a:latin typeface="Calibri" panose="020F0502020204030204" pitchFamily="34" charset="0"/>
              </a:rPr>
              <a:t>Justification: </a:t>
            </a:r>
            <a:r>
              <a:rPr lang="en-IN" sz="1600" dirty="0"/>
              <a:t>Time-boxing describes how time is considered a limiting constraint in Scrum, and used to help effectively manage project planning and execution. Time-boxed elements in Scrum include Sprints, Daily </a:t>
            </a:r>
            <a:r>
              <a:rPr lang="en-IN" sz="1600" dirty="0" err="1"/>
              <a:t>Standup</a:t>
            </a:r>
            <a:r>
              <a:rPr lang="en-IN" sz="1600" dirty="0"/>
              <a:t> Meetings, Sprint Planning Meetings, and Sprint Review Meetings. </a:t>
            </a:r>
          </a:p>
          <a:p>
            <a:pPr lvl="0"/>
            <a:r>
              <a:rPr lang="en-IN" sz="1600" dirty="0"/>
              <a:t>Reference - A Guide to the Scrum Body of Knowledge (SBOK™ Guide), pages 33-34 </a:t>
            </a:r>
          </a:p>
          <a:p>
            <a:pPr lvl="0"/>
            <a:endParaRPr lang="en-IN" sz="16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381000" y="381000"/>
            <a:ext cx="86106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4315DC2D-5BF0-41D1-AEF9-EBC0AC3B8EDA}"/>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828465229"/>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do you think could be possible issues with time-boxing? Please type your answer in the Question window.</a:t>
            </a:r>
          </a:p>
        </p:txBody>
      </p:sp>
      <p:sp>
        <p:nvSpPr>
          <p:cNvPr id="6" name="TextBox 5"/>
          <p:cNvSpPr txBox="1"/>
          <p:nvPr/>
        </p:nvSpPr>
        <p:spPr>
          <a:xfrm>
            <a:off x="228600" y="83820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610143153"/>
      </p:ext>
    </p:extLst>
  </p:cSld>
  <p:clrMapOvr>
    <a:masterClrMapping/>
  </p:clrMapOvr>
  <p:transition spd="med">
    <p:pull/>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Iterative Development</a:t>
            </a:r>
            <a:endParaRPr lang="en-IN" dirty="0">
              <a:solidFill>
                <a:srgbClr val="0050AD"/>
              </a:solidFill>
              <a:latin typeface="Calibri" panose="020F0502020204030204" pitchFamily="34" charset="0"/>
            </a:endParaRPr>
          </a:p>
        </p:txBody>
      </p:sp>
      <p:sp>
        <p:nvSpPr>
          <p:cNvPr id="3" name="Footer Placeholder 2">
            <a:extLst>
              <a:ext uri="{FF2B5EF4-FFF2-40B4-BE49-F238E27FC236}">
                <a16:creationId xmlns:a16="http://schemas.microsoft.com/office/drawing/2014/main" id="{3580714C-6431-4E3F-81E0-05C495FAF94B}"/>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290478918"/>
      </p:ext>
    </p:extLst>
  </p:cSld>
  <p:clrMapOvr>
    <a:masterClrMapping/>
  </p:clrMapOvr>
  <p:transition spd="med">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What is iterative development?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using more than one product development cycle to develop the final project deliverables through the learning from the previous development cycles.</a:t>
            </a:r>
          </a:p>
          <a:p>
            <a:pPr lvl="0">
              <a:buFont typeface="+mj-lt"/>
              <a:buAutoNum type="alphaUcPeriod"/>
            </a:pPr>
            <a:r>
              <a:rPr lang="en-IN" sz="1800" dirty="0">
                <a:latin typeface="Calibri" panose="020F0502020204030204" pitchFamily="34" charset="0"/>
              </a:rPr>
              <a:t>It refers to developing the final project deliverables in one product development cycle.</a:t>
            </a:r>
          </a:p>
          <a:p>
            <a:pPr lvl="0">
              <a:buFont typeface="+mj-lt"/>
              <a:buAutoNum type="alphaUcPeriod"/>
            </a:pPr>
            <a:r>
              <a:rPr lang="en-IN" sz="1800" dirty="0">
                <a:latin typeface="Calibri" panose="020F0502020204030204" pitchFamily="34" charset="0"/>
              </a:rPr>
              <a:t>It refers to developing project deliverables using automated processes.</a:t>
            </a:r>
          </a:p>
          <a:p>
            <a:pPr lvl="0">
              <a:buFont typeface="+mj-lt"/>
              <a:buAutoNum type="alphaUcPeriod"/>
            </a:pPr>
            <a:r>
              <a:rPr lang="en-IN" sz="1800" dirty="0">
                <a:latin typeface="Calibri" panose="020F0502020204030204" pitchFamily="34" charset="0"/>
              </a:rPr>
              <a:t>It refers to developing project outputs through detailed upfront planning with emphasis on fixing scope, quality and other project aspects.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F8E705CF-A47C-4F0D-AEB9-A01F3418FAF5}"/>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626447416"/>
      </p:ext>
    </p:extLst>
  </p:cSld>
  <p:clrMapOvr>
    <a:masterClrMapping/>
  </p:clrMapOvr>
  <p:transition spd="med">
    <p:pull/>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What is iterative development?</a:t>
            </a:r>
          </a:p>
          <a:p>
            <a:pPr lvl="0"/>
            <a:endParaRPr lang="en-IN" sz="1400" dirty="0"/>
          </a:p>
          <a:p>
            <a:pPr lvl="0">
              <a:buFont typeface="+mj-lt"/>
              <a:buAutoNum type="alphaUcPeriod"/>
            </a:pPr>
            <a:r>
              <a:rPr lang="en-IN" sz="1400" dirty="0"/>
              <a:t>It refers to using more than one product development cycle to develop the final project deliverables through the learning from the previous development cycles.</a:t>
            </a:r>
          </a:p>
          <a:p>
            <a:pPr lvl="0">
              <a:buFont typeface="+mj-lt"/>
              <a:buAutoNum type="alphaUcPeriod"/>
            </a:pPr>
            <a:r>
              <a:rPr lang="en-IN" sz="1400" dirty="0"/>
              <a:t>It refers to developing the final project deliverables in one product development cycle.</a:t>
            </a:r>
          </a:p>
          <a:p>
            <a:pPr lvl="0">
              <a:buFont typeface="+mj-lt"/>
              <a:buAutoNum type="alphaUcPeriod"/>
            </a:pPr>
            <a:r>
              <a:rPr lang="en-IN" sz="1400" dirty="0"/>
              <a:t>It refers to developing project deliverables using automated processes.</a:t>
            </a:r>
          </a:p>
          <a:p>
            <a:pPr lvl="0">
              <a:buFont typeface="+mj-lt"/>
              <a:buAutoNum type="alphaUcPeriod"/>
            </a:pPr>
            <a:r>
              <a:rPr lang="en-IN" sz="1400" dirty="0"/>
              <a:t>It refers to developing project outputs through detailed upfront planning with emphasis on fixing scope, quality and other project aspects.</a:t>
            </a:r>
          </a:p>
          <a:p>
            <a:pPr lvl="0"/>
            <a:endParaRPr lang="en-IN" sz="1800" dirty="0">
              <a:latin typeface="Calibri" panose="020F0502020204030204" pitchFamily="34" charset="0"/>
            </a:endParaRPr>
          </a:p>
          <a:p>
            <a:pPr lvl="0"/>
            <a:endParaRPr lang="en-IN" sz="1800" dirty="0"/>
          </a:p>
          <a:p>
            <a:pPr lvl="0"/>
            <a:r>
              <a:rPr lang="en-IN" sz="1600" dirty="0">
                <a:latin typeface="Calibri" panose="020F0502020204030204" pitchFamily="34" charset="0"/>
              </a:rPr>
              <a:t>Answer: </a:t>
            </a:r>
            <a:r>
              <a:rPr lang="en-IN" sz="1600" b="1" dirty="0">
                <a:latin typeface="Calibri" panose="020F0502020204030204" pitchFamily="34" charset="0"/>
              </a:rPr>
              <a:t>A</a:t>
            </a:r>
            <a:r>
              <a:rPr lang="en-IN" sz="1600" dirty="0">
                <a:latin typeface="Calibri" panose="020F0502020204030204" pitchFamily="34" charset="0"/>
              </a:rPr>
              <a:t> – It refers to using more than one product development cycle to develop the final project deliverables through the learning from the previous development cycles.</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In most complex projects, the customer may not be able to define very concrete requirements or is not confident of what the end product may look like. The iterative model is more flexible in ensuring that any change requested by the customer can be included as part of the project. Reference: A Guide to Scrum Body of Knowledge, SBOK Guide, page 36.</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95AB1"/>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AC8F5D07-7BA6-4097-A3BA-196629009D30}"/>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4261777292"/>
      </p:ext>
    </p:extLst>
  </p:cSld>
  <p:clrMapOvr>
    <a:masterClrMapping/>
  </p:clrMapOvr>
  <p:transition spd="med">
    <p:pull/>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ensuring flexibility in Scrum is INCORRECT?</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Scrum ensures stability by providing scope for change even when a Sprint has started.</a:t>
            </a:r>
          </a:p>
          <a:p>
            <a:pPr lvl="0">
              <a:buFont typeface="+mj-lt"/>
              <a:buAutoNum type="alphaUcPeriod"/>
            </a:pPr>
            <a:r>
              <a:rPr lang="en-IN" sz="1800" dirty="0"/>
              <a:t>Scrum uses iterative delivery and its other characteristics and principles to achieve balance between flexibility and stability.</a:t>
            </a:r>
          </a:p>
          <a:p>
            <a:pPr lvl="0">
              <a:buFont typeface="+mj-lt"/>
              <a:buAutoNum type="alphaUcPeriod"/>
            </a:pPr>
            <a:r>
              <a:rPr lang="en-IN" sz="1800" dirty="0"/>
              <a:t>Scrum maintains flexibility by making it possible to incorporate change at any step in the development process in a Scrum project.</a:t>
            </a:r>
          </a:p>
          <a:p>
            <a:pPr lvl="0">
              <a:buFont typeface="+mj-lt"/>
              <a:buAutoNum type="alphaUcPeriod"/>
            </a:pPr>
            <a:r>
              <a:rPr lang="en-IN" sz="1800" dirty="0"/>
              <a:t>Scrum ensures flexibility by providing scope for the Scrum Core Teams to make recommendations for changes.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751A6CE1-5301-4F5D-9036-BF5F9B8BCA27}"/>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527174154"/>
      </p:ext>
    </p:extLst>
  </p:cSld>
  <p:clrMapOvr>
    <a:masterClrMapping/>
  </p:clrMapOvr>
  <p:transition spd="med">
    <p:pull/>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statements on ensuring flexibility in Scrum is INCORRECT?</a:t>
            </a:r>
          </a:p>
          <a:p>
            <a:pPr lvl="0"/>
            <a:endParaRPr lang="en-IN" sz="1400" dirty="0"/>
          </a:p>
          <a:p>
            <a:pPr lvl="0">
              <a:buFont typeface="+mj-lt"/>
              <a:buAutoNum type="alphaUcPeriod"/>
            </a:pPr>
            <a:r>
              <a:rPr lang="en-IN" sz="1400" dirty="0"/>
              <a:t>Scrum ensures stability by providing scope for change even when a Sprint has started.</a:t>
            </a:r>
          </a:p>
          <a:p>
            <a:pPr lvl="0">
              <a:buFont typeface="+mj-lt"/>
              <a:buAutoNum type="alphaUcPeriod"/>
            </a:pPr>
            <a:r>
              <a:rPr lang="en-IN" sz="1400" dirty="0"/>
              <a:t>Scrum uses iterative delivery and its other characteristics and principles to achieve balance between flexibility and stability.</a:t>
            </a:r>
          </a:p>
          <a:p>
            <a:pPr lvl="0">
              <a:buFont typeface="+mj-lt"/>
              <a:buAutoNum type="alphaUcPeriod"/>
            </a:pPr>
            <a:r>
              <a:rPr lang="en-IN" sz="1400" dirty="0"/>
              <a:t>Scrum maintains flexibility by making it possible to incorporate change at any step in the development process in a Scrum project.</a:t>
            </a:r>
          </a:p>
          <a:p>
            <a:pPr lvl="0">
              <a:buFont typeface="+mj-lt"/>
              <a:buAutoNum type="alphaUcPeriod"/>
            </a:pPr>
            <a:r>
              <a:rPr lang="en-IN" sz="1400" dirty="0"/>
              <a:t>Scrum ensures flexibility by providing scope for the Scrum Core Teams to make recommendations for changes.</a:t>
            </a:r>
          </a:p>
          <a:p>
            <a:pPr marL="0" lvl="0" indent="0">
              <a:buNone/>
            </a:pPr>
            <a:r>
              <a:rPr lang="en-IN" sz="1400" dirty="0"/>
              <a:t>.</a:t>
            </a:r>
          </a:p>
          <a:p>
            <a:pPr lvl="0"/>
            <a:endParaRPr lang="en-IN" sz="1800" dirty="0"/>
          </a:p>
          <a:p>
            <a:pPr lvl="0"/>
            <a:r>
              <a:rPr lang="en-IN" sz="1600" dirty="0">
                <a:latin typeface="Calibri" panose="020F0502020204030204" pitchFamily="34" charset="0"/>
              </a:rPr>
              <a:t>Answer: </a:t>
            </a:r>
            <a:r>
              <a:rPr lang="en-IN" sz="1600" b="1" dirty="0">
                <a:latin typeface="Calibri" panose="020F0502020204030204" pitchFamily="34" charset="0"/>
              </a:rPr>
              <a:t>A</a:t>
            </a:r>
            <a:endParaRPr lang="en-IN" sz="1600" dirty="0">
              <a:latin typeface="Calibri" panose="020F0502020204030204" pitchFamily="34" charset="0"/>
            </a:endParaRPr>
          </a:p>
          <a:p>
            <a:pPr lvl="0"/>
            <a:r>
              <a:rPr lang="en-IN" sz="1600" dirty="0"/>
              <a:t>Justification: Scrum follows an iterative and incremental approach to product and service development, making it possible to incorporate change at any step in the development process. In most Scrum projects, recommendations for changes from the Scrum Core Team happen as Scrum Teams work to Create Deliverables, or when they participate in Conduct Daily </a:t>
            </a:r>
            <a:r>
              <a:rPr lang="en-IN" sz="1600" dirty="0" err="1"/>
              <a:t>Standup</a:t>
            </a:r>
            <a:r>
              <a:rPr lang="en-IN" sz="1600" dirty="0"/>
              <a:t> Meeting or Retrospect Sprint Meetings.</a:t>
            </a:r>
          </a:p>
          <a:p>
            <a:pPr lvl="0"/>
            <a:r>
              <a:rPr lang="en-IN" sz="1600" dirty="0"/>
              <a:t>Reference: A Guide to Scrum Body of Knowledge, SBOK Guide, pages 102 &amp; 103.</a:t>
            </a:r>
          </a:p>
          <a:p>
            <a:pPr lvl="0"/>
            <a:endParaRPr lang="en-IN" sz="1600" dirty="0"/>
          </a:p>
          <a:p>
            <a:pPr lvl="0"/>
            <a:endParaRPr lang="en-IN" sz="16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marL="0" lvl="0" indent="0">
              <a:buNone/>
            </a:pP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95AB1"/>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151D1D74-2AA7-40BE-88C3-F8FBB622104D}"/>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517586488"/>
      </p:ext>
    </p:extLst>
  </p:cSld>
  <p:clrMapOvr>
    <a:masterClrMapping/>
  </p:clrMapOvr>
  <p:transition spd="med">
    <p:pull/>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381000" y="17526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do you think happens to the timelines of a project when a project follows iterative delivery? Please type your answer in the Question window.</a:t>
            </a:r>
          </a:p>
        </p:txBody>
      </p:sp>
      <p:sp>
        <p:nvSpPr>
          <p:cNvPr id="6" name="TextBox 5"/>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095995031"/>
      </p:ext>
    </p:extLst>
  </p:cSld>
  <p:clrMapOvr>
    <a:masterClrMapping/>
  </p:clrMapOvr>
  <p:transition spd="med">
    <p:pull/>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a:t>
            </a:r>
            <a:endParaRPr lang="en-IN" dirty="0"/>
          </a:p>
        </p:txBody>
      </p:sp>
    </p:spTree>
    <p:extLst>
      <p:ext uri="{BB962C8B-B14F-4D97-AF65-F5344CB8AC3E}">
        <p14:creationId xmlns:p14="http://schemas.microsoft.com/office/powerpoint/2010/main" val="13476157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Organization</a:t>
            </a:r>
            <a:endParaRPr lang="en-IN" dirty="0"/>
          </a:p>
        </p:txBody>
      </p:sp>
    </p:spTree>
    <p:extLst>
      <p:ext uri="{BB962C8B-B14F-4D97-AF65-F5344CB8AC3E}">
        <p14:creationId xmlns:p14="http://schemas.microsoft.com/office/powerpoint/2010/main" val="233792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Who among the following is responsible for providing the Scrum Team with a </a:t>
            </a:r>
            <a:r>
              <a:rPr lang="en-US" sz="1800" dirty="0">
                <a:latin typeface="Calibri" panose="020F0502020204030204" pitchFamily="34" charset="0"/>
              </a:rPr>
              <a:t>favorable</a:t>
            </a:r>
            <a:r>
              <a:rPr lang="en-IN" sz="1800" dirty="0">
                <a:latin typeface="Calibri" panose="020F0502020204030204" pitchFamily="34" charset="0"/>
              </a:rPr>
              <a:t> environment for creating deliverables?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Master </a:t>
            </a:r>
          </a:p>
          <a:p>
            <a:pPr lvl="0">
              <a:buFont typeface="+mj-lt"/>
              <a:buAutoNum type="alphaUcPeriod"/>
            </a:pPr>
            <a:r>
              <a:rPr lang="en-IN" sz="1800" dirty="0">
                <a:latin typeface="Calibri" panose="020F0502020204030204" pitchFamily="34" charset="0"/>
              </a:rPr>
              <a:t>Product Owner</a:t>
            </a:r>
          </a:p>
          <a:p>
            <a:pPr lvl="0">
              <a:buFont typeface="+mj-lt"/>
              <a:buAutoNum type="alphaUcPeriod"/>
            </a:pPr>
            <a:r>
              <a:rPr lang="en-IN" sz="1800" dirty="0">
                <a:latin typeface="Calibri" panose="020F0502020204030204" pitchFamily="34" charset="0"/>
              </a:rPr>
              <a:t>Scrum Guidance Body </a:t>
            </a:r>
          </a:p>
          <a:p>
            <a:pPr lvl="0">
              <a:buFont typeface="+mj-lt"/>
              <a:buAutoNum type="alphaUcPeriod"/>
            </a:pPr>
            <a:r>
              <a:rPr lang="en-IN" sz="1800" dirty="0">
                <a:latin typeface="Calibri" panose="020F0502020204030204" pitchFamily="34" charset="0"/>
              </a:rPr>
              <a:t>External stakeholders</a:t>
            </a:r>
          </a:p>
        </p:txBody>
      </p:sp>
      <p:sp>
        <p:nvSpPr>
          <p:cNvPr id="8" name="TextBox 7"/>
          <p:cNvSpPr txBox="1"/>
          <p:nvPr/>
        </p:nvSpPr>
        <p:spPr>
          <a:xfrm>
            <a:off x="0" y="314980"/>
            <a:ext cx="89154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B9C26340-4D9F-44D4-A1CF-E67F6EF895F2}"/>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86154969"/>
      </p:ext>
    </p:extLst>
  </p:cSld>
  <p:clrMapOvr>
    <a:masterClrMapping/>
  </p:clrMapOvr>
  <p:transition spd="med">
    <p:pull/>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Who among the following is responsible for providing the Scrum Team with a </a:t>
            </a:r>
            <a:r>
              <a:rPr lang="en-US" sz="1400" dirty="0"/>
              <a:t>favorable</a:t>
            </a:r>
            <a:r>
              <a:rPr lang="en-IN" sz="1400" dirty="0"/>
              <a:t> environment for creating deliverables? </a:t>
            </a:r>
          </a:p>
          <a:p>
            <a:pPr lvl="0"/>
            <a:endParaRPr lang="en-IN" sz="1400" dirty="0"/>
          </a:p>
          <a:p>
            <a:pPr lvl="0">
              <a:buFont typeface="+mj-lt"/>
              <a:buAutoNum type="alphaUcPeriod"/>
            </a:pPr>
            <a:r>
              <a:rPr lang="en-IN" sz="1400" dirty="0"/>
              <a:t>Scrum Master </a:t>
            </a:r>
          </a:p>
          <a:p>
            <a:pPr lvl="0">
              <a:buFont typeface="+mj-lt"/>
              <a:buAutoNum type="alphaUcPeriod"/>
            </a:pPr>
            <a:r>
              <a:rPr lang="en-IN" sz="1400" dirty="0"/>
              <a:t>Product Owner</a:t>
            </a:r>
          </a:p>
          <a:p>
            <a:pPr lvl="0">
              <a:buFont typeface="+mj-lt"/>
              <a:buAutoNum type="alphaUcPeriod"/>
            </a:pPr>
            <a:r>
              <a:rPr lang="en-IN" sz="1400" dirty="0"/>
              <a:t>Scrum Guidance Body </a:t>
            </a:r>
          </a:p>
          <a:p>
            <a:pPr lvl="0">
              <a:buFont typeface="+mj-lt"/>
              <a:buAutoNum type="alphaUcPeriod"/>
            </a:pPr>
            <a:r>
              <a:rPr lang="en-IN" sz="1400" dirty="0"/>
              <a:t>External stakeholders</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A</a:t>
            </a:r>
            <a:r>
              <a:rPr lang="en-IN" sz="1600" dirty="0">
                <a:latin typeface="Calibri" panose="020F0502020204030204" pitchFamily="34" charset="0"/>
              </a:rPr>
              <a:t> -  Scrum Master</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Scrum Master is responsible for providing the Scrum Team with a </a:t>
            </a:r>
            <a:r>
              <a:rPr lang="en-US" sz="1600" dirty="0">
                <a:latin typeface="Calibri" panose="020F0502020204030204" pitchFamily="34" charset="0"/>
              </a:rPr>
              <a:t>favorable</a:t>
            </a:r>
            <a:r>
              <a:rPr lang="en-IN" sz="1600" dirty="0">
                <a:latin typeface="Calibri" panose="020F0502020204030204" pitchFamily="34" charset="0"/>
              </a:rPr>
              <a:t> environment for creating deliverables</a:t>
            </a:r>
          </a:p>
        </p:txBody>
      </p:sp>
      <p:sp>
        <p:nvSpPr>
          <p:cNvPr id="8" name="TextBox 7"/>
          <p:cNvSpPr txBox="1"/>
          <p:nvPr/>
        </p:nvSpPr>
        <p:spPr>
          <a:xfrm>
            <a:off x="228600" y="83820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98EA67A4-9ED5-41F2-9025-7EEEEA8653D6}"/>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797722329"/>
      </p:ext>
    </p:extLst>
  </p:cSld>
  <p:clrMapOvr>
    <a:masterClrMapping/>
  </p:clrMapOvr>
  <p:transition spd="med">
    <p:pull/>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Jason is responsible for resolving conflicts among Scrum Team members. What role is he playing on a Scrum project? </a:t>
            </a:r>
          </a:p>
          <a:p>
            <a:pPr lvl="0"/>
            <a:endParaRPr lang="en-IN" sz="1800" dirty="0">
              <a:latin typeface="Calibri" panose="020F0502020204030204" pitchFamily="34" charset="0"/>
            </a:endParaRPr>
          </a:p>
          <a:p>
            <a:pPr lvl="0">
              <a:buFont typeface="+mj-lt"/>
              <a:buAutoNum type="alphaUcPeriod"/>
            </a:pPr>
            <a:r>
              <a:rPr lang="en-IN" sz="1800" dirty="0"/>
              <a:t>Scrum Master </a:t>
            </a:r>
          </a:p>
          <a:p>
            <a:pPr lvl="0">
              <a:buFont typeface="+mj-lt"/>
              <a:buAutoNum type="alphaUcPeriod"/>
            </a:pPr>
            <a:r>
              <a:rPr lang="en-IN" sz="1800" dirty="0"/>
              <a:t>Product Owner </a:t>
            </a:r>
          </a:p>
          <a:p>
            <a:pPr lvl="0">
              <a:buFont typeface="+mj-lt"/>
              <a:buAutoNum type="alphaUcPeriod"/>
            </a:pPr>
            <a:r>
              <a:rPr lang="en-IN" sz="1800" dirty="0"/>
              <a:t>Scrum Team leader </a:t>
            </a:r>
          </a:p>
          <a:p>
            <a:pPr lvl="0">
              <a:buFont typeface="+mj-lt"/>
              <a:buAutoNum type="alphaUcPeriod"/>
            </a:pPr>
            <a:r>
              <a:rPr lang="en-IN" sz="1800" dirty="0"/>
              <a:t>Scrum Team 			 	</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0" y="314980"/>
            <a:ext cx="89154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D4EFB687-85C8-47AD-B324-58CCF4718FEA}"/>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058256915"/>
      </p:ext>
    </p:extLst>
  </p:cSld>
  <p:clrMapOvr>
    <a:masterClrMapping/>
  </p:clrMapOvr>
  <p:transition spd="med">
    <p:pull/>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Jason is responsible for resolving conflicts among Scrum Team members. What role is he playing on a Scrum project? </a:t>
            </a:r>
          </a:p>
          <a:p>
            <a:pPr lvl="0"/>
            <a:endParaRPr lang="en-IN" sz="1400" dirty="0"/>
          </a:p>
          <a:p>
            <a:pPr lvl="0">
              <a:buFont typeface="+mj-lt"/>
              <a:buAutoNum type="alphaUcPeriod"/>
            </a:pPr>
            <a:r>
              <a:rPr lang="en-IN" sz="1400" dirty="0"/>
              <a:t>Scrum Master </a:t>
            </a:r>
          </a:p>
          <a:p>
            <a:pPr lvl="0">
              <a:buFont typeface="+mj-lt"/>
              <a:buAutoNum type="alphaUcPeriod"/>
            </a:pPr>
            <a:r>
              <a:rPr lang="en-IN" sz="1400" dirty="0"/>
              <a:t>Product Owner </a:t>
            </a:r>
          </a:p>
          <a:p>
            <a:pPr lvl="0">
              <a:buFont typeface="+mj-lt"/>
              <a:buAutoNum type="alphaUcPeriod"/>
            </a:pPr>
            <a:r>
              <a:rPr lang="en-IN" sz="1400" dirty="0"/>
              <a:t>Scrum Team leader </a:t>
            </a:r>
          </a:p>
          <a:p>
            <a:pPr lvl="0">
              <a:buFont typeface="+mj-lt"/>
              <a:buAutoNum type="alphaUcPeriod"/>
            </a:pPr>
            <a:r>
              <a:rPr lang="en-IN" sz="1400" dirty="0"/>
              <a:t>Scrum Team </a:t>
            </a:r>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A</a:t>
            </a:r>
            <a:r>
              <a:rPr lang="en-IN" sz="1600" dirty="0">
                <a:latin typeface="Calibri" panose="020F0502020204030204" pitchFamily="34" charset="0"/>
              </a:rPr>
              <a:t> -  Scrum Master</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a:t>
            </a:r>
            <a:r>
              <a:rPr lang="en-IN" sz="1600" dirty="0"/>
              <a:t>Refer table 3-2, SBOK Guide.</a:t>
            </a:r>
          </a:p>
          <a:p>
            <a:pPr lvl="0"/>
            <a:r>
              <a:rPr lang="en-IN" sz="1600" dirty="0"/>
              <a:t>Reference - A Guide to the Scrum Body of Knowledge (SBOK™ Guide), page 46.</a:t>
            </a:r>
          </a:p>
          <a:p>
            <a:pPr lvl="0"/>
            <a:endParaRPr lang="en-IN" sz="1600" dirty="0">
              <a:latin typeface="Calibri" panose="020F0502020204030204" pitchFamily="34" charset="0"/>
            </a:endParaRPr>
          </a:p>
        </p:txBody>
      </p:sp>
      <p:sp>
        <p:nvSpPr>
          <p:cNvPr id="8" name="TextBox 7"/>
          <p:cNvSpPr txBox="1"/>
          <p:nvPr/>
        </p:nvSpPr>
        <p:spPr>
          <a:xfrm>
            <a:off x="228600" y="83820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C28080F8-FF40-4AFD-941B-D79C851D07BF}"/>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499087718"/>
      </p:ext>
    </p:extLst>
  </p:cSld>
  <p:clrMapOvr>
    <a:masterClrMapping/>
  </p:clrMapOvr>
  <p:transition spd="med">
    <p:pull/>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Can a Scrum Master work on multiple projects simultaneously? Please type your answer in the Question window.</a:t>
            </a:r>
          </a:p>
        </p:txBody>
      </p:sp>
      <p:sp>
        <p:nvSpPr>
          <p:cNvPr id="6" name="TextBox 5"/>
          <p:cNvSpPr txBox="1"/>
          <p:nvPr/>
        </p:nvSpPr>
        <p:spPr>
          <a:xfrm>
            <a:off x="228600" y="838200"/>
            <a:ext cx="89154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4225874853"/>
      </p:ext>
    </p:extLst>
  </p:cSld>
  <p:clrMapOvr>
    <a:masterClrMapping/>
  </p:clrMapOvr>
  <p:transition spd="med">
    <p:pull/>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Business Justification</a:t>
            </a:r>
            <a:endParaRPr lang="en-IN" dirty="0"/>
          </a:p>
        </p:txBody>
      </p:sp>
    </p:spTree>
    <p:extLst>
      <p:ext uri="{BB962C8B-B14F-4D97-AF65-F5344CB8AC3E}">
        <p14:creationId xmlns:p14="http://schemas.microsoft.com/office/powerpoint/2010/main" val="20126524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statements is </a:t>
            </a:r>
            <a:r>
              <a:rPr lang="en-IN" sz="1800" b="1" dirty="0">
                <a:latin typeface="Calibri" panose="020F0502020204030204" pitchFamily="34" charset="0"/>
              </a:rPr>
              <a:t>not</a:t>
            </a:r>
            <a:r>
              <a:rPr lang="en-IN" sz="1800" dirty="0">
                <a:latin typeface="Calibri" panose="020F0502020204030204" pitchFamily="34" charset="0"/>
              </a:rPr>
              <a:t> true with regard to the Scrum framework?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User requirements are prioritized based on their business value  </a:t>
            </a:r>
          </a:p>
          <a:p>
            <a:pPr lvl="0">
              <a:buFont typeface="+mj-lt"/>
              <a:buAutoNum type="alphaUcPeriod"/>
            </a:pPr>
            <a:r>
              <a:rPr lang="en-IN" sz="1800" dirty="0">
                <a:latin typeface="Calibri" panose="020F0502020204030204" pitchFamily="34" charset="0"/>
              </a:rPr>
              <a:t>The Product Owner should follow a change control procedure to make any changes to the Prioritized Backlog Items in the Prioritized Product Backlog</a:t>
            </a:r>
          </a:p>
          <a:p>
            <a:pPr lvl="0">
              <a:buFont typeface="+mj-lt"/>
              <a:buAutoNum type="alphaUcPeriod"/>
            </a:pPr>
            <a:r>
              <a:rPr lang="en-IN" sz="1800" dirty="0">
                <a:latin typeface="Calibri" panose="020F0502020204030204" pitchFamily="34" charset="0"/>
              </a:rPr>
              <a:t>Business value is delivered incrementally </a:t>
            </a:r>
          </a:p>
          <a:p>
            <a:pPr lvl="0">
              <a:buFont typeface="+mj-lt"/>
              <a:buAutoNum type="alphaUcPeriod"/>
            </a:pPr>
            <a:r>
              <a:rPr lang="en-IN" sz="1800" dirty="0">
                <a:latin typeface="Calibri" panose="020F0502020204030204" pitchFamily="34" charset="0"/>
              </a:rPr>
              <a:t>Deliverables are created on the basis of the business value they provide. </a:t>
            </a:r>
          </a:p>
        </p:txBody>
      </p:sp>
      <p:sp>
        <p:nvSpPr>
          <p:cNvPr id="8" name="TextBox 7"/>
          <p:cNvSpPr txBox="1"/>
          <p:nvPr/>
        </p:nvSpPr>
        <p:spPr>
          <a:xfrm>
            <a:off x="76200" y="391180"/>
            <a:ext cx="89154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3A01DB35-4714-481B-9D66-42B1A8B49EB3}"/>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488058409"/>
      </p:ext>
    </p:extLst>
  </p:cSld>
  <p:clrMapOvr>
    <a:masterClrMapping/>
  </p:clrMapOvr>
  <p:transition spd="med">
    <p:pull/>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statements is </a:t>
            </a:r>
            <a:r>
              <a:rPr lang="en-IN" sz="1400" b="1" dirty="0"/>
              <a:t>not</a:t>
            </a:r>
            <a:r>
              <a:rPr lang="en-IN" sz="1400" dirty="0"/>
              <a:t> true with regard to the Scrum framework? </a:t>
            </a:r>
          </a:p>
          <a:p>
            <a:pPr lvl="0"/>
            <a:endParaRPr lang="en-IN" sz="1400" dirty="0"/>
          </a:p>
          <a:p>
            <a:pPr lvl="0">
              <a:buFont typeface="+mj-lt"/>
              <a:buAutoNum type="alphaUcPeriod"/>
            </a:pPr>
            <a:r>
              <a:rPr lang="en-IN" sz="1400" dirty="0"/>
              <a:t>User requirements are prioritized based on their business value  </a:t>
            </a:r>
          </a:p>
          <a:p>
            <a:pPr lvl="0">
              <a:buFont typeface="+mj-lt"/>
              <a:buAutoNum type="alphaUcPeriod"/>
            </a:pPr>
            <a:r>
              <a:rPr lang="en-IN" sz="1400" dirty="0"/>
              <a:t>The Product Owner should follow a change control procedure to make any changes to the Prioritized Backlog Items in the Prioritized Product Backlog</a:t>
            </a:r>
          </a:p>
          <a:p>
            <a:pPr lvl="0">
              <a:buFont typeface="+mj-lt"/>
              <a:buAutoNum type="alphaUcPeriod"/>
            </a:pPr>
            <a:r>
              <a:rPr lang="en-IN" sz="1400" dirty="0"/>
              <a:t>Business value is delivered incrementally </a:t>
            </a:r>
          </a:p>
          <a:p>
            <a:pPr lvl="0">
              <a:buFont typeface="+mj-lt"/>
              <a:buAutoNum type="alphaUcPeriod"/>
            </a:pPr>
            <a:r>
              <a:rPr lang="en-IN" sz="1400" dirty="0"/>
              <a:t>Deliverables are created on the basis of the business value they provide. </a:t>
            </a:r>
            <a:endParaRPr lang="en-IN" sz="18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B</a:t>
            </a:r>
            <a:r>
              <a:rPr lang="en-IN" sz="1600" dirty="0">
                <a:latin typeface="Calibri" panose="020F0502020204030204" pitchFamily="34" charset="0"/>
              </a:rPr>
              <a:t> - </a:t>
            </a:r>
            <a:r>
              <a:rPr lang="en-IN" sz="1600" dirty="0"/>
              <a:t>The Product Owner should follow a change control procedure to make any changes to the Prioritized Backlog Items in the Prioritized Product Backlog</a:t>
            </a:r>
            <a:endParaRPr lang="en-IN" sz="1600" dirty="0">
              <a:latin typeface="Calibri" panose="020F0502020204030204" pitchFamily="34" charset="0"/>
            </a:endParaRPr>
          </a:p>
          <a:p>
            <a:pPr lvl="0"/>
            <a:endParaRPr lang="en-IN" sz="1600" dirty="0">
              <a:latin typeface="Calibri" panose="020F0502020204030204" pitchFamily="34" charset="0"/>
            </a:endParaRPr>
          </a:p>
          <a:p>
            <a:pPr lvl="0"/>
            <a:r>
              <a:rPr lang="en-IN" sz="1600" dirty="0">
                <a:latin typeface="Calibri" panose="020F0502020204030204" pitchFamily="34" charset="0"/>
              </a:rPr>
              <a:t>Justification: There is no change control procedure in Scrum. Change requests are actioned upon based on their business value.</a:t>
            </a: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A6169DAD-192F-4EE3-AB2B-4EA1136499B3}"/>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673501285"/>
      </p:ext>
    </p:extLst>
  </p:cSld>
  <p:clrMapOvr>
    <a:masterClrMapping/>
  </p:clrMapOvr>
  <p:transition spd="med">
    <p:pull/>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Who among the following is responsible for assessing the business justification?</a:t>
            </a:r>
          </a:p>
          <a:p>
            <a:pPr lvl="0"/>
            <a:endParaRPr lang="en-IN" sz="1800" dirty="0">
              <a:latin typeface="Calibri" panose="020F0502020204030204" pitchFamily="34" charset="0"/>
            </a:endParaRPr>
          </a:p>
          <a:p>
            <a:pPr lvl="0">
              <a:buFont typeface="+mj-lt"/>
              <a:buAutoNum type="alphaUcPeriod"/>
            </a:pPr>
            <a:r>
              <a:rPr lang="en-IN" sz="1800" dirty="0"/>
              <a:t>Product Owner </a:t>
            </a:r>
          </a:p>
          <a:p>
            <a:pPr lvl="0">
              <a:buFont typeface="+mj-lt"/>
              <a:buAutoNum type="alphaUcPeriod"/>
            </a:pPr>
            <a:r>
              <a:rPr lang="en-IN" sz="1800" dirty="0"/>
              <a:t>Scrum Team</a:t>
            </a:r>
          </a:p>
          <a:p>
            <a:pPr lvl="0">
              <a:buFont typeface="+mj-lt"/>
              <a:buAutoNum type="alphaUcPeriod"/>
            </a:pPr>
            <a:r>
              <a:rPr lang="en-IN" sz="1800" dirty="0"/>
              <a:t>Sponsors</a:t>
            </a:r>
          </a:p>
          <a:p>
            <a:pPr lvl="0">
              <a:buFont typeface="+mj-lt"/>
              <a:buAutoNum type="alphaUcPeriod"/>
            </a:pPr>
            <a:r>
              <a:rPr lang="en-IN" sz="1800" dirty="0"/>
              <a:t>Stakeholders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76200" y="391180"/>
            <a:ext cx="89154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DEA2DB8B-5217-447E-B2BE-8D857E390577}"/>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807428759"/>
      </p:ext>
    </p:extLst>
  </p:cSld>
  <p:clrMapOvr>
    <a:masterClrMapping/>
  </p:clrMapOvr>
  <p:transition spd="med">
    <p:pull/>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Who among the following is responsible for assessing the business justification?</a:t>
            </a:r>
          </a:p>
          <a:p>
            <a:pPr lvl="0"/>
            <a:endParaRPr lang="en-IN" sz="1400" dirty="0"/>
          </a:p>
          <a:p>
            <a:pPr lvl="0">
              <a:buFont typeface="+mj-lt"/>
              <a:buAutoNum type="alphaUcPeriod"/>
            </a:pPr>
            <a:r>
              <a:rPr lang="en-IN" sz="1400" dirty="0"/>
              <a:t>Product Owner </a:t>
            </a:r>
          </a:p>
          <a:p>
            <a:pPr lvl="0">
              <a:buFont typeface="+mj-lt"/>
              <a:buAutoNum type="alphaUcPeriod"/>
            </a:pPr>
            <a:r>
              <a:rPr lang="en-IN" sz="1400" dirty="0"/>
              <a:t>Scrum Team</a:t>
            </a:r>
          </a:p>
          <a:p>
            <a:pPr lvl="0">
              <a:buFont typeface="+mj-lt"/>
              <a:buAutoNum type="alphaUcPeriod"/>
            </a:pPr>
            <a:r>
              <a:rPr lang="en-IN" sz="1400" dirty="0"/>
              <a:t>Sponsors</a:t>
            </a:r>
          </a:p>
          <a:p>
            <a:pPr lvl="0">
              <a:buFont typeface="+mj-lt"/>
              <a:buAutoNum type="alphaUcPeriod"/>
            </a:pPr>
            <a:r>
              <a:rPr lang="en-IN" sz="1400" dirty="0"/>
              <a:t>Stakeholders</a:t>
            </a:r>
          </a:p>
          <a:p>
            <a:pPr lvl="0">
              <a:buFont typeface="+mj-lt"/>
              <a:buAutoNum type="alphaUcPeriod"/>
            </a:pPr>
            <a:endParaRPr lang="en-IN" sz="1800" dirty="0"/>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A</a:t>
            </a:r>
            <a:r>
              <a:rPr lang="en-IN" sz="1600" dirty="0">
                <a:latin typeface="Calibri" panose="020F0502020204030204" pitchFamily="34" charset="0"/>
              </a:rPr>
              <a:t> </a:t>
            </a:r>
          </a:p>
          <a:p>
            <a:pPr lvl="0"/>
            <a:endParaRPr lang="en-IN" sz="1600" dirty="0">
              <a:latin typeface="Calibri" panose="020F0502020204030204" pitchFamily="34" charset="0"/>
            </a:endParaRPr>
          </a:p>
          <a:p>
            <a:pPr lvl="0"/>
            <a:r>
              <a:rPr lang="en-IN" sz="1600" dirty="0"/>
              <a:t>Justification: Throughout the project, the Product Owner should keep the business justification in the Project Vision Statement updated with relevant project information to enable the key decision makers to continue making informed decisions.</a:t>
            </a:r>
          </a:p>
          <a:p>
            <a:pPr lvl="0"/>
            <a:endParaRPr lang="en-IN" sz="1600" dirty="0"/>
          </a:p>
          <a:p>
            <a:pPr lvl="0"/>
            <a:r>
              <a:rPr lang="en-IN" sz="1600" dirty="0"/>
              <a:t>Reference: A Guide to Scrum Body of Knowledge, SBOK Guide, page 71.</a:t>
            </a:r>
          </a:p>
          <a:p>
            <a:pPr lvl="0"/>
            <a:endParaRPr lang="en-IN" sz="1600" dirty="0"/>
          </a:p>
          <a:p>
            <a:pPr lvl="0"/>
            <a:endParaRPr lang="en-IN" sz="16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FA6D4E27-E10C-4A5A-BD02-FA1846A274F8}"/>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46251017"/>
      </p:ext>
    </p:extLst>
  </p:cSld>
  <p:clrMapOvr>
    <a:masterClrMapping/>
  </p:clrMapOvr>
  <p:transition spd="med">
    <p:pull/>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You have spent 50% of your project budget and then your assessment shows that the project no longer has a business justification. What should you do in such a case? Please type your answer in the Question window.</a:t>
            </a:r>
          </a:p>
        </p:txBody>
      </p:sp>
      <p:sp>
        <p:nvSpPr>
          <p:cNvPr id="6" name="TextBox 5"/>
          <p:cNvSpPr txBox="1"/>
          <p:nvPr/>
        </p:nvSpPr>
        <p:spPr>
          <a:xfrm>
            <a:off x="152400" y="391180"/>
            <a:ext cx="89154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608399271"/>
      </p:ext>
    </p:extLst>
  </p:cSld>
  <p:clrMapOvr>
    <a:masterClrMapping/>
  </p:clrMapOvr>
  <p:transition spd="med">
    <p:pull/>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bwMode="auto">
          <a:xfrm>
            <a:off x="0" y="3071019"/>
            <a:ext cx="91440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US" kern="0" dirty="0"/>
              <a:t>Scrum Aspects - Quality</a:t>
            </a:r>
            <a:endParaRPr lang="en-IN" kern="0" dirty="0"/>
          </a:p>
        </p:txBody>
      </p:sp>
    </p:spTree>
    <p:extLst>
      <p:ext uri="{BB962C8B-B14F-4D97-AF65-F5344CB8AC3E}">
        <p14:creationId xmlns:p14="http://schemas.microsoft.com/office/powerpoint/2010/main" val="4792729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is the objective component by which a User Story’s functionality is judged?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Customer Quality Expectations </a:t>
            </a:r>
          </a:p>
          <a:p>
            <a:pPr lvl="0">
              <a:buFont typeface="+mj-lt"/>
              <a:buAutoNum type="alphaUcPeriod"/>
            </a:pPr>
            <a:r>
              <a:rPr lang="en-IN" sz="1800" dirty="0">
                <a:latin typeface="Calibri" panose="020F0502020204030204" pitchFamily="34" charset="0"/>
              </a:rPr>
              <a:t>Acceptance Criteria </a:t>
            </a:r>
          </a:p>
          <a:p>
            <a:pPr lvl="0">
              <a:buFont typeface="+mj-lt"/>
              <a:buAutoNum type="alphaUcPeriod"/>
            </a:pPr>
            <a:r>
              <a:rPr lang="en-IN" sz="1800" dirty="0">
                <a:latin typeface="Calibri" panose="020F0502020204030204" pitchFamily="34" charset="0"/>
              </a:rPr>
              <a:t>Epics </a:t>
            </a:r>
          </a:p>
          <a:p>
            <a:pPr lvl="0">
              <a:buFont typeface="+mj-lt"/>
              <a:buAutoNum type="alphaUcPeriod"/>
            </a:pPr>
            <a:r>
              <a:rPr lang="en-IN" sz="1800" dirty="0">
                <a:latin typeface="Calibri" panose="020F0502020204030204" pitchFamily="34" charset="0"/>
              </a:rPr>
              <a:t>User Needs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4FC5CA45-2082-4A1F-9528-06DB0D0FD5D2}"/>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882060014"/>
      </p:ext>
    </p:extLst>
  </p:cSld>
  <p:clrMapOvr>
    <a:masterClrMapping/>
  </p:clrMapOvr>
  <p:transition spd="med">
    <p:pull/>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is the objective component by which a User Story’s functionality is judged?</a:t>
            </a:r>
          </a:p>
          <a:p>
            <a:pPr lvl="0"/>
            <a:endParaRPr lang="en-IN" sz="1400" dirty="0"/>
          </a:p>
          <a:p>
            <a:pPr lvl="0">
              <a:buFont typeface="+mj-lt"/>
              <a:buAutoNum type="alphaUcPeriod"/>
            </a:pPr>
            <a:r>
              <a:rPr lang="en-IN" sz="1400" dirty="0"/>
              <a:t>Customer Quality Expectations </a:t>
            </a:r>
          </a:p>
          <a:p>
            <a:pPr lvl="0">
              <a:buFont typeface="+mj-lt"/>
              <a:buAutoNum type="alphaUcPeriod"/>
            </a:pPr>
            <a:r>
              <a:rPr lang="en-IN" sz="1400" dirty="0"/>
              <a:t>Acceptance Criteria </a:t>
            </a:r>
          </a:p>
          <a:p>
            <a:pPr lvl="0">
              <a:buFont typeface="+mj-lt"/>
              <a:buAutoNum type="alphaUcPeriod"/>
            </a:pPr>
            <a:r>
              <a:rPr lang="en-IN" sz="1400" dirty="0"/>
              <a:t>Epics </a:t>
            </a:r>
          </a:p>
          <a:p>
            <a:pPr lvl="0">
              <a:buFont typeface="+mj-lt"/>
              <a:buAutoNum type="alphaUcPeriod"/>
            </a:pPr>
            <a:r>
              <a:rPr lang="en-IN" sz="1400" dirty="0"/>
              <a:t>User Needs </a:t>
            </a:r>
            <a:endParaRPr lang="en-IN" sz="1800" dirty="0"/>
          </a:p>
          <a:p>
            <a:pPr lvl="0"/>
            <a:endParaRPr lang="en-IN" sz="1800" dirty="0">
              <a:latin typeface="Calibri" panose="020F0502020204030204" pitchFamily="34" charset="0"/>
            </a:endParaRPr>
          </a:p>
          <a:p>
            <a:pPr lvl="0"/>
            <a:endParaRPr lang="en-IN" sz="1800" dirty="0"/>
          </a:p>
          <a:p>
            <a:pPr lvl="0"/>
            <a:r>
              <a:rPr lang="en-IN" sz="1600" dirty="0">
                <a:latin typeface="Calibri" panose="020F0502020204030204" pitchFamily="34" charset="0"/>
              </a:rPr>
              <a:t>Answer: </a:t>
            </a:r>
            <a:r>
              <a:rPr lang="en-IN" sz="1600" b="1" dirty="0">
                <a:latin typeface="Calibri" panose="020F0502020204030204" pitchFamily="34" charset="0"/>
              </a:rPr>
              <a:t>B</a:t>
            </a:r>
            <a:r>
              <a:rPr lang="en-IN" sz="1600" dirty="0">
                <a:latin typeface="Calibri" panose="020F0502020204030204" pitchFamily="34" charset="0"/>
              </a:rPr>
              <a:t> - Acceptance Criteria </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Acceptance Criteria are the objective component by which a User Story’s functionality is judged.</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152931CF-290F-40D5-B2DF-3E87039AFE9F}"/>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228989979"/>
      </p:ext>
    </p:extLst>
  </p:cSld>
  <p:clrMapOvr>
    <a:masterClrMapping/>
  </p:clrMapOvr>
  <p:transition spd="med">
    <p:pull/>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When will a Product Owner accept a deliverable?</a:t>
            </a:r>
          </a:p>
          <a:p>
            <a:pPr lvl="0"/>
            <a:endParaRPr lang="en-IN" sz="1800" dirty="0">
              <a:latin typeface="Calibri" panose="020F0502020204030204" pitchFamily="34" charset="0"/>
            </a:endParaRPr>
          </a:p>
          <a:p>
            <a:pPr lvl="0">
              <a:buFont typeface="+mj-lt"/>
              <a:buAutoNum type="alphaUcPeriod"/>
            </a:pPr>
            <a:r>
              <a:rPr lang="en-IN" sz="1800" dirty="0"/>
              <a:t>After verifying the deliverables with the acceptance criteria</a:t>
            </a:r>
          </a:p>
          <a:p>
            <a:pPr lvl="0">
              <a:buFont typeface="+mj-lt"/>
              <a:buAutoNum type="alphaUcPeriod"/>
            </a:pPr>
            <a:r>
              <a:rPr lang="en-IN" sz="1800" dirty="0"/>
              <a:t>After developing acceptance criteria</a:t>
            </a:r>
          </a:p>
          <a:p>
            <a:pPr lvl="0">
              <a:buFont typeface="+mj-lt"/>
              <a:buAutoNum type="alphaUcPeriod"/>
            </a:pPr>
            <a:r>
              <a:rPr lang="en-IN" sz="1800" dirty="0"/>
              <a:t>After Prioritized Product Backlog is updated</a:t>
            </a:r>
          </a:p>
          <a:p>
            <a:pPr lvl="0">
              <a:buFont typeface="+mj-lt"/>
              <a:buAutoNum type="alphaUcPeriod"/>
            </a:pPr>
            <a:r>
              <a:rPr lang="en-IN" sz="1800" dirty="0"/>
              <a:t>None of the above</a:t>
            </a:r>
            <a:r>
              <a:rPr lang="en-IN" sz="1800" dirty="0">
                <a:latin typeface="Calibri" panose="020F0502020204030204" pitchFamily="34" charset="0"/>
              </a:rPr>
              <a:t>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1E5795F5-BDE6-4BDD-A8DB-E1054CFF1BE9}"/>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479211121"/>
      </p:ext>
    </p:extLst>
  </p:cSld>
  <p:clrMapOvr>
    <a:masterClrMapping/>
  </p:clrMapOvr>
  <p:transition spd="med">
    <p:pull/>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876800"/>
          </a:xfrm>
        </p:spPr>
        <p:txBody>
          <a:bodyPr/>
          <a:lstStyle/>
          <a:p>
            <a:pPr lvl="0"/>
            <a:r>
              <a:rPr lang="en-IN" sz="1400" dirty="0"/>
              <a:t>When will a Product Owner accept a deliverable?</a:t>
            </a:r>
          </a:p>
          <a:p>
            <a:pPr lvl="0"/>
            <a:endParaRPr lang="en-IN" sz="1400" dirty="0"/>
          </a:p>
          <a:p>
            <a:pPr lvl="0">
              <a:buFont typeface="+mj-lt"/>
              <a:buAutoNum type="alphaUcPeriod"/>
            </a:pPr>
            <a:r>
              <a:rPr lang="en-IN" sz="1400" dirty="0"/>
              <a:t>After verifying the deliverables with the acceptance criteria</a:t>
            </a:r>
          </a:p>
          <a:p>
            <a:pPr lvl="0">
              <a:buFont typeface="+mj-lt"/>
              <a:buAutoNum type="alphaUcPeriod"/>
            </a:pPr>
            <a:r>
              <a:rPr lang="en-IN" sz="1400" dirty="0"/>
              <a:t>After developing acceptance criteria</a:t>
            </a:r>
          </a:p>
          <a:p>
            <a:pPr lvl="0">
              <a:buFont typeface="+mj-lt"/>
              <a:buAutoNum type="alphaUcPeriod"/>
            </a:pPr>
            <a:r>
              <a:rPr lang="en-IN" sz="1400" dirty="0"/>
              <a:t>After Prioritized Product Backlog is updated</a:t>
            </a:r>
          </a:p>
          <a:p>
            <a:pPr lvl="0">
              <a:buFont typeface="+mj-lt"/>
              <a:buAutoNum type="alphaUcPeriod"/>
            </a:pPr>
            <a:r>
              <a:rPr lang="en-IN" sz="1400" dirty="0"/>
              <a:t>None of the above </a:t>
            </a:r>
            <a:endParaRPr lang="en-IN" sz="1800" dirty="0"/>
          </a:p>
          <a:p>
            <a:pPr lvl="0"/>
            <a:endParaRPr lang="en-IN" sz="1800" dirty="0"/>
          </a:p>
          <a:p>
            <a:pPr lvl="0"/>
            <a:r>
              <a:rPr lang="en-IN" sz="1600" dirty="0">
                <a:latin typeface="Calibri" panose="020F0502020204030204" pitchFamily="34" charset="0"/>
              </a:rPr>
              <a:t>Answer: </a:t>
            </a:r>
            <a:r>
              <a:rPr lang="en-IN" sz="1600" b="1" dirty="0">
                <a:latin typeface="Calibri" panose="020F0502020204030204" pitchFamily="34" charset="0"/>
              </a:rPr>
              <a:t>A</a:t>
            </a:r>
            <a:endParaRPr lang="en-IN" sz="1600" dirty="0">
              <a:latin typeface="Calibri" panose="020F0502020204030204" pitchFamily="34" charset="0"/>
            </a:endParaRPr>
          </a:p>
          <a:p>
            <a:pPr lvl="0"/>
            <a:endParaRPr lang="en-IN" sz="1600" dirty="0">
              <a:latin typeface="Calibri" panose="020F0502020204030204" pitchFamily="34" charset="0"/>
            </a:endParaRPr>
          </a:p>
          <a:p>
            <a:pPr lvl="0"/>
            <a:r>
              <a:rPr lang="en-IN" sz="1600" dirty="0"/>
              <a:t>Justification: Acceptance Criteria should explicitly outline the conditions that User Stories must satisfy. Clearly defined Acceptance Criteria are crucial for timely and effective delivery of the functionality defined in the User Stories, which ultimately determines the success of the project. At the end of each Sprint, the Product Owner uses these criteria to verify the completed deliverables; and can either accept or reject individual deliverables and their associated User Stories. If deliverables are accepted by the Product Owner, then the User Story is considered Done. </a:t>
            </a:r>
          </a:p>
          <a:p>
            <a:pPr lvl="0"/>
            <a:endParaRPr lang="en-IN" sz="1600" dirty="0"/>
          </a:p>
          <a:p>
            <a:pPr lvl="0"/>
            <a:r>
              <a:rPr lang="en-IN" sz="1600" dirty="0"/>
              <a:t>Reference: A Guide to Scrum Body of Knowledge, SBOK Guide, page 86.</a:t>
            </a:r>
          </a:p>
          <a:p>
            <a:pPr lvl="0"/>
            <a:endParaRPr lang="en-IN" sz="1600" dirty="0"/>
          </a:p>
          <a:p>
            <a:pPr lvl="0"/>
            <a:endParaRPr lang="en-IN" sz="16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7BF75B72-6711-4BFA-B9D2-CE498FBAE305}"/>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695716830"/>
      </p:ext>
    </p:extLst>
  </p:cSld>
  <p:clrMapOvr>
    <a:masterClrMapping/>
  </p:clrMapOvr>
  <p:transition spd="med">
    <p:pull/>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152400" y="1752600"/>
            <a:ext cx="8839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is the difference between scope and quality? Please type your answer in the Question window.</a:t>
            </a:r>
          </a:p>
        </p:txBody>
      </p:sp>
      <p:sp>
        <p:nvSpPr>
          <p:cNvPr id="6" name="TextBox 5"/>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775281949"/>
      </p:ext>
    </p:extLst>
  </p:cSld>
  <p:clrMapOvr>
    <a:masterClrMapping/>
  </p:clrMapOvr>
  <p:transition spd="med">
    <p:pull/>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Change</a:t>
            </a:r>
            <a:endParaRPr lang="en-IN" dirty="0"/>
          </a:p>
        </p:txBody>
      </p:sp>
    </p:spTree>
    <p:extLst>
      <p:ext uri="{BB962C8B-B14F-4D97-AF65-F5344CB8AC3E}">
        <p14:creationId xmlns:p14="http://schemas.microsoft.com/office/powerpoint/2010/main" val="1606650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Who is responsible for ensuring that requirements and User Stories pertaining to an agreed Sprint are not changed?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Team</a:t>
            </a:r>
          </a:p>
          <a:p>
            <a:pPr lvl="0">
              <a:buFont typeface="+mj-lt"/>
              <a:buAutoNum type="alphaUcPeriod"/>
            </a:pPr>
            <a:r>
              <a:rPr lang="en-IN" sz="1800" dirty="0">
                <a:latin typeface="Calibri" panose="020F0502020204030204" pitchFamily="34" charset="0"/>
              </a:rPr>
              <a:t>Product Owner </a:t>
            </a:r>
          </a:p>
          <a:p>
            <a:pPr lvl="0">
              <a:buFont typeface="+mj-lt"/>
              <a:buAutoNum type="alphaUcPeriod"/>
            </a:pPr>
            <a:r>
              <a:rPr lang="en-IN" sz="1800" dirty="0">
                <a:latin typeface="Calibri" panose="020F0502020204030204" pitchFamily="34" charset="0"/>
              </a:rPr>
              <a:t>Scrum Master </a:t>
            </a:r>
          </a:p>
          <a:p>
            <a:pPr lvl="0">
              <a:buFont typeface="+mj-lt"/>
              <a:buAutoNum type="alphaUcPeriod"/>
            </a:pPr>
            <a:r>
              <a:rPr lang="en-IN" sz="1800" dirty="0">
                <a:latin typeface="Calibri" panose="020F0502020204030204" pitchFamily="34" charset="0"/>
              </a:rPr>
              <a:t>Sponsor</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E7348871-DE18-43E9-8568-C0750BE67D0C}"/>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068626044"/>
      </p:ext>
    </p:extLst>
  </p:cSld>
  <p:clrMapOvr>
    <a:masterClrMapping/>
  </p:clrMapOvr>
  <p:transition spd="med">
    <p:pull/>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Who is responsible for ensuring that requirements and User Stories pertaining to an agreed Sprint are not changed?</a:t>
            </a:r>
          </a:p>
          <a:p>
            <a:pPr lvl="0"/>
            <a:endParaRPr lang="en-IN" sz="1400" dirty="0"/>
          </a:p>
          <a:p>
            <a:pPr lvl="0">
              <a:buFont typeface="+mj-lt"/>
              <a:buAutoNum type="alphaUcPeriod"/>
            </a:pPr>
            <a:r>
              <a:rPr lang="en-IN" sz="1400" dirty="0"/>
              <a:t>Scrum Team</a:t>
            </a:r>
          </a:p>
          <a:p>
            <a:pPr lvl="0">
              <a:buFont typeface="+mj-lt"/>
              <a:buAutoNum type="alphaUcPeriod"/>
            </a:pPr>
            <a:r>
              <a:rPr lang="en-IN" sz="1400" dirty="0"/>
              <a:t>Product Owner </a:t>
            </a:r>
          </a:p>
          <a:p>
            <a:pPr lvl="0">
              <a:buFont typeface="+mj-lt"/>
              <a:buAutoNum type="alphaUcPeriod"/>
            </a:pPr>
            <a:r>
              <a:rPr lang="en-IN" sz="1400" dirty="0"/>
              <a:t>Scrum Master </a:t>
            </a:r>
          </a:p>
          <a:p>
            <a:pPr lvl="0">
              <a:buFont typeface="+mj-lt"/>
              <a:buAutoNum type="alphaUcPeriod"/>
            </a:pPr>
            <a:r>
              <a:rPr lang="en-IN" sz="1400" dirty="0"/>
              <a:t>Sponsor</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C</a:t>
            </a:r>
            <a:r>
              <a:rPr lang="en-IN" sz="1600" dirty="0">
                <a:latin typeface="Calibri" panose="020F0502020204030204" pitchFamily="34" charset="0"/>
              </a:rPr>
              <a:t> – Scrum Master </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It is the responsibility of the Scrum Master to ensure that once user stories for a Sprint are committed to, those are not changed.</a:t>
            </a:r>
          </a:p>
        </p:txBody>
      </p:sp>
      <p:sp>
        <p:nvSpPr>
          <p:cNvPr id="8" name="TextBox 7"/>
          <p:cNvSpPr txBox="1"/>
          <p:nvPr/>
        </p:nvSpPr>
        <p:spPr>
          <a:xfrm>
            <a:off x="263236" y="38100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AF7CAD3A-F385-4283-801C-02EA884DC5B0}"/>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016735190"/>
      </p:ext>
    </p:extLst>
  </p:cSld>
  <p:clrMapOvr>
    <a:masterClrMapping/>
  </p:clrMapOvr>
  <p:transition spd="med">
    <p:pull/>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integrating change requests in Prioritized Product Backlog is INCORRECT?</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If project requirements are generally stable, there are typically only minor changes made to the Prioritized Product Backlog throughout development.</a:t>
            </a:r>
          </a:p>
          <a:p>
            <a:pPr lvl="0">
              <a:buFont typeface="+mj-lt"/>
              <a:buAutoNum type="alphaUcPeriod"/>
            </a:pPr>
            <a:r>
              <a:rPr lang="en-IN" sz="1800" dirty="0"/>
              <a:t>Before beginning a Sprint during the Create Prioritized Product Backlog or Groom Prioritized Product Backlog processes the highest priority requirements in the Prioritized Product Backlog are typically selected to be completed in that Sprint.</a:t>
            </a:r>
          </a:p>
          <a:p>
            <a:pPr lvl="0">
              <a:buFont typeface="+mj-lt"/>
              <a:buAutoNum type="alphaUcPeriod"/>
            </a:pPr>
            <a:r>
              <a:rPr lang="en-IN" sz="1800" dirty="0"/>
              <a:t>Change management is executed in the </a:t>
            </a:r>
            <a:r>
              <a:rPr lang="en-IN" sz="1800" dirty="0" err="1"/>
              <a:t>ongoing</a:t>
            </a:r>
            <a:r>
              <a:rPr lang="en-IN" sz="1800" dirty="0"/>
              <a:t> processes of prioritizing and adding tasks to the Prioritized Product Backlog.</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83BB63BF-7917-4F7D-85A3-6C0E9AB2279B}"/>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486960766"/>
      </p:ext>
    </p:extLst>
  </p:cSld>
  <p:clrMapOvr>
    <a:masterClrMapping/>
  </p:clrMapOvr>
  <p:transition spd="med">
    <p:pull/>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143000"/>
            <a:ext cx="7886700" cy="5181600"/>
          </a:xfrm>
        </p:spPr>
        <p:txBody>
          <a:bodyPr/>
          <a:lstStyle/>
          <a:p>
            <a:pPr lvl="0"/>
            <a:r>
              <a:rPr lang="en-IN" sz="1400" dirty="0"/>
              <a:t>Which of the following statements on integrating change requests in Prioritized Product Backlog is INCORRECT?</a:t>
            </a:r>
          </a:p>
          <a:p>
            <a:pPr lvl="0"/>
            <a:endParaRPr lang="en-IN" sz="1400" dirty="0"/>
          </a:p>
          <a:p>
            <a:pPr lvl="0">
              <a:buFont typeface="+mj-lt"/>
              <a:buAutoNum type="alphaUcPeriod"/>
            </a:pPr>
            <a:r>
              <a:rPr lang="en-IN" sz="1400" dirty="0"/>
              <a:t>If project requirements are generally stable, there are typically only minor changes made to the Prioritized Product Backlog throughout development.</a:t>
            </a:r>
          </a:p>
          <a:p>
            <a:pPr lvl="0">
              <a:buFont typeface="+mj-lt"/>
              <a:buAutoNum type="alphaUcPeriod"/>
            </a:pPr>
            <a:r>
              <a:rPr lang="en-IN" sz="1400" dirty="0"/>
              <a:t>Before beginning a Sprint during the Create Prioritized Product Backlog or Groom Prioritized Product Backlog processes the highest priority requirements in the Prioritized Product Backlog are typically selected to be completed in that Sprint.</a:t>
            </a:r>
          </a:p>
          <a:p>
            <a:pPr lvl="0">
              <a:buFont typeface="+mj-lt"/>
              <a:buAutoNum type="alphaUcPeriod"/>
            </a:pPr>
            <a:r>
              <a:rPr lang="en-IN" sz="1400" dirty="0"/>
              <a:t>Change management is executed in the </a:t>
            </a:r>
            <a:r>
              <a:rPr lang="en-IN" sz="1400" dirty="0" err="1"/>
              <a:t>ongoing</a:t>
            </a:r>
            <a:r>
              <a:rPr lang="en-IN" sz="1400" dirty="0"/>
              <a:t> processes of prioritizing and adding tasks to the Prioritized Product Backlog.</a:t>
            </a:r>
          </a:p>
          <a:p>
            <a:pPr lvl="0">
              <a:buFont typeface="+mj-lt"/>
              <a:buAutoNum type="alphaUcPeriod"/>
            </a:pPr>
            <a:r>
              <a:rPr lang="en-IN" sz="1400" dirty="0"/>
              <a:t>None of the above</a:t>
            </a:r>
          </a:p>
          <a:p>
            <a:pPr lvl="0">
              <a:buFont typeface="+mj-lt"/>
              <a:buAutoNum type="alphaUcPeriod"/>
            </a:pPr>
            <a:endParaRPr lang="en-IN" sz="1400" dirty="0"/>
          </a:p>
          <a:p>
            <a:pPr lvl="0"/>
            <a:r>
              <a:rPr lang="en-IN" sz="1600" dirty="0">
                <a:latin typeface="Calibri" panose="020F0502020204030204" pitchFamily="34" charset="0"/>
              </a:rPr>
              <a:t>Answer: </a:t>
            </a:r>
            <a:r>
              <a:rPr lang="en-IN" sz="1600" b="1" dirty="0">
                <a:latin typeface="Calibri" panose="020F0502020204030204" pitchFamily="34" charset="0"/>
              </a:rPr>
              <a:t>D</a:t>
            </a:r>
          </a:p>
          <a:p>
            <a:pPr lvl="0"/>
            <a:r>
              <a:rPr lang="en-IN" sz="1600" dirty="0"/>
              <a:t>Justification: If project requirements are generally stable, there are typically only minor changes made to the Prioritized Product Backlog Before beginning a Sprint the highest priority requirements in the Prioritized Product Backlog are typically selected to be completed in that Sprint. Change management is executed in the </a:t>
            </a:r>
            <a:r>
              <a:rPr lang="en-IN" sz="1600" dirty="0" err="1"/>
              <a:t>ongoing</a:t>
            </a:r>
            <a:r>
              <a:rPr lang="en-IN" sz="1600" dirty="0"/>
              <a:t> processes of prioritizing and adding tasks to the Prioritized Product Backlog.</a:t>
            </a:r>
          </a:p>
          <a:p>
            <a:pPr lvl="0"/>
            <a:endParaRPr lang="en-IN" sz="1600" dirty="0"/>
          </a:p>
          <a:p>
            <a:pPr lvl="0"/>
            <a:r>
              <a:rPr lang="en-IN" sz="1600" dirty="0"/>
              <a:t>Reference: A Guide to Scrum Body of Knowledge, SBOK Guide, page 106.</a:t>
            </a:r>
          </a:p>
          <a:p>
            <a:pPr lvl="0"/>
            <a:endParaRPr lang="en-IN" sz="1600" dirty="0"/>
          </a:p>
          <a:p>
            <a:pPr lvl="0"/>
            <a:endParaRPr lang="en-IN" sz="1600" dirty="0">
              <a:latin typeface="Calibri" panose="020F0502020204030204" pitchFamily="34" charset="0"/>
            </a:endParaRPr>
          </a:p>
        </p:txBody>
      </p:sp>
      <p:sp>
        <p:nvSpPr>
          <p:cNvPr id="8" name="TextBox 7"/>
          <p:cNvSpPr txBox="1"/>
          <p:nvPr/>
        </p:nvSpPr>
        <p:spPr>
          <a:xfrm>
            <a:off x="263236" y="38100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2494BA1E-0713-4FB3-B47D-A8198D74AE9F}"/>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717748613"/>
      </p:ext>
    </p:extLst>
  </p:cSld>
  <p:clrMapOvr>
    <a:masterClrMapping/>
  </p:clrMapOvr>
  <p:transition spd="med">
    <p:pull/>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152400" y="1752600"/>
            <a:ext cx="8915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​If you are using Scrum, is your Product Owner empowered to make business decisions? Please type your answer in the Question window.</a:t>
            </a:r>
          </a:p>
        </p:txBody>
      </p:sp>
      <p:sp>
        <p:nvSpPr>
          <p:cNvPr id="6" name="TextBox 5"/>
          <p:cNvSpPr txBox="1"/>
          <p:nvPr/>
        </p:nvSpPr>
        <p:spPr>
          <a:xfrm>
            <a:off x="152400" y="381000"/>
            <a:ext cx="89154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748591275"/>
      </p:ext>
    </p:extLst>
  </p:cSld>
  <p:clrMapOvr>
    <a:masterClrMapping/>
  </p:clrMapOvr>
  <p:transition spd="med">
    <p:pull/>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Risk</a:t>
            </a:r>
            <a:endParaRPr lang="en-IN" dirty="0"/>
          </a:p>
        </p:txBody>
      </p:sp>
    </p:spTree>
    <p:extLst>
      <p:ext uri="{BB962C8B-B14F-4D97-AF65-F5344CB8AC3E}">
        <p14:creationId xmlns:p14="http://schemas.microsoft.com/office/powerpoint/2010/main" val="4294485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a:t>
            </a:r>
            <a:r>
              <a:rPr lang="en-IN" sz="1800" b="1" dirty="0">
                <a:latin typeface="Calibri" panose="020F0502020204030204" pitchFamily="34" charset="0"/>
              </a:rPr>
              <a:t>cannot</a:t>
            </a:r>
            <a:r>
              <a:rPr lang="en-IN" sz="1800" dirty="0">
                <a:latin typeface="Calibri" panose="020F0502020204030204" pitchFamily="34" charset="0"/>
              </a:rPr>
              <a:t> be identified as a risk for a given project?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Funding for the project may not be made available in time for project completion without going beyond the agreed schedule.</a:t>
            </a:r>
          </a:p>
          <a:p>
            <a:pPr lvl="0">
              <a:buFont typeface="+mj-lt"/>
              <a:buAutoNum type="alphaUcPeriod"/>
            </a:pPr>
            <a:r>
              <a:rPr lang="en-IN" sz="1800" dirty="0">
                <a:latin typeface="Calibri" panose="020F0502020204030204" pitchFamily="34" charset="0"/>
              </a:rPr>
              <a:t>The requirements given by the Product Owner are unclear to the development team.</a:t>
            </a:r>
          </a:p>
          <a:p>
            <a:pPr lvl="0">
              <a:buFont typeface="+mj-lt"/>
              <a:buAutoNum type="alphaUcPeriod"/>
            </a:pPr>
            <a:r>
              <a:rPr lang="en-IN" sz="1800" dirty="0">
                <a:latin typeface="Calibri" panose="020F0502020204030204" pitchFamily="34" charset="0"/>
              </a:rPr>
              <a:t>The development team may not possess the required skills to develop the project’s products. </a:t>
            </a:r>
          </a:p>
          <a:p>
            <a:pPr lvl="0">
              <a:buFont typeface="+mj-lt"/>
              <a:buAutoNum type="alphaUcPeriod"/>
            </a:pPr>
            <a:r>
              <a:rPr lang="en-IN" sz="1800" dirty="0">
                <a:latin typeface="Calibri" panose="020F0502020204030204" pitchFamily="34" charset="0"/>
              </a:rPr>
              <a:t>The Product Owner believes that the User Stories for product A may not accurately reflect the needs of the end users.</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5E71AF5B-5C34-46A9-A58A-22CF002E360D}"/>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940776482"/>
      </p:ext>
    </p:extLst>
  </p:cSld>
  <p:clrMapOvr>
    <a:masterClrMapping/>
  </p:clrMapOvr>
  <p:transition spd="med">
    <p:pull/>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a:t>
            </a:r>
            <a:r>
              <a:rPr lang="en-IN" sz="1400" b="1" dirty="0"/>
              <a:t>cannot</a:t>
            </a:r>
            <a:r>
              <a:rPr lang="en-IN" sz="1400" dirty="0"/>
              <a:t> be identified as a risk for a given project?</a:t>
            </a:r>
          </a:p>
          <a:p>
            <a:pPr lvl="0"/>
            <a:endParaRPr lang="en-IN" sz="1400" dirty="0"/>
          </a:p>
          <a:p>
            <a:pPr lvl="0">
              <a:buFont typeface="+mj-lt"/>
              <a:buAutoNum type="alphaUcPeriod"/>
            </a:pPr>
            <a:r>
              <a:rPr lang="en-IN" sz="1400" dirty="0"/>
              <a:t>Funding for the project may not be made available in time for project completion without going beyond the agreed schedule.</a:t>
            </a:r>
          </a:p>
          <a:p>
            <a:pPr lvl="0">
              <a:buFont typeface="+mj-lt"/>
              <a:buAutoNum type="alphaUcPeriod"/>
            </a:pPr>
            <a:r>
              <a:rPr lang="en-IN" sz="1400" dirty="0"/>
              <a:t>The requirements given by the Product Owner are unclear to the development team.</a:t>
            </a:r>
          </a:p>
          <a:p>
            <a:pPr lvl="0">
              <a:buFont typeface="+mj-lt"/>
              <a:buAutoNum type="alphaUcPeriod"/>
            </a:pPr>
            <a:r>
              <a:rPr lang="en-IN" sz="1400" dirty="0"/>
              <a:t>The development team may not possess the required skills to develop the project’s products. </a:t>
            </a:r>
          </a:p>
          <a:p>
            <a:pPr lvl="0">
              <a:buFont typeface="+mj-lt"/>
              <a:buAutoNum type="alphaUcPeriod"/>
            </a:pPr>
            <a:r>
              <a:rPr lang="en-IN" sz="1400" dirty="0"/>
              <a:t>The Product Owner believes that the User Stories for product A may not accurately reflect the needs of the end users.</a:t>
            </a:r>
            <a:endParaRPr lang="en-IN" sz="18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B</a:t>
            </a:r>
            <a:r>
              <a:rPr lang="en-IN" sz="1600" dirty="0">
                <a:latin typeface="Calibri" panose="020F0502020204030204" pitchFamily="34" charset="0"/>
              </a:rPr>
              <a:t> – The requirements given by the Product Owner are unclear to the development team. </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There is no uncertainty in this statement. The requirements are unclear and as such it is an issue and not a risk.</a:t>
            </a:r>
          </a:p>
        </p:txBody>
      </p:sp>
      <p:sp>
        <p:nvSpPr>
          <p:cNvPr id="8" name="TextBox 7"/>
          <p:cNvSpPr txBox="1"/>
          <p:nvPr/>
        </p:nvSpPr>
        <p:spPr>
          <a:xfrm>
            <a:off x="228600" y="38100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B8F176C2-250B-4B6A-BEC4-9057FF9AEB61}"/>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803605592"/>
      </p:ext>
    </p:extLst>
  </p:cSld>
  <p:clrMapOvr>
    <a:masterClrMapping/>
  </p:clrMapOvr>
  <p:transition spd="med">
    <p:pull/>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are ‘issues’?</a:t>
            </a:r>
          </a:p>
          <a:p>
            <a:pPr lvl="0"/>
            <a:endParaRPr lang="en-IN" sz="1800" dirty="0">
              <a:latin typeface="Calibri" panose="020F0502020204030204" pitchFamily="34" charset="0"/>
            </a:endParaRPr>
          </a:p>
          <a:p>
            <a:pPr lvl="0">
              <a:buFont typeface="+mj-lt"/>
              <a:buAutoNum type="alphaUcPeriod"/>
            </a:pPr>
            <a:r>
              <a:rPr lang="en-IN" sz="1800" dirty="0"/>
              <a:t>Issues are unprecedented events that can happen in any stage of a given process/project.</a:t>
            </a:r>
          </a:p>
          <a:p>
            <a:pPr lvl="0">
              <a:buFont typeface="+mj-lt"/>
              <a:buAutoNum type="alphaUcPeriod"/>
            </a:pPr>
            <a:r>
              <a:rPr lang="en-IN" sz="1800" dirty="0"/>
              <a:t>Issues are generally well-defined certainties that are currently happening on the project.</a:t>
            </a:r>
          </a:p>
          <a:p>
            <a:pPr lvl="0">
              <a:buFont typeface="+mj-lt"/>
              <a:buAutoNum type="alphaUcPeriod"/>
            </a:pPr>
            <a:r>
              <a:rPr lang="en-IN" sz="1800" dirty="0"/>
              <a:t>Issues are a series of events that affects the productivity of the individual processes in a project at a given point of time.</a:t>
            </a:r>
          </a:p>
          <a:p>
            <a:pPr lvl="0">
              <a:buFont typeface="+mj-lt"/>
              <a:buAutoNum type="alphaUcPeriod"/>
            </a:pPr>
            <a:r>
              <a:rPr lang="en-IN" sz="1800" dirty="0"/>
              <a:t>Issues are uncertain events that may occur and affect the achievement of the project objectives.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67F31565-998E-47D8-A143-19F8F834558B}"/>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254463807"/>
      </p:ext>
    </p:extLst>
  </p:cSld>
  <p:clrMapOvr>
    <a:masterClrMapping/>
  </p:clrMapOvr>
  <p:transition spd="med">
    <p:pull/>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What are ‘issues’?</a:t>
            </a:r>
          </a:p>
          <a:p>
            <a:pPr lvl="0"/>
            <a:endParaRPr lang="en-IN" sz="1400" dirty="0"/>
          </a:p>
          <a:p>
            <a:pPr lvl="0">
              <a:buFont typeface="+mj-lt"/>
              <a:buAutoNum type="alphaUcPeriod"/>
            </a:pPr>
            <a:r>
              <a:rPr lang="en-IN" sz="1400" dirty="0"/>
              <a:t>Issues are unprecedented events that can happen in any stage of a given process/project.</a:t>
            </a:r>
          </a:p>
          <a:p>
            <a:pPr lvl="0">
              <a:buFont typeface="+mj-lt"/>
              <a:buAutoNum type="alphaUcPeriod"/>
            </a:pPr>
            <a:r>
              <a:rPr lang="en-IN" sz="1400" dirty="0"/>
              <a:t>Issues are generally well-defined certainties that are currently happening on the project.</a:t>
            </a:r>
          </a:p>
          <a:p>
            <a:pPr lvl="0">
              <a:buFont typeface="+mj-lt"/>
              <a:buAutoNum type="alphaUcPeriod"/>
            </a:pPr>
            <a:r>
              <a:rPr lang="en-IN" sz="1400" dirty="0"/>
              <a:t>Issues are a series of events that affects the productivity of the individual processes in a project at a given point of time.</a:t>
            </a:r>
          </a:p>
          <a:p>
            <a:pPr lvl="0">
              <a:buFont typeface="+mj-lt"/>
              <a:buAutoNum type="alphaUcPeriod"/>
            </a:pPr>
            <a:r>
              <a:rPr lang="en-IN" sz="1400" dirty="0"/>
              <a:t>Issues are uncertain events that may occur and affect the achievement of the project objectives.</a:t>
            </a:r>
          </a:p>
          <a:p>
            <a:pPr lvl="0">
              <a:buFont typeface="+mj-lt"/>
              <a:buAutoNum type="alphaUcPeriod"/>
            </a:pPr>
            <a:endParaRPr lang="en-IN" sz="1800" dirty="0"/>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B</a:t>
            </a:r>
            <a:endParaRPr lang="en-IN" sz="1600" dirty="0">
              <a:latin typeface="Calibri" panose="020F0502020204030204" pitchFamily="34" charset="0"/>
            </a:endParaRPr>
          </a:p>
          <a:p>
            <a:pPr lvl="0"/>
            <a:r>
              <a:rPr lang="en-IN" sz="1600" dirty="0"/>
              <a:t>Justification: Issues are generally well-defined certainties that are currently happening on the project: so there is no need for conducting a probability assessment as we would for a risk. Issues must be dealt with.</a:t>
            </a:r>
          </a:p>
          <a:p>
            <a:pPr lvl="0"/>
            <a:endParaRPr lang="en-IN" sz="1600" dirty="0"/>
          </a:p>
          <a:p>
            <a:pPr lvl="0"/>
            <a:r>
              <a:rPr lang="en-IN" sz="1600" dirty="0"/>
              <a:t>Reference: A Guide to Scrum Body of Knowledge, SBOK Guide, page 119.</a:t>
            </a:r>
          </a:p>
          <a:p>
            <a:pPr lvl="0"/>
            <a:endParaRPr lang="en-IN" sz="1600" dirty="0"/>
          </a:p>
          <a:p>
            <a:pPr lvl="0"/>
            <a:endParaRPr lang="en-IN" sz="1600" dirty="0">
              <a:latin typeface="Calibri" panose="020F0502020204030204" pitchFamily="34" charset="0"/>
            </a:endParaRPr>
          </a:p>
        </p:txBody>
      </p:sp>
      <p:sp>
        <p:nvSpPr>
          <p:cNvPr id="8" name="TextBox 7"/>
          <p:cNvSpPr txBox="1"/>
          <p:nvPr/>
        </p:nvSpPr>
        <p:spPr>
          <a:xfrm>
            <a:off x="228600" y="38100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71AA954D-A340-4944-8BB0-806E537FACBF}"/>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372801848"/>
      </p:ext>
    </p:extLst>
  </p:cSld>
  <p:clrMapOvr>
    <a:masterClrMapping/>
  </p:clrMapOvr>
  <p:transition spd="med">
    <p:pull/>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Risk Management process do you use in your projects? Please type your answer in the Question window.</a:t>
            </a:r>
          </a:p>
        </p:txBody>
      </p:sp>
      <p:sp>
        <p:nvSpPr>
          <p:cNvPr id="6" name="TextBox 5"/>
          <p:cNvSpPr txBox="1"/>
          <p:nvPr/>
        </p:nvSpPr>
        <p:spPr>
          <a:xfrm>
            <a:off x="228600" y="38100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392774141"/>
      </p:ext>
    </p:extLst>
  </p:cSld>
  <p:clrMapOvr>
    <a:masterClrMapping/>
  </p:clrMapOvr>
  <p:transition spd="med">
    <p:pull/>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167390"/>
            <a:ext cx="9144000" cy="523220"/>
          </a:xfrm>
          <a:prstGeom prst="rect">
            <a:avLst/>
          </a:prstGeom>
        </p:spPr>
        <p:txBody>
          <a:bodyPr wrap="square">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Scrum Phases and Processes</a:t>
            </a:r>
            <a:endParaRPr lang="en-GB" sz="2800" b="1" dirty="0">
              <a:solidFill>
                <a:srgbClr val="0050AD"/>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4267200"/>
            <a:ext cx="2286000" cy="1815765"/>
          </a:xfrm>
          <a:prstGeom prst="rect">
            <a:avLst/>
          </a:prstGeom>
        </p:spPr>
      </p:pic>
    </p:spTree>
    <p:extLst>
      <p:ext uri="{BB962C8B-B14F-4D97-AF65-F5344CB8AC3E}">
        <p14:creationId xmlns:p14="http://schemas.microsoft.com/office/powerpoint/2010/main" val="1663792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 - Initiate</a:t>
            </a:r>
            <a:endParaRPr lang="en-IN" dirty="0"/>
          </a:p>
        </p:txBody>
      </p:sp>
    </p:spTree>
    <p:extLst>
      <p:ext uri="{BB962C8B-B14F-4D97-AF65-F5344CB8AC3E}">
        <p14:creationId xmlns:p14="http://schemas.microsoft.com/office/powerpoint/2010/main" val="5171144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54351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37338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Can you create two personas for </a:t>
            </a:r>
            <a:r>
              <a:rPr lang="en-IN" sz="2000" b="0" kern="0" dirty="0" err="1">
                <a:solidFill>
                  <a:srgbClr val="0050AD"/>
                </a:solidFill>
              </a:rPr>
              <a:t>VMfoods</a:t>
            </a:r>
            <a:r>
              <a:rPr lang="en-IN" sz="2000" b="0" kern="0" dirty="0">
                <a:solidFill>
                  <a:srgbClr val="0050AD"/>
                </a:solidFill>
              </a:rPr>
              <a:t> case study based on the images given? Please type your answer in the Question window.</a:t>
            </a:r>
          </a:p>
        </p:txBody>
      </p:sp>
      <p:sp>
        <p:nvSpPr>
          <p:cNvPr id="6" name="TextBox 5"/>
          <p:cNvSpPr txBox="1"/>
          <p:nvPr/>
        </p:nvSpPr>
        <p:spPr>
          <a:xfrm>
            <a:off x="76200" y="874693"/>
            <a:ext cx="8915400" cy="954107"/>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Create an Initial Product Backlog</a:t>
            </a:r>
            <a:br>
              <a:rPr lang="en-IN" sz="2800" b="1" dirty="0">
                <a:solidFill>
                  <a:srgbClr val="0050AD"/>
                </a:solidFill>
                <a:latin typeface="Calibri" panose="020F0502020204030204" pitchFamily="34" charset="0"/>
                <a:cs typeface="Calibri" panose="020F0502020204030204" pitchFamily="34" charset="0"/>
              </a:rPr>
            </a:br>
            <a:r>
              <a:rPr lang="en-IN" sz="2800" b="1" dirty="0">
                <a:solidFill>
                  <a:srgbClr val="0050AD"/>
                </a:solidFill>
                <a:latin typeface="Calibri" panose="020F0502020204030204" pitchFamily="34" charset="0"/>
                <a:cs typeface="Calibri" panose="020F0502020204030204" pitchFamily="34" charset="0"/>
              </a:rPr>
              <a:t>Persona</a:t>
            </a:r>
            <a:endParaRPr lang="en-US" sz="2800" b="1" dirty="0">
              <a:solidFill>
                <a:srgbClr val="0050AD"/>
              </a:solidFill>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0" y="2866578"/>
            <a:ext cx="3200400" cy="213408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400" y="2895115"/>
            <a:ext cx="3200400" cy="2134085"/>
          </a:xfrm>
          <a:prstGeom prst="rect">
            <a:avLst/>
          </a:prstGeom>
        </p:spPr>
      </p:pic>
    </p:spTree>
    <p:extLst>
      <p:ext uri="{BB962C8B-B14F-4D97-AF65-F5344CB8AC3E}">
        <p14:creationId xmlns:p14="http://schemas.microsoft.com/office/powerpoint/2010/main" val="1953443522"/>
      </p:ext>
    </p:extLst>
  </p:cSld>
  <p:clrMapOvr>
    <a:masterClrMapping/>
  </p:clrMapOvr>
  <p:transition spd="med">
    <p:pull/>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Please create two more Epics for </a:t>
            </a:r>
            <a:r>
              <a:rPr lang="en-IN" sz="2000" b="0" kern="0" dirty="0" err="1">
                <a:solidFill>
                  <a:srgbClr val="0050AD"/>
                </a:solidFill>
              </a:rPr>
              <a:t>VMfoods</a:t>
            </a:r>
            <a:r>
              <a:rPr lang="en-IN" sz="2000" b="0" kern="0" dirty="0">
                <a:solidFill>
                  <a:srgbClr val="0050AD"/>
                </a:solidFill>
              </a:rPr>
              <a:t>?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 – Case Study</a:t>
            </a:r>
          </a:p>
        </p:txBody>
      </p:sp>
    </p:spTree>
    <p:extLst>
      <p:ext uri="{BB962C8B-B14F-4D97-AF65-F5344CB8AC3E}">
        <p14:creationId xmlns:p14="http://schemas.microsoft.com/office/powerpoint/2010/main" val="2165250407"/>
      </p:ext>
    </p:extLst>
  </p:cSld>
  <p:clrMapOvr>
    <a:masterClrMapping/>
  </p:clrMapOvr>
  <p:transition spd="med">
    <p:pull/>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Team members disagree with the Product Owner regarding priorities. What if anything at all, should you as a Scrum Master do?? Please type your answer in the Question window.</a:t>
            </a:r>
          </a:p>
        </p:txBody>
      </p:sp>
      <p:sp>
        <p:nvSpPr>
          <p:cNvPr id="6" name="TextBox 5"/>
          <p:cNvSpPr txBox="1"/>
          <p:nvPr/>
        </p:nvSpPr>
        <p:spPr>
          <a:xfrm>
            <a:off x="914400" y="417493"/>
            <a:ext cx="7162800" cy="954107"/>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 – Case Study</a:t>
            </a:r>
            <a:br>
              <a:rPr lang="en-US" sz="2800" b="1" dirty="0">
                <a:solidFill>
                  <a:srgbClr val="0050AD"/>
                </a:solidFill>
                <a:latin typeface="Calibri" panose="020F0502020204030204" pitchFamily="34" charset="0"/>
                <a:cs typeface="Calibri" panose="020F0502020204030204" pitchFamily="34" charset="0"/>
              </a:rPr>
            </a:br>
            <a:r>
              <a:rPr lang="en-IN" sz="2800" b="1" dirty="0">
                <a:solidFill>
                  <a:srgbClr val="0050AD"/>
                </a:solidFill>
                <a:latin typeface="Calibri" panose="020F0502020204030204" pitchFamily="34" charset="0"/>
                <a:cs typeface="Calibri" panose="020F0502020204030204" pitchFamily="34" charset="0"/>
              </a:rPr>
              <a:t>Issues with creating a Product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7838359"/>
      </p:ext>
    </p:extLst>
  </p:cSld>
  <p:clrMapOvr>
    <a:masterClrMapping/>
  </p:clrMapOvr>
  <p:transition spd="med">
    <p:pull/>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Product Backlog Item not well defined. What if anything at all, should you as a Scrum Master do?? Please type your answer in the Question window.</a:t>
            </a:r>
          </a:p>
        </p:txBody>
      </p:sp>
      <p:sp>
        <p:nvSpPr>
          <p:cNvPr id="6" name="TextBox 5"/>
          <p:cNvSpPr txBox="1"/>
          <p:nvPr/>
        </p:nvSpPr>
        <p:spPr>
          <a:xfrm>
            <a:off x="914400" y="417493"/>
            <a:ext cx="7162800" cy="954107"/>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 – Case Study</a:t>
            </a:r>
            <a:br>
              <a:rPr lang="en-US" sz="2800" b="1" dirty="0">
                <a:solidFill>
                  <a:srgbClr val="0050AD"/>
                </a:solidFill>
                <a:latin typeface="Calibri" panose="020F0502020204030204" pitchFamily="34" charset="0"/>
                <a:cs typeface="Calibri" panose="020F0502020204030204" pitchFamily="34" charset="0"/>
              </a:rPr>
            </a:br>
            <a:r>
              <a:rPr lang="en-IN" sz="2800" b="1" dirty="0">
                <a:solidFill>
                  <a:srgbClr val="0050AD"/>
                </a:solidFill>
                <a:latin typeface="Calibri" panose="020F0502020204030204" pitchFamily="34" charset="0"/>
                <a:cs typeface="Calibri" panose="020F0502020204030204" pitchFamily="34" charset="0"/>
              </a:rPr>
              <a:t>Issues with creating a Product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72828632"/>
      </p:ext>
    </p:extLst>
  </p:cSld>
  <p:clrMapOvr>
    <a:masterClrMapping/>
  </p:clrMapOvr>
  <p:transition spd="med">
    <p:pull/>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prioritized set of work to be done is captured by the Product Owner in: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A User Story.</a:t>
            </a:r>
          </a:p>
          <a:p>
            <a:pPr lvl="0">
              <a:buFont typeface="+mj-lt"/>
              <a:buAutoNum type="alphaUcPeriod"/>
            </a:pPr>
            <a:r>
              <a:rPr lang="en-IN" sz="1800" dirty="0">
                <a:latin typeface="Calibri" panose="020F0502020204030204" pitchFamily="34" charset="0"/>
              </a:rPr>
              <a:t>The Prioritized Product Backlog. </a:t>
            </a:r>
          </a:p>
          <a:p>
            <a:pPr lvl="0">
              <a:buFont typeface="+mj-lt"/>
              <a:buAutoNum type="alphaUcPeriod"/>
            </a:pPr>
            <a:r>
              <a:rPr lang="en-IN" sz="1800" dirty="0">
                <a:latin typeface="Calibri" panose="020F0502020204030204" pitchFamily="34" charset="0"/>
              </a:rPr>
              <a:t>A Burndown chart. </a:t>
            </a:r>
          </a:p>
          <a:p>
            <a:pPr lvl="0">
              <a:buFont typeface="+mj-lt"/>
              <a:buAutoNum type="alphaUcPeriod"/>
            </a:pPr>
            <a:r>
              <a:rPr lang="en-IN" sz="1800" dirty="0">
                <a:latin typeface="Calibri" panose="020F0502020204030204" pitchFamily="34" charset="0"/>
              </a:rPr>
              <a:t>Accepted deliverables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1C0049B6-42E3-4C7D-BEED-E772453B8146}"/>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086250929"/>
      </p:ext>
    </p:extLst>
  </p:cSld>
  <p:clrMapOvr>
    <a:masterClrMapping/>
  </p:clrMapOvr>
  <p:transition spd="med">
    <p:pull/>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The prioritized set of work to be done is captured by the Product Owner in:</a:t>
            </a:r>
          </a:p>
          <a:p>
            <a:pPr lvl="0"/>
            <a:endParaRPr lang="en-IN" sz="1400" dirty="0"/>
          </a:p>
          <a:p>
            <a:pPr lvl="0">
              <a:buFont typeface="+mj-lt"/>
              <a:buAutoNum type="alphaUcPeriod"/>
            </a:pPr>
            <a:r>
              <a:rPr lang="en-IN" sz="1400" dirty="0"/>
              <a:t>A User Story.</a:t>
            </a:r>
          </a:p>
          <a:p>
            <a:pPr lvl="0">
              <a:buFont typeface="+mj-lt"/>
              <a:buAutoNum type="alphaUcPeriod"/>
            </a:pPr>
            <a:r>
              <a:rPr lang="en-IN" sz="1400" dirty="0"/>
              <a:t>The Prioritized Product Backlog. </a:t>
            </a:r>
          </a:p>
          <a:p>
            <a:pPr lvl="0">
              <a:buFont typeface="+mj-lt"/>
              <a:buAutoNum type="alphaUcPeriod"/>
            </a:pPr>
            <a:r>
              <a:rPr lang="en-IN" sz="1400" dirty="0"/>
              <a:t>A </a:t>
            </a:r>
            <a:r>
              <a:rPr lang="en-IN" sz="1400" dirty="0" err="1"/>
              <a:t>Burndown</a:t>
            </a:r>
            <a:r>
              <a:rPr lang="en-IN" sz="1400" dirty="0"/>
              <a:t> chart. </a:t>
            </a:r>
          </a:p>
          <a:p>
            <a:pPr lvl="0">
              <a:buFont typeface="+mj-lt"/>
              <a:buAutoNum type="alphaUcPeriod"/>
            </a:pPr>
            <a:r>
              <a:rPr lang="en-IN" sz="1400" dirty="0"/>
              <a:t>Accepted deliverables</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B</a:t>
            </a:r>
            <a:r>
              <a:rPr lang="en-IN" sz="1600" dirty="0">
                <a:latin typeface="Calibri" panose="020F0502020204030204" pitchFamily="34" charset="0"/>
              </a:rPr>
              <a:t> – The Prioritized Product Backlog.  </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Product Owner documents requirements in Prioritized Product Backlog.</a:t>
            </a: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D11AA88E-D6FD-4D22-B132-0D2F8A4703E4}"/>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895372149"/>
      </p:ext>
    </p:extLst>
  </p:cSld>
  <p:clrMapOvr>
    <a:masterClrMapping/>
  </p:clrMapOvr>
  <p:transition spd="med">
    <p:pull/>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roles is identified in the Create Project Vision process?</a:t>
            </a:r>
          </a:p>
          <a:p>
            <a:pPr lvl="0"/>
            <a:endParaRPr lang="en-IN" sz="1800" dirty="0">
              <a:latin typeface="Calibri" panose="020F0502020204030204" pitchFamily="34" charset="0"/>
            </a:endParaRPr>
          </a:p>
          <a:p>
            <a:pPr lvl="0">
              <a:buFont typeface="+mj-lt"/>
              <a:buAutoNum type="alphaUcPeriod"/>
            </a:pPr>
            <a:r>
              <a:rPr lang="en-IN" sz="1800" dirty="0"/>
              <a:t>Scrum Master</a:t>
            </a:r>
          </a:p>
          <a:p>
            <a:pPr lvl="0">
              <a:buFont typeface="+mj-lt"/>
              <a:buAutoNum type="alphaUcPeriod"/>
            </a:pPr>
            <a:r>
              <a:rPr lang="en-IN" sz="1800" dirty="0"/>
              <a:t>Product Owner</a:t>
            </a:r>
          </a:p>
          <a:p>
            <a:pPr lvl="0">
              <a:buFont typeface="+mj-lt"/>
              <a:buAutoNum type="alphaUcPeriod"/>
            </a:pPr>
            <a:r>
              <a:rPr lang="en-IN" sz="1800" dirty="0"/>
              <a:t>Scrum Team</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52147387-6CE8-4941-9785-883F1E665F09}"/>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205705573"/>
      </p:ext>
    </p:extLst>
  </p:cSld>
  <p:clrMapOvr>
    <a:masterClrMapping/>
  </p:clrMapOvr>
  <p:transition spd="med">
    <p:pull/>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roles is identified in the Create Project Vision process?</a:t>
            </a:r>
          </a:p>
          <a:p>
            <a:pPr lvl="0"/>
            <a:endParaRPr lang="en-IN" sz="1400" dirty="0"/>
          </a:p>
          <a:p>
            <a:pPr lvl="0">
              <a:buFont typeface="+mj-lt"/>
              <a:buAutoNum type="alphaUcPeriod"/>
            </a:pPr>
            <a:r>
              <a:rPr lang="en-IN" sz="1400" dirty="0"/>
              <a:t>Scrum Master</a:t>
            </a:r>
          </a:p>
          <a:p>
            <a:pPr lvl="0">
              <a:buFont typeface="+mj-lt"/>
              <a:buAutoNum type="alphaUcPeriod"/>
            </a:pPr>
            <a:r>
              <a:rPr lang="en-IN" sz="1400" dirty="0"/>
              <a:t>Product Owner</a:t>
            </a:r>
          </a:p>
          <a:p>
            <a:pPr lvl="0">
              <a:buFont typeface="+mj-lt"/>
              <a:buAutoNum type="alphaUcPeriod"/>
            </a:pPr>
            <a:r>
              <a:rPr lang="en-IN" sz="1400" dirty="0"/>
              <a:t>Scrum Team</a:t>
            </a:r>
          </a:p>
          <a:p>
            <a:pPr lvl="0">
              <a:buFont typeface="+mj-lt"/>
              <a:buAutoNum type="alphaUcPeriod"/>
            </a:pPr>
            <a:r>
              <a:rPr lang="en-IN" sz="1400" dirty="0"/>
              <a:t>None of the above</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B</a:t>
            </a:r>
            <a:endParaRPr lang="en-IN" sz="1600" dirty="0">
              <a:latin typeface="Calibri" panose="020F0502020204030204" pitchFamily="34" charset="0"/>
            </a:endParaRPr>
          </a:p>
          <a:p>
            <a:pPr lvl="0"/>
            <a:r>
              <a:rPr lang="en-IN" sz="1600" dirty="0"/>
              <a:t>Justification: One of the outputs of Create Project Vision process is the identification of the Product Owner. The Product Owner is the person responsible for achieving maximum business value for the project.</a:t>
            </a:r>
          </a:p>
          <a:p>
            <a:pPr lvl="0"/>
            <a:endParaRPr lang="en-IN" sz="1600" dirty="0"/>
          </a:p>
          <a:p>
            <a:pPr lvl="0"/>
            <a:r>
              <a:rPr lang="en-IN" sz="1600" dirty="0"/>
              <a:t>Reference: A Guide to Scrum Body of Knowledge, SBOK Guide, page 143.</a:t>
            </a:r>
          </a:p>
          <a:p>
            <a:pPr lvl="0"/>
            <a:endParaRPr lang="en-IN" sz="1600" dirty="0"/>
          </a:p>
          <a:p>
            <a:pPr lvl="0"/>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8A4CCA9E-3FE7-4879-9978-FECAB30A8ABB}"/>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618599969"/>
      </p:ext>
    </p:extLst>
  </p:cSld>
  <p:clrMapOvr>
    <a:masterClrMapping/>
  </p:clrMapOvr>
  <p:transition spd="med">
    <p:pull/>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304800" y="1752600"/>
            <a:ext cx="8458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If you are using Scrum, how does release planning work in your organization? Is functionality driving your Releases or the schedule?? Please type your answer in the Question window.</a:t>
            </a:r>
          </a:p>
        </p:txBody>
      </p:sp>
      <p:sp>
        <p:nvSpPr>
          <p:cNvPr id="6" name="TextBox 5"/>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2649179689"/>
      </p:ext>
    </p:extLst>
  </p:cSld>
  <p:clrMapOvr>
    <a:masterClrMapping/>
  </p:clrMapOvr>
  <p:transition spd="med">
    <p:pull/>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 - Plan and Estimate</a:t>
            </a:r>
            <a:endParaRPr lang="en-IN" dirty="0"/>
          </a:p>
        </p:txBody>
      </p:sp>
    </p:spTree>
    <p:extLst>
      <p:ext uri="{BB962C8B-B14F-4D97-AF65-F5344CB8AC3E}">
        <p14:creationId xmlns:p14="http://schemas.microsoft.com/office/powerpoint/2010/main" val="11547280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responsibility for estimating items in the Prioritized Product Backlog in the Plan and Estimate phase lies with the: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Team. </a:t>
            </a:r>
          </a:p>
          <a:p>
            <a:pPr lvl="0">
              <a:buFont typeface="+mj-lt"/>
              <a:buAutoNum type="alphaUcPeriod"/>
            </a:pPr>
            <a:r>
              <a:rPr lang="en-IN" sz="1800" dirty="0">
                <a:latin typeface="Calibri" panose="020F0502020204030204" pitchFamily="34" charset="0"/>
              </a:rPr>
              <a:t>Scrum Master. </a:t>
            </a:r>
          </a:p>
          <a:p>
            <a:pPr lvl="0">
              <a:buFont typeface="+mj-lt"/>
              <a:buAutoNum type="alphaUcPeriod"/>
            </a:pPr>
            <a:r>
              <a:rPr lang="en-IN" sz="1800" dirty="0">
                <a:latin typeface="Calibri" panose="020F0502020204030204" pitchFamily="34" charset="0"/>
              </a:rPr>
              <a:t>Product Owner. </a:t>
            </a:r>
          </a:p>
          <a:p>
            <a:pPr lvl="0">
              <a:buFont typeface="+mj-lt"/>
              <a:buAutoNum type="alphaUcPeriod"/>
            </a:pPr>
            <a:r>
              <a:rPr lang="en-IN" sz="1800" dirty="0">
                <a:latin typeface="Calibri" panose="020F0502020204030204" pitchFamily="34" charset="0"/>
              </a:rPr>
              <a:t>External team with considerable experience.</a:t>
            </a: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AA566DCD-EF13-40DB-837C-D2515D481D86}"/>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743168389"/>
      </p:ext>
    </p:extLst>
  </p:cSld>
  <p:clrMapOvr>
    <a:masterClrMapping/>
  </p:clrMapOvr>
  <p:transition spd="med">
    <p:pull/>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The responsibility for estimating items in the Prioritized Product Backlog in the Plan and Estimate phase lies with the: </a:t>
            </a:r>
          </a:p>
          <a:p>
            <a:pPr lvl="0"/>
            <a:endParaRPr lang="en-IN" sz="1400" dirty="0"/>
          </a:p>
          <a:p>
            <a:pPr lvl="0">
              <a:buFont typeface="+mj-lt"/>
              <a:buAutoNum type="alphaUcPeriod"/>
            </a:pPr>
            <a:r>
              <a:rPr lang="en-IN" sz="1400" dirty="0"/>
              <a:t>Scrum Team. </a:t>
            </a:r>
          </a:p>
          <a:p>
            <a:pPr lvl="0">
              <a:buFont typeface="+mj-lt"/>
              <a:buAutoNum type="alphaUcPeriod"/>
            </a:pPr>
            <a:r>
              <a:rPr lang="en-IN" sz="1400" dirty="0"/>
              <a:t>Scrum Master. </a:t>
            </a:r>
          </a:p>
          <a:p>
            <a:pPr lvl="0">
              <a:buFont typeface="+mj-lt"/>
              <a:buAutoNum type="alphaUcPeriod"/>
            </a:pPr>
            <a:r>
              <a:rPr lang="en-IN" sz="1400" dirty="0"/>
              <a:t>Product Owner. </a:t>
            </a:r>
          </a:p>
          <a:p>
            <a:pPr lvl="0">
              <a:buFont typeface="+mj-lt"/>
              <a:buAutoNum type="alphaUcPeriod"/>
            </a:pPr>
            <a:r>
              <a:rPr lang="en-IN" sz="1400" dirty="0"/>
              <a:t>External team with considerable experience.</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A</a:t>
            </a:r>
            <a:r>
              <a:rPr lang="en-IN" sz="1600" dirty="0">
                <a:latin typeface="Calibri" panose="020F0502020204030204" pitchFamily="34" charset="0"/>
              </a:rPr>
              <a:t> – Scrum Team.  </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A Scrum team is a self-organized team and as such they are told what needs to be done, but how it needs to be done is decided by the team . That includes estimation of tasks too.</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16178322-0B74-46B8-8E81-A1D043960D26}"/>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59641734"/>
      </p:ext>
    </p:extLst>
  </p:cSld>
  <p:clrMapOvr>
    <a:masterClrMapping/>
  </p:clrMapOvr>
  <p:transition spd="med">
    <p:pull/>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best defines Task List?</a:t>
            </a:r>
          </a:p>
          <a:p>
            <a:pPr lvl="0"/>
            <a:endParaRPr lang="en-IN" sz="1800" dirty="0">
              <a:latin typeface="Calibri" panose="020F0502020204030204" pitchFamily="34" charset="0"/>
            </a:endParaRPr>
          </a:p>
          <a:p>
            <a:pPr lvl="0">
              <a:buFont typeface="+mj-lt"/>
              <a:buAutoNum type="alphaUcPeriod"/>
            </a:pPr>
            <a:r>
              <a:rPr lang="en-IN" sz="1800" dirty="0"/>
              <a:t>It is a comprehensive list that contains all the tasks to which the Scrum Team has committed for the current Sprint.</a:t>
            </a:r>
          </a:p>
          <a:p>
            <a:pPr lvl="0">
              <a:buFont typeface="+mj-lt"/>
              <a:buAutoNum type="alphaUcPeriod"/>
            </a:pPr>
            <a:r>
              <a:rPr lang="en-IN" sz="1800" dirty="0"/>
              <a:t>It describes the relationship and interaction between different tasks in a project.</a:t>
            </a:r>
          </a:p>
          <a:p>
            <a:pPr lvl="0">
              <a:buFont typeface="+mj-lt"/>
              <a:buAutoNum type="alphaUcPeriod"/>
            </a:pPr>
            <a:r>
              <a:rPr lang="en-IN" sz="1800" dirty="0"/>
              <a:t>It refers to the priority order of the completed deliverable to meet its Acceptance Criteria.</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5BD48F4E-5E87-4923-B224-F38CD5A78F8C}"/>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538576271"/>
      </p:ext>
    </p:extLst>
  </p:cSld>
  <p:clrMapOvr>
    <a:masterClrMapping/>
  </p:clrMapOvr>
  <p:transition spd="med">
    <p:pull/>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Which of the following best defines Task List?</a:t>
            </a:r>
          </a:p>
          <a:p>
            <a:pPr lvl="0"/>
            <a:endParaRPr lang="en-IN" sz="1400" dirty="0"/>
          </a:p>
          <a:p>
            <a:pPr lvl="0">
              <a:buFont typeface="+mj-lt"/>
              <a:buAutoNum type="alphaUcPeriod"/>
            </a:pPr>
            <a:r>
              <a:rPr lang="en-IN" sz="1400" dirty="0"/>
              <a:t>It is a comprehensive list that contains all the tasks to which the Scrum Team has committed for the current Sprint.</a:t>
            </a:r>
          </a:p>
          <a:p>
            <a:pPr lvl="0">
              <a:buFont typeface="+mj-lt"/>
              <a:buAutoNum type="alphaUcPeriod"/>
            </a:pPr>
            <a:r>
              <a:rPr lang="en-IN" sz="1400" dirty="0"/>
              <a:t>It describes the relationship and interaction between different tasks in a project.</a:t>
            </a:r>
          </a:p>
          <a:p>
            <a:pPr lvl="0">
              <a:buFont typeface="+mj-lt"/>
              <a:buAutoNum type="alphaUcPeriod"/>
            </a:pPr>
            <a:r>
              <a:rPr lang="en-IN" sz="1400" dirty="0"/>
              <a:t>It refers to the priority order of the completed deliverable to meet its Acceptance Criteria.</a:t>
            </a:r>
          </a:p>
          <a:p>
            <a:pPr lvl="0">
              <a:buFont typeface="+mj-lt"/>
              <a:buAutoNum type="alphaUcPeriod"/>
            </a:pPr>
            <a:r>
              <a:rPr lang="en-IN" sz="1400" dirty="0"/>
              <a:t>None of the above</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A</a:t>
            </a:r>
            <a:endParaRPr lang="en-IN" sz="1600" dirty="0">
              <a:latin typeface="Calibri" panose="020F0502020204030204" pitchFamily="34" charset="0"/>
            </a:endParaRPr>
          </a:p>
          <a:p>
            <a:pPr lvl="0"/>
            <a:r>
              <a:rPr lang="en-IN" sz="1600" dirty="0"/>
              <a:t>Justification: Task list is a comprehensive list that contains all the tasks to which the Scrum Team has committed for the current Sprint. It contains descriptions of each task along with estimates derived during the Create Tasks process. The Task List must include any testing and integration efforts so that the Product Increment from the Sprint can be successfully integrated into the deliverables from previous Sprints. Even though tasks are often activity based, the level of granularity to which the tasks are decomposed is decided by the Scrum Team.</a:t>
            </a:r>
          </a:p>
          <a:p>
            <a:pPr lvl="0"/>
            <a:r>
              <a:rPr lang="en-IN" sz="1600" dirty="0"/>
              <a:t>Reference: A Guide to Scrum Body of Knowledge, SBOK Guide, page 200.</a:t>
            </a:r>
          </a:p>
          <a:p>
            <a:pPr lvl="0"/>
            <a:endParaRPr lang="en-IN" sz="1600" dirty="0"/>
          </a:p>
          <a:p>
            <a:pPr lvl="0"/>
            <a:endParaRPr lang="en-IN" sz="16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F5423268-CEBC-43EA-9787-5CB332FA1290}"/>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181584203"/>
      </p:ext>
    </p:extLst>
  </p:cSld>
  <p:clrMapOvr>
    <a:masterClrMapping/>
  </p:clrMapOvr>
  <p:transition spd="med">
    <p:pull/>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An outlier that will not change their mind? What if anything at all, should you as a Scrum Master do? Please type your answer in the Question window.</a:t>
            </a:r>
          </a:p>
        </p:txBody>
      </p:sp>
      <p:sp>
        <p:nvSpPr>
          <p:cNvPr id="6" name="TextBox 5"/>
          <p:cNvSpPr txBox="1"/>
          <p:nvPr/>
        </p:nvSpPr>
        <p:spPr>
          <a:xfrm>
            <a:off x="990600" y="391180"/>
            <a:ext cx="7924800" cy="954107"/>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Case Study - </a:t>
            </a:r>
            <a:r>
              <a:rPr lang="en-IN" sz="2800" b="1" dirty="0">
                <a:solidFill>
                  <a:srgbClr val="0050AD"/>
                </a:solidFill>
                <a:latin typeface="Calibri" panose="020F0502020204030204" pitchFamily="34" charset="0"/>
                <a:cs typeface="Calibri" panose="020F0502020204030204" pitchFamily="34" charset="0"/>
              </a:rPr>
              <a:t>Issues with Developing the Sprint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0957140"/>
      </p:ext>
    </p:extLst>
  </p:cSld>
  <p:clrMapOvr>
    <a:masterClrMapping/>
  </p:clrMapOvr>
  <p:transition spd="med">
    <p:pull/>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One person dominates the planning session and doesn't give others the opportunity to share their ideas. What if anything at all, should you as a Scrum Master do? Please type your answer in the Question window.</a:t>
            </a:r>
          </a:p>
        </p:txBody>
      </p:sp>
      <p:sp>
        <p:nvSpPr>
          <p:cNvPr id="6" name="TextBox 5"/>
          <p:cNvSpPr txBox="1"/>
          <p:nvPr/>
        </p:nvSpPr>
        <p:spPr>
          <a:xfrm>
            <a:off x="990600" y="391180"/>
            <a:ext cx="7924800" cy="954107"/>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Case Study - </a:t>
            </a:r>
            <a:r>
              <a:rPr lang="en-IN" sz="2800" b="1" dirty="0">
                <a:solidFill>
                  <a:srgbClr val="0050AD"/>
                </a:solidFill>
                <a:latin typeface="Calibri" panose="020F0502020204030204" pitchFamily="34" charset="0"/>
                <a:cs typeface="Calibri" panose="020F0502020204030204" pitchFamily="34" charset="0"/>
              </a:rPr>
              <a:t>Issues with Developing the Sprint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72880130"/>
      </p:ext>
    </p:extLst>
  </p:cSld>
  <p:clrMapOvr>
    <a:masterClrMapping/>
  </p:clrMapOvr>
  <p:transition spd="med">
    <p:pull/>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While breaking down the user stories into tasks the team informs you that they do not know how to accomplish the tasks? What if anything at all, should you as a Scrum Master do? Please type your answer in the Question window.</a:t>
            </a:r>
          </a:p>
        </p:txBody>
      </p:sp>
      <p:sp>
        <p:nvSpPr>
          <p:cNvPr id="6" name="TextBox 5"/>
          <p:cNvSpPr txBox="1"/>
          <p:nvPr/>
        </p:nvSpPr>
        <p:spPr>
          <a:xfrm>
            <a:off x="990600" y="391180"/>
            <a:ext cx="7924800" cy="954107"/>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Case Study - </a:t>
            </a:r>
            <a:r>
              <a:rPr lang="en-IN" sz="2800" b="1" dirty="0">
                <a:solidFill>
                  <a:srgbClr val="0050AD"/>
                </a:solidFill>
                <a:latin typeface="Calibri" panose="020F0502020204030204" pitchFamily="34" charset="0"/>
                <a:cs typeface="Calibri" panose="020F0502020204030204" pitchFamily="34" charset="0"/>
              </a:rPr>
              <a:t>Issues with Developing the Sprint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54241255"/>
      </p:ext>
    </p:extLst>
  </p:cSld>
  <p:clrMapOvr>
    <a:masterClrMapping/>
  </p:clrMapOvr>
  <p:transition spd="med">
    <p:pull/>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Phases - Implement</a:t>
            </a:r>
            <a:endParaRPr lang="en-IN" dirty="0"/>
          </a:p>
        </p:txBody>
      </p:sp>
    </p:spTree>
    <p:extLst>
      <p:ext uri="{BB962C8B-B14F-4D97-AF65-F5344CB8AC3E}">
        <p14:creationId xmlns:p14="http://schemas.microsoft.com/office/powerpoint/2010/main" val="35872618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How often are the Prioritized Product Backlog priorities changed?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Never</a:t>
            </a:r>
          </a:p>
          <a:p>
            <a:pPr lvl="0">
              <a:buFont typeface="+mj-lt"/>
              <a:buAutoNum type="alphaUcPeriod"/>
            </a:pPr>
            <a:r>
              <a:rPr lang="en-IN" sz="1800" dirty="0">
                <a:latin typeface="Calibri" panose="020F0502020204030204" pitchFamily="34" charset="0"/>
              </a:rPr>
              <a:t>Whenever the Product Owner decides that an item has to be assigned higher priority </a:t>
            </a:r>
          </a:p>
          <a:p>
            <a:pPr lvl="0">
              <a:buFont typeface="+mj-lt"/>
              <a:buAutoNum type="alphaUcPeriod"/>
            </a:pPr>
            <a:r>
              <a:rPr lang="en-IN" sz="1800" dirty="0">
                <a:latin typeface="Calibri" panose="020F0502020204030204" pitchFamily="34" charset="0"/>
              </a:rPr>
              <a:t>Whenever the Scrum Master believes that an item has to be added</a:t>
            </a:r>
          </a:p>
          <a:p>
            <a:pPr lvl="0">
              <a:buFont typeface="+mj-lt"/>
              <a:buAutoNum type="alphaUcPeriod"/>
            </a:pPr>
            <a:r>
              <a:rPr lang="en-IN" sz="1800" dirty="0">
                <a:latin typeface="Calibri" panose="020F0502020204030204" pitchFamily="34" charset="0"/>
              </a:rPr>
              <a:t>When senior management feels an item has to be added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E372ED8C-4FEF-4364-9C9A-702A4AE1787C}"/>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111269493"/>
      </p:ext>
    </p:extLst>
  </p:cSld>
  <p:clrMapOvr>
    <a:masterClrMapping/>
  </p:clrMapOvr>
  <p:transition spd="med">
    <p:pull/>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How often are the Prioritized Product Backlog priorities changed?</a:t>
            </a:r>
          </a:p>
          <a:p>
            <a:pPr lvl="0"/>
            <a:endParaRPr lang="en-IN" sz="1400" dirty="0"/>
          </a:p>
          <a:p>
            <a:pPr lvl="0">
              <a:buFont typeface="+mj-lt"/>
              <a:buAutoNum type="alphaUcPeriod"/>
            </a:pPr>
            <a:r>
              <a:rPr lang="en-IN" sz="1400" dirty="0"/>
              <a:t>Never</a:t>
            </a:r>
          </a:p>
          <a:p>
            <a:pPr lvl="0">
              <a:buFont typeface="+mj-lt"/>
              <a:buAutoNum type="alphaUcPeriod"/>
            </a:pPr>
            <a:r>
              <a:rPr lang="en-IN" sz="1400" dirty="0"/>
              <a:t>Whenever the Product Owner decides that an item has to be assigned higher priority </a:t>
            </a:r>
          </a:p>
          <a:p>
            <a:pPr lvl="0">
              <a:buFont typeface="+mj-lt"/>
              <a:buAutoNum type="alphaUcPeriod"/>
            </a:pPr>
            <a:r>
              <a:rPr lang="en-IN" sz="1400" dirty="0"/>
              <a:t>Whenever the Scrum Master believes that an item has to be added</a:t>
            </a:r>
          </a:p>
          <a:p>
            <a:pPr lvl="0">
              <a:buFont typeface="+mj-lt"/>
              <a:buAutoNum type="alphaUcPeriod"/>
            </a:pPr>
            <a:r>
              <a:rPr lang="en-IN" sz="1400" dirty="0"/>
              <a:t>When senior management feels an item has to be added</a:t>
            </a:r>
          </a:p>
          <a:p>
            <a:pPr lvl="0">
              <a:buFont typeface="+mj-lt"/>
              <a:buAutoNum type="alphaUcPeriod"/>
            </a:pPr>
            <a:endParaRPr lang="en-IN" sz="1800" dirty="0"/>
          </a:p>
          <a:p>
            <a:pPr lvl="0">
              <a:buFont typeface="+mj-lt"/>
              <a:buAutoNum type="alphaUcPeriod"/>
            </a:pPr>
            <a:endParaRPr lang="en-IN" sz="1800" dirty="0"/>
          </a:p>
          <a:p>
            <a:pPr lvl="0"/>
            <a:r>
              <a:rPr lang="en-IN" sz="1600" dirty="0">
                <a:latin typeface="Calibri" panose="020F0502020204030204" pitchFamily="34" charset="0"/>
              </a:rPr>
              <a:t>Answer: </a:t>
            </a:r>
            <a:r>
              <a:rPr lang="en-IN" sz="1600" b="1" dirty="0">
                <a:latin typeface="Calibri" panose="020F0502020204030204" pitchFamily="34" charset="0"/>
              </a:rPr>
              <a:t>B</a:t>
            </a:r>
            <a:r>
              <a:rPr lang="en-IN" sz="1600" dirty="0">
                <a:latin typeface="Calibri" panose="020F0502020204030204" pitchFamily="34" charset="0"/>
              </a:rPr>
              <a:t> – Whenever the Product Owner decides that an item has to be assigned higher priority  </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It is the prerogative of the Product Owner to change the priorities of items contained in the Product Backlog as and when he deems it fit.</a:t>
            </a: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63DD3F2A-97A3-4C60-B38F-2077C60F65A5}"/>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432072698"/>
      </p:ext>
    </p:extLst>
  </p:cSld>
  <p:clrMapOvr>
    <a:masterClrMapping/>
  </p:clrMapOvr>
  <p:transition spd="med">
    <p:pull/>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team velocity?</a:t>
            </a:r>
          </a:p>
          <a:p>
            <a:pPr lvl="0"/>
            <a:endParaRPr lang="en-IN" sz="1800" dirty="0">
              <a:latin typeface="Calibri" panose="020F0502020204030204" pitchFamily="34" charset="0"/>
            </a:endParaRPr>
          </a:p>
          <a:p>
            <a:pPr lvl="0">
              <a:buFont typeface="+mj-lt"/>
              <a:buAutoNum type="alphaUcPeriod"/>
            </a:pPr>
            <a:r>
              <a:rPr lang="en-IN" sz="1800" dirty="0"/>
              <a:t>It is the rate at which the team can complete the work in a Sprint.</a:t>
            </a:r>
          </a:p>
          <a:p>
            <a:pPr lvl="0">
              <a:buFont typeface="+mj-lt"/>
              <a:buAutoNum type="alphaUcPeriod"/>
            </a:pPr>
            <a:r>
              <a:rPr lang="en-IN" sz="1800" dirty="0"/>
              <a:t>It is a meeting conducted to measure team’s performance.</a:t>
            </a:r>
          </a:p>
          <a:p>
            <a:pPr lvl="0">
              <a:buFont typeface="+mj-lt"/>
              <a:buAutoNum type="alphaUcPeriod"/>
            </a:pPr>
            <a:r>
              <a:rPr lang="en-IN" sz="1800" dirty="0"/>
              <a:t>It is a tool used to assess User Stories.</a:t>
            </a:r>
          </a:p>
          <a:p>
            <a:pPr lvl="0">
              <a:buFont typeface="+mj-lt"/>
              <a:buAutoNum type="alphaUcPeriod"/>
            </a:pPr>
            <a:r>
              <a:rPr lang="en-IN" sz="1800" dirty="0"/>
              <a:t>It is a mandatory input to Review and Retrospect process.</a:t>
            </a:r>
          </a:p>
          <a:p>
            <a:pPr marL="0" lvl="0" indent="0">
              <a:buNone/>
            </a:pPr>
            <a:r>
              <a:rPr lang="en-IN" sz="1800" dirty="0">
                <a:latin typeface="Calibri" panose="020F0502020204030204" pitchFamily="34" charset="0"/>
              </a:rPr>
              <a:t>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29722C2D-6696-4EB0-95C4-DC962CF7323A}"/>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423080245"/>
      </p:ext>
    </p:extLst>
  </p:cSld>
  <p:clrMapOvr>
    <a:masterClrMapping/>
  </p:clrMapOvr>
  <p:transition spd="med">
    <p:pull/>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What is team velocity?</a:t>
            </a:r>
          </a:p>
          <a:p>
            <a:pPr lvl="0"/>
            <a:endParaRPr lang="en-IN" sz="1400" dirty="0"/>
          </a:p>
          <a:p>
            <a:pPr lvl="0">
              <a:buFont typeface="+mj-lt"/>
              <a:buAutoNum type="alphaUcPeriod"/>
            </a:pPr>
            <a:r>
              <a:rPr lang="en-IN" sz="1400" dirty="0"/>
              <a:t>It is the rate at which the team can complete the work in a Sprint.</a:t>
            </a:r>
          </a:p>
          <a:p>
            <a:pPr lvl="0">
              <a:buFont typeface="+mj-lt"/>
              <a:buAutoNum type="alphaUcPeriod"/>
            </a:pPr>
            <a:r>
              <a:rPr lang="en-IN" sz="1400" dirty="0"/>
              <a:t>It is a meeting conducted to measure team’s performance.</a:t>
            </a:r>
          </a:p>
          <a:p>
            <a:pPr lvl="0">
              <a:buFont typeface="+mj-lt"/>
              <a:buAutoNum type="alphaUcPeriod"/>
            </a:pPr>
            <a:r>
              <a:rPr lang="en-IN" sz="1400" dirty="0"/>
              <a:t>It is a tool used to assess User Stories.</a:t>
            </a:r>
          </a:p>
          <a:p>
            <a:pPr lvl="0">
              <a:buFont typeface="+mj-lt"/>
              <a:buAutoNum type="alphaUcPeriod"/>
            </a:pPr>
            <a:r>
              <a:rPr lang="en-IN" sz="1400" dirty="0"/>
              <a:t>It is a mandatory input to Review and Retrospect process.</a:t>
            </a:r>
          </a:p>
          <a:p>
            <a:pPr lvl="0">
              <a:buFont typeface="+mj-lt"/>
              <a:buAutoNum type="alphaUcPeriod"/>
            </a:pPr>
            <a:endParaRPr lang="en-IN" sz="1800" dirty="0"/>
          </a:p>
          <a:p>
            <a:pPr lvl="0">
              <a:buFont typeface="+mj-lt"/>
              <a:buAutoNum type="alphaUcPeriod"/>
            </a:pPr>
            <a:endParaRPr lang="en-IN" sz="1800" dirty="0"/>
          </a:p>
          <a:p>
            <a:pPr lvl="0"/>
            <a:r>
              <a:rPr lang="en-IN" sz="1600" dirty="0">
                <a:latin typeface="Calibri" panose="020F0502020204030204" pitchFamily="34" charset="0"/>
              </a:rPr>
              <a:t>Answer: </a:t>
            </a:r>
            <a:r>
              <a:rPr lang="en-IN" sz="1600" b="1" dirty="0">
                <a:latin typeface="Calibri" panose="020F0502020204030204" pitchFamily="34" charset="0"/>
              </a:rPr>
              <a:t>A</a:t>
            </a:r>
            <a:endParaRPr lang="en-IN" sz="1600" dirty="0">
              <a:latin typeface="Calibri" panose="020F0502020204030204" pitchFamily="34" charset="0"/>
            </a:endParaRPr>
          </a:p>
          <a:p>
            <a:pPr lvl="0"/>
            <a:endParaRPr lang="en-IN" sz="1600" dirty="0">
              <a:latin typeface="Calibri" panose="020F0502020204030204" pitchFamily="34" charset="0"/>
            </a:endParaRPr>
          </a:p>
          <a:p>
            <a:pPr lvl="0"/>
            <a:r>
              <a:rPr lang="en-IN" sz="1600" dirty="0"/>
              <a:t>Justification: Various metrics can be used to measure and contrast the teams performance in the current Sprint to their performance in previous Sprints. Some examples of these metrics include:</a:t>
            </a:r>
          </a:p>
          <a:p>
            <a:pPr lvl="0"/>
            <a:r>
              <a:rPr lang="en-IN" sz="1600" dirty="0"/>
              <a:t>Team velocity—Number of story points done in a given Sprint</a:t>
            </a:r>
          </a:p>
          <a:p>
            <a:pPr lvl="0"/>
            <a:r>
              <a:rPr lang="en-IN" sz="1600" dirty="0"/>
              <a:t>Reference: A Guide to the Scrum Body of Knowledge, SBOK Guide, page 251.</a:t>
            </a:r>
          </a:p>
          <a:p>
            <a:pPr lvl="0"/>
            <a:endParaRPr lang="en-IN" sz="1600" dirty="0"/>
          </a:p>
          <a:p>
            <a:pPr lvl="0"/>
            <a:endParaRPr lang="en-IN" sz="16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2D0767E6-4F87-46D9-935D-2F90C3340593}"/>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815173825"/>
      </p:ext>
    </p:extLst>
  </p:cSld>
  <p:clrMapOvr>
    <a:masterClrMapping/>
  </p:clrMapOvr>
  <p:transition spd="med">
    <p:pull/>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The Executive management is trying to interfere. What if anything at all, should you as a Scrum Master do? Please type your answer in the Question window.</a:t>
            </a:r>
          </a:p>
        </p:txBody>
      </p:sp>
      <p:sp>
        <p:nvSpPr>
          <p:cNvPr id="6" name="TextBox 5"/>
          <p:cNvSpPr txBox="1"/>
          <p:nvPr/>
        </p:nvSpPr>
        <p:spPr>
          <a:xfrm>
            <a:off x="914400" y="838200"/>
            <a:ext cx="7162800" cy="954107"/>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Possible Issues during Daily </a:t>
            </a:r>
            <a:r>
              <a:rPr lang="en-IN" sz="2800" b="1" dirty="0" err="1">
                <a:solidFill>
                  <a:srgbClr val="0050AD"/>
                </a:solidFill>
                <a:latin typeface="Calibri" panose="020F0502020204030204" pitchFamily="34" charset="0"/>
                <a:cs typeface="Calibri" panose="020F0502020204030204" pitchFamily="34" charset="0"/>
              </a:rPr>
              <a:t>Standups</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6152176"/>
      </p:ext>
    </p:extLst>
  </p:cSld>
  <p:clrMapOvr>
    <a:masterClrMapping/>
  </p:clrMapOvr>
  <p:transition spd="med">
    <p:pull/>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Problem solving is happening during Daily </a:t>
            </a:r>
            <a:r>
              <a:rPr lang="en-IN" sz="2000" b="0" kern="0" dirty="0" err="1">
                <a:solidFill>
                  <a:srgbClr val="0050AD"/>
                </a:solidFill>
              </a:rPr>
              <a:t>Standups</a:t>
            </a:r>
            <a:r>
              <a:rPr lang="en-IN" sz="2000" b="0" kern="0" dirty="0">
                <a:solidFill>
                  <a:srgbClr val="0050AD"/>
                </a:solidFill>
              </a:rPr>
              <a:t>. What if anything at all, should you as a Scrum Master do? Please type your answer in the Question window.</a:t>
            </a:r>
          </a:p>
        </p:txBody>
      </p:sp>
      <p:sp>
        <p:nvSpPr>
          <p:cNvPr id="6" name="TextBox 5"/>
          <p:cNvSpPr txBox="1"/>
          <p:nvPr/>
        </p:nvSpPr>
        <p:spPr>
          <a:xfrm>
            <a:off x="914400" y="838200"/>
            <a:ext cx="7162800" cy="954107"/>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Possible Issues during Daily </a:t>
            </a:r>
            <a:r>
              <a:rPr lang="en-IN" sz="2800" b="1" dirty="0" err="1">
                <a:solidFill>
                  <a:srgbClr val="0050AD"/>
                </a:solidFill>
                <a:latin typeface="Calibri" panose="020F0502020204030204" pitchFamily="34" charset="0"/>
                <a:cs typeface="Calibri" panose="020F0502020204030204" pitchFamily="34" charset="0"/>
              </a:rPr>
              <a:t>Standups</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2067641"/>
      </p:ext>
    </p:extLst>
  </p:cSld>
  <p:clrMapOvr>
    <a:masterClrMapping/>
  </p:clrMapOvr>
  <p:transition spd="med">
    <p:pull/>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Have there been other issues that you have been facing while conducting Daily </a:t>
            </a:r>
            <a:r>
              <a:rPr lang="en-IN" sz="2000" b="0" kern="0" dirty="0" err="1">
                <a:solidFill>
                  <a:srgbClr val="0050AD"/>
                </a:solidFill>
              </a:rPr>
              <a:t>Standup</a:t>
            </a:r>
            <a:r>
              <a:rPr lang="en-IN" sz="2000" b="0" kern="0" dirty="0">
                <a:solidFill>
                  <a:srgbClr val="0050AD"/>
                </a:solidFill>
              </a:rPr>
              <a:t> Meetings? Please type your answer in the Question window.</a:t>
            </a:r>
          </a:p>
        </p:txBody>
      </p:sp>
      <p:sp>
        <p:nvSpPr>
          <p:cNvPr id="6" name="TextBox 5"/>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202956801"/>
      </p:ext>
    </p:extLst>
  </p:cSld>
  <p:clrMapOvr>
    <a:masterClrMapping/>
  </p:clrMapOvr>
  <p:transition spd="med">
    <p:pull/>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Phases - Review and Retrospect</a:t>
            </a:r>
            <a:endParaRPr lang="en-IN" dirty="0"/>
          </a:p>
        </p:txBody>
      </p:sp>
    </p:spTree>
    <p:extLst>
      <p:ext uri="{BB962C8B-B14F-4D97-AF65-F5344CB8AC3E}">
        <p14:creationId xmlns:p14="http://schemas.microsoft.com/office/powerpoint/2010/main" val="19767233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meeting at the end of the Sprint in which the team presents its work to the Product Owner is known as the:</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Product Vision Meeting.</a:t>
            </a:r>
          </a:p>
          <a:p>
            <a:pPr lvl="0">
              <a:buFont typeface="+mj-lt"/>
              <a:buAutoNum type="alphaUcPeriod"/>
            </a:pPr>
            <a:r>
              <a:rPr lang="en-IN" sz="1800" dirty="0">
                <a:latin typeface="Calibri" panose="020F0502020204030204" pitchFamily="34" charset="0"/>
              </a:rPr>
              <a:t>Sprint Planning Meeting.</a:t>
            </a:r>
          </a:p>
          <a:p>
            <a:pPr lvl="0">
              <a:buFont typeface="+mj-lt"/>
              <a:buAutoNum type="alphaUcPeriod"/>
            </a:pPr>
            <a:r>
              <a:rPr lang="en-IN" sz="1800" dirty="0">
                <a:latin typeface="Calibri" panose="020F0502020204030204" pitchFamily="34" charset="0"/>
              </a:rPr>
              <a:t>Sprint Review Meeting.</a:t>
            </a:r>
          </a:p>
          <a:p>
            <a:pPr lvl="0">
              <a:buFont typeface="+mj-lt"/>
              <a:buAutoNum type="alphaUcPeriod"/>
            </a:pPr>
            <a:r>
              <a:rPr lang="en-IN" sz="1800" dirty="0">
                <a:latin typeface="Calibri" panose="020F0502020204030204" pitchFamily="34" charset="0"/>
              </a:rPr>
              <a:t>Retrospect Sprint Meeting.</a:t>
            </a:r>
          </a:p>
        </p:txBody>
      </p:sp>
      <p:sp>
        <p:nvSpPr>
          <p:cNvPr id="8" name="TextBox 7"/>
          <p:cNvSpPr txBox="1"/>
          <p:nvPr/>
        </p:nvSpPr>
        <p:spPr>
          <a:xfrm>
            <a:off x="228600" y="38100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1BFAEC93-44AF-41D1-9F0B-971389F39E73}"/>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4209137054"/>
      </p:ext>
    </p:extLst>
  </p:cSld>
  <p:clrMapOvr>
    <a:masterClrMapping/>
  </p:clrMapOvr>
  <p:transition spd="med">
    <p:pull/>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The meeting at the end of the Sprint in which the team presents its work to the Product Owner is known as the:</a:t>
            </a:r>
          </a:p>
          <a:p>
            <a:pPr lvl="0"/>
            <a:endParaRPr lang="en-IN" sz="1400" dirty="0"/>
          </a:p>
          <a:p>
            <a:pPr lvl="0">
              <a:buFont typeface="+mj-lt"/>
              <a:buAutoNum type="alphaUcPeriod"/>
            </a:pPr>
            <a:r>
              <a:rPr lang="en-IN" sz="1400" dirty="0"/>
              <a:t>Product Vision Meeting.</a:t>
            </a:r>
          </a:p>
          <a:p>
            <a:pPr lvl="0">
              <a:buFont typeface="+mj-lt"/>
              <a:buAutoNum type="alphaUcPeriod"/>
            </a:pPr>
            <a:r>
              <a:rPr lang="en-IN" sz="1400" dirty="0"/>
              <a:t>Sprint Planning Meeting.</a:t>
            </a:r>
          </a:p>
          <a:p>
            <a:pPr lvl="0">
              <a:buFont typeface="+mj-lt"/>
              <a:buAutoNum type="alphaUcPeriod"/>
            </a:pPr>
            <a:r>
              <a:rPr lang="en-IN" sz="1400" dirty="0"/>
              <a:t>Sprint Review Meeting.</a:t>
            </a:r>
          </a:p>
          <a:p>
            <a:pPr lvl="0">
              <a:buFont typeface="+mj-lt"/>
              <a:buAutoNum type="alphaUcPeriod"/>
            </a:pPr>
            <a:r>
              <a:rPr lang="en-IN" sz="1400" dirty="0"/>
              <a:t>Retrospect Sprint Meeting.</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C</a:t>
            </a:r>
            <a:r>
              <a:rPr lang="en-IN" sz="1600" dirty="0">
                <a:latin typeface="Calibri" panose="020F0502020204030204" pitchFamily="34" charset="0"/>
              </a:rPr>
              <a:t> – Sprint Review Meeting.  </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Sprint review meeting is conducted at the end of the Sprint to demonstrate and validate the deliverables of a Sprint.</a:t>
            </a:r>
          </a:p>
        </p:txBody>
      </p:sp>
      <p:sp>
        <p:nvSpPr>
          <p:cNvPr id="8" name="TextBox 7"/>
          <p:cNvSpPr txBox="1"/>
          <p:nvPr/>
        </p:nvSpPr>
        <p:spPr>
          <a:xfrm>
            <a:off x="152400" y="30480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6A706701-2977-45AC-AC10-1ACBEA6DD49F}"/>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709521336"/>
      </p:ext>
    </p:extLst>
  </p:cSld>
  <p:clrMapOvr>
    <a:masterClrMapping/>
  </p:clrMapOvr>
  <p:transition spd="med">
    <p:pull/>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the objective of Demonstrate and Validate Sprint process?</a:t>
            </a:r>
          </a:p>
          <a:p>
            <a:pPr lvl="0"/>
            <a:endParaRPr lang="en-IN" sz="1800" dirty="0">
              <a:latin typeface="Calibri" panose="020F0502020204030204" pitchFamily="34" charset="0"/>
            </a:endParaRPr>
          </a:p>
          <a:p>
            <a:pPr lvl="0">
              <a:buFont typeface="+mj-lt"/>
              <a:buAutoNum type="alphaUcPeriod"/>
            </a:pPr>
            <a:r>
              <a:rPr lang="en-IN" sz="1800" dirty="0"/>
              <a:t>To enable Scrum Team demonstrates the Sprint Deliverables to the Product Owner and relevant stakeholders in a Sprint Review Meeting.</a:t>
            </a:r>
          </a:p>
          <a:p>
            <a:pPr lvl="0">
              <a:buFont typeface="+mj-lt"/>
              <a:buAutoNum type="alphaUcPeriod"/>
            </a:pPr>
            <a:r>
              <a:rPr lang="en-IN" sz="1800" dirty="0"/>
              <a:t>To enable Scrum Team to discuss the lessons learned throughout the Sprint.</a:t>
            </a:r>
          </a:p>
          <a:p>
            <a:pPr lvl="0">
              <a:buFont typeface="+mj-lt"/>
              <a:buAutoNum type="alphaUcPeriod"/>
            </a:pPr>
            <a:r>
              <a:rPr lang="en-IN" sz="1800" dirty="0"/>
              <a:t>To enable Scrum Team to work on the tasks in the Sprint Backlog to create Sprint Deliverables.</a:t>
            </a:r>
          </a:p>
          <a:p>
            <a:pPr lvl="0">
              <a:buFont typeface="+mj-lt"/>
              <a:buAutoNum type="alphaUcPeriod"/>
            </a:pPr>
            <a:r>
              <a:rPr lang="en-IN" sz="1800" dirty="0"/>
              <a:t>To enable Scrum Team to continuously update and maintain the Prioritized Product Backlog.</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8100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06237D86-D192-4556-A66E-EF57B62DF42F}"/>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699526953"/>
      </p:ext>
    </p:extLst>
  </p:cSld>
  <p:clrMapOvr>
    <a:masterClrMapping/>
  </p:clrMapOvr>
  <p:transition spd="med">
    <p:pull/>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What is the objective of Demonstrate and Validate Sprint process?</a:t>
            </a:r>
          </a:p>
          <a:p>
            <a:pPr lvl="0"/>
            <a:endParaRPr lang="en-IN" sz="1400" dirty="0"/>
          </a:p>
          <a:p>
            <a:pPr lvl="0">
              <a:buFont typeface="+mj-lt"/>
              <a:buAutoNum type="alphaUcPeriod"/>
            </a:pPr>
            <a:r>
              <a:rPr lang="en-IN" sz="1400" dirty="0"/>
              <a:t>To enable Scrum Team demonstrates the Sprint Deliverables to the Product Owner and relevant stakeholders in a Sprint Review Meeting.</a:t>
            </a:r>
          </a:p>
          <a:p>
            <a:pPr lvl="0">
              <a:buFont typeface="+mj-lt"/>
              <a:buAutoNum type="alphaUcPeriod"/>
            </a:pPr>
            <a:r>
              <a:rPr lang="en-IN" sz="1400" dirty="0"/>
              <a:t>To enable Scrum Team to discuss the lessons learned throughout the Sprint.</a:t>
            </a:r>
          </a:p>
          <a:p>
            <a:pPr lvl="0">
              <a:buFont typeface="+mj-lt"/>
              <a:buAutoNum type="alphaUcPeriod"/>
            </a:pPr>
            <a:r>
              <a:rPr lang="en-IN" sz="1400" dirty="0"/>
              <a:t>To enable Scrum Team to work on the tasks in the Sprint Backlog to create Sprint Deliverables.</a:t>
            </a:r>
          </a:p>
          <a:p>
            <a:pPr lvl="0">
              <a:buFont typeface="+mj-lt"/>
              <a:buAutoNum type="alphaUcPeriod"/>
            </a:pPr>
            <a:r>
              <a:rPr lang="en-IN" sz="1400" dirty="0"/>
              <a:t>To enable Scrum Team to continuously update and maintain the Prioritized Product Backlog.</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t>A</a:t>
            </a:r>
            <a:r>
              <a:rPr lang="en-IN" sz="1600" dirty="0">
                <a:latin typeface="Calibri" panose="020F0502020204030204" pitchFamily="34" charset="0"/>
              </a:rPr>
              <a:t>    </a:t>
            </a:r>
          </a:p>
          <a:p>
            <a:pPr lvl="0"/>
            <a:endParaRPr lang="en-IN" sz="1600" dirty="0">
              <a:latin typeface="Calibri" panose="020F0502020204030204" pitchFamily="34" charset="0"/>
            </a:endParaRPr>
          </a:p>
          <a:p>
            <a:pPr lvl="0"/>
            <a:r>
              <a:rPr lang="en-IN" sz="1600" dirty="0"/>
              <a:t>Justification: In the Demonstrate and Validate Sprint process, the Scrum Team demonstrates the Sprint Deliverables to the Product Owner and relevant stakeholders in a Sprint Review Meeting. The purpose of this meeting is to secure approval and acceptance of the product or service by the Product Owner.</a:t>
            </a:r>
          </a:p>
          <a:p>
            <a:pPr lvl="0"/>
            <a:endParaRPr lang="en-IN" sz="1600" dirty="0"/>
          </a:p>
          <a:p>
            <a:pPr lvl="0"/>
            <a:r>
              <a:rPr lang="en-IN" sz="1600" dirty="0"/>
              <a:t>Reference: A Guide to the Scrum Body of Knowledge, SBOK Guide, page 236.</a:t>
            </a:r>
          </a:p>
          <a:p>
            <a:pPr lvl="0"/>
            <a:endParaRPr lang="en-IN" sz="1600" dirty="0"/>
          </a:p>
          <a:p>
            <a:pPr lvl="0"/>
            <a:endParaRPr lang="en-IN" sz="1600" dirty="0">
              <a:latin typeface="Calibri" panose="020F0502020204030204" pitchFamily="34" charset="0"/>
            </a:endParaRPr>
          </a:p>
        </p:txBody>
      </p:sp>
      <p:sp>
        <p:nvSpPr>
          <p:cNvPr id="8" name="TextBox 7"/>
          <p:cNvSpPr txBox="1"/>
          <p:nvPr/>
        </p:nvSpPr>
        <p:spPr>
          <a:xfrm>
            <a:off x="152400" y="30480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134D7DD2-BF28-485D-ADCD-D9D1826FA134}"/>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2318610531"/>
      </p:ext>
    </p:extLst>
  </p:cSld>
  <p:clrMapOvr>
    <a:masterClrMapping/>
  </p:clrMapOvr>
  <p:transition spd="med">
    <p:pull/>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Team member refuses to accept when Product Owner rejects a product during Sprint Review Meeting. What if anything at all, should you as a Scrum Master do? Please type your answer in the Question window.</a:t>
            </a:r>
          </a:p>
        </p:txBody>
      </p:sp>
      <p:sp>
        <p:nvSpPr>
          <p:cNvPr id="6" name="TextBox 5"/>
          <p:cNvSpPr txBox="1"/>
          <p:nvPr/>
        </p:nvSpPr>
        <p:spPr>
          <a:xfrm>
            <a:off x="914400" y="838200"/>
            <a:ext cx="7162800" cy="954107"/>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Possible Issues during Sprint Review Meeting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86099269"/>
      </p:ext>
    </p:extLst>
  </p:cSld>
  <p:clrMapOvr>
    <a:masterClrMapping/>
  </p:clrMapOvr>
  <p:transition spd="med">
    <p:pull/>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Team members blame each other for failure to complete Sprint goals. What if anything at all, should you as a Scrum Master do? Please type your answer in the Question window.</a:t>
            </a:r>
          </a:p>
        </p:txBody>
      </p:sp>
      <p:sp>
        <p:nvSpPr>
          <p:cNvPr id="6" name="TextBox 5"/>
          <p:cNvSpPr txBox="1"/>
          <p:nvPr/>
        </p:nvSpPr>
        <p:spPr>
          <a:xfrm>
            <a:off x="914400" y="838200"/>
            <a:ext cx="7162800" cy="954107"/>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Possible Issues during Sprint Review Meeting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96331630"/>
      </p:ext>
    </p:extLst>
  </p:cSld>
  <p:clrMapOvr>
    <a:masterClrMapping/>
  </p:clrMapOvr>
  <p:transition spd="med">
    <p:pull/>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Have you faced any issues in a Sprint Review meeting (other than the ones already discussed) and what did you do? Please type your answer in the Question window.</a:t>
            </a:r>
          </a:p>
        </p:txBody>
      </p:sp>
      <p:sp>
        <p:nvSpPr>
          <p:cNvPr id="6" name="TextBox 5"/>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2725286665"/>
      </p:ext>
    </p:extLst>
  </p:cSld>
  <p:clrMapOvr>
    <a:masterClrMapping/>
  </p:clrMapOvr>
  <p:transition spd="med">
    <p:pull/>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You are a member of a Scrum Team, and you are instructed by the general manager of your company to work on an urgent task that is not part of the current Sprint. What do you do?</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Take responsibility for the task, and tell the Product Owner to postpone the deadline for the current Sprint.</a:t>
            </a:r>
          </a:p>
          <a:p>
            <a:pPr lvl="0">
              <a:buFont typeface="+mj-lt"/>
              <a:buAutoNum type="alphaUcPeriod"/>
            </a:pPr>
            <a:r>
              <a:rPr lang="en-IN" sz="1800" dirty="0">
                <a:latin typeface="Calibri" panose="020F0502020204030204" pitchFamily="34" charset="0"/>
              </a:rPr>
              <a:t>Talk with the other Scrum Team members and re-assign your tasks to someone else.</a:t>
            </a:r>
          </a:p>
          <a:p>
            <a:pPr lvl="0">
              <a:buFont typeface="+mj-lt"/>
              <a:buAutoNum type="alphaUcPeriod"/>
            </a:pPr>
            <a:r>
              <a:rPr lang="en-IN" sz="1800" dirty="0">
                <a:latin typeface="Calibri" panose="020F0502020204030204" pitchFamily="34" charset="0"/>
              </a:rPr>
              <a:t>Talk to the Product Owner, and tell him or her to re-assign your tasks to someone else.</a:t>
            </a:r>
          </a:p>
          <a:p>
            <a:pPr lvl="0">
              <a:buFont typeface="+mj-lt"/>
              <a:buAutoNum type="alphaUcPeriod"/>
            </a:pPr>
            <a:r>
              <a:rPr lang="en-IN" sz="1800" dirty="0">
                <a:latin typeface="Calibri" panose="020F0502020204030204" pitchFamily="34" charset="0"/>
              </a:rPr>
              <a:t>Inform the Scrum Master of the situation, and let him or her discuss the situation with the GM.</a:t>
            </a:r>
          </a:p>
        </p:txBody>
      </p:sp>
      <p:sp>
        <p:nvSpPr>
          <p:cNvPr id="8" name="TextBox 7"/>
          <p:cNvSpPr txBox="1"/>
          <p:nvPr/>
        </p:nvSpPr>
        <p:spPr>
          <a:xfrm>
            <a:off x="1524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F49EE107-BCB5-426C-8E83-9BED3374C0F9}"/>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404262372"/>
      </p:ext>
    </p:extLst>
  </p:cSld>
  <p:clrMapOvr>
    <a:masterClrMapping/>
  </p:clrMapOvr>
  <p:transition spd="med">
    <p:pull/>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You are a member of a Scrum Team, and you are instructed by the general manager of your company to work on an urgent task that is not part of the current Sprint. What do you do?</a:t>
            </a:r>
          </a:p>
          <a:p>
            <a:pPr lvl="0"/>
            <a:endParaRPr lang="en-IN" sz="1400" dirty="0"/>
          </a:p>
          <a:p>
            <a:pPr lvl="0">
              <a:buFont typeface="+mj-lt"/>
              <a:buAutoNum type="alphaUcPeriod"/>
            </a:pPr>
            <a:r>
              <a:rPr lang="en-IN" sz="1400" dirty="0"/>
              <a:t>Take responsibility for the task, and tell the Product Owner to postpone the deadline for the current Sprint.</a:t>
            </a:r>
          </a:p>
          <a:p>
            <a:pPr lvl="0">
              <a:buFont typeface="+mj-lt"/>
              <a:buAutoNum type="alphaUcPeriod"/>
            </a:pPr>
            <a:r>
              <a:rPr lang="en-IN" sz="1400" dirty="0"/>
              <a:t>Talk with the other Scrum Team members and re-assign your tasks to someone else.</a:t>
            </a:r>
          </a:p>
          <a:p>
            <a:pPr lvl="0">
              <a:buFont typeface="+mj-lt"/>
              <a:buAutoNum type="alphaUcPeriod"/>
            </a:pPr>
            <a:r>
              <a:rPr lang="en-IN" sz="1400" dirty="0"/>
              <a:t>Talk to the Product Owner, and tell him or her to re-assign your tasks to someone else.</a:t>
            </a:r>
          </a:p>
          <a:p>
            <a:pPr lvl="0">
              <a:buFont typeface="+mj-lt"/>
              <a:buAutoNum type="alphaUcPeriod"/>
            </a:pPr>
            <a:r>
              <a:rPr lang="en-IN" sz="1400" dirty="0"/>
              <a:t>Inform the Scrum Master of the situation, and let him or her discuss the situation with the GM.</a:t>
            </a:r>
            <a:endParaRPr lang="en-IN" sz="1800" dirty="0"/>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D</a:t>
            </a:r>
            <a:r>
              <a:rPr lang="en-IN" sz="1600" dirty="0">
                <a:latin typeface="Calibri" panose="020F0502020204030204" pitchFamily="34" charset="0"/>
              </a:rPr>
              <a:t> – Inform the Scrum Master of the situation, and let him or her discuss the situation with the GM.  </a:t>
            </a:r>
          </a:p>
          <a:p>
            <a:pPr lvl="0"/>
            <a:endParaRPr lang="en-IN" sz="1600" dirty="0">
              <a:latin typeface="Calibri" panose="020F0502020204030204" pitchFamily="34" charset="0"/>
            </a:endParaRPr>
          </a:p>
          <a:p>
            <a:pPr lvl="0"/>
            <a:r>
              <a:rPr lang="en-IN" sz="1600" dirty="0">
                <a:latin typeface="Calibri" panose="020F0502020204030204" pitchFamily="34" charset="0"/>
              </a:rPr>
              <a:t>Justification: It is the job of the Scrum Master to remove any impediments during Sprint. Also, only Product Owner can add requirements to a Product Backlog and prioritize it. Once a Sprint starts, the scope of the Sprint cannot be changed.</a:t>
            </a: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4DB5E252-670D-4997-87AC-CBA740455DF6}"/>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3015060084"/>
      </p:ext>
    </p:extLst>
  </p:cSld>
  <p:clrMapOvr>
    <a:masterClrMapping/>
  </p:clrMapOvr>
  <p:transition spd="med">
    <p:pull/>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Time-boxing is not done in which of the following meetings?</a:t>
            </a:r>
          </a:p>
          <a:p>
            <a:pPr lvl="0"/>
            <a:endParaRPr lang="en-IN" sz="1800" dirty="0">
              <a:latin typeface="Calibri" panose="020F0502020204030204" pitchFamily="34" charset="0"/>
            </a:endParaRPr>
          </a:p>
          <a:p>
            <a:pPr lvl="0">
              <a:buFont typeface="+mj-lt"/>
              <a:buAutoNum type="alphaUcPeriod"/>
            </a:pPr>
            <a:r>
              <a:rPr lang="en-IN" sz="1800" dirty="0"/>
              <a:t>Daily </a:t>
            </a:r>
            <a:r>
              <a:rPr lang="en-IN" sz="1800" dirty="0" err="1"/>
              <a:t>Standup</a:t>
            </a:r>
            <a:r>
              <a:rPr lang="en-IN" sz="1800" dirty="0"/>
              <a:t> Meeting</a:t>
            </a:r>
          </a:p>
          <a:p>
            <a:pPr lvl="0">
              <a:buFont typeface="+mj-lt"/>
              <a:buAutoNum type="alphaUcPeriod"/>
            </a:pPr>
            <a:r>
              <a:rPr lang="en-IN" sz="1800" dirty="0"/>
              <a:t>Sprint Planning Meeting</a:t>
            </a:r>
          </a:p>
          <a:p>
            <a:pPr lvl="0">
              <a:buFont typeface="+mj-lt"/>
              <a:buAutoNum type="alphaUcPeriod"/>
            </a:pPr>
            <a:r>
              <a:rPr lang="en-IN" sz="1800" dirty="0"/>
              <a:t>Retrospect Project Meeting</a:t>
            </a:r>
          </a:p>
          <a:p>
            <a:pPr lvl="0">
              <a:buFont typeface="+mj-lt"/>
              <a:buAutoNum type="alphaUcPeriod"/>
            </a:pPr>
            <a:r>
              <a:rPr lang="en-IN" sz="1800" dirty="0"/>
              <a:t>Retrospect Sprint Meeting</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
        <p:nvSpPr>
          <p:cNvPr id="4" name="Footer Placeholder 3">
            <a:extLst>
              <a:ext uri="{FF2B5EF4-FFF2-40B4-BE49-F238E27FC236}">
                <a16:creationId xmlns:a16="http://schemas.microsoft.com/office/drawing/2014/main" id="{5571FD59-B976-4822-A57D-6A6D47C31194}"/>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762755067"/>
      </p:ext>
    </p:extLst>
  </p:cSld>
  <p:clrMapOvr>
    <a:masterClrMapping/>
  </p:clrMapOvr>
  <p:transition spd="med">
    <p:pull/>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400" dirty="0"/>
              <a:t>Time-boxing is not done in which of the following meetings?</a:t>
            </a:r>
          </a:p>
          <a:p>
            <a:pPr lvl="0"/>
            <a:endParaRPr lang="en-IN" sz="1400" dirty="0"/>
          </a:p>
          <a:p>
            <a:pPr lvl="0">
              <a:buFont typeface="+mj-lt"/>
              <a:buAutoNum type="alphaUcPeriod"/>
            </a:pPr>
            <a:r>
              <a:rPr lang="en-IN" sz="1400" dirty="0"/>
              <a:t>Daily </a:t>
            </a:r>
            <a:r>
              <a:rPr lang="en-IN" sz="1400" dirty="0" err="1"/>
              <a:t>Standup</a:t>
            </a:r>
            <a:r>
              <a:rPr lang="en-IN" sz="1400" dirty="0"/>
              <a:t> Meeting</a:t>
            </a:r>
          </a:p>
          <a:p>
            <a:pPr lvl="0">
              <a:buFont typeface="+mj-lt"/>
              <a:buAutoNum type="alphaUcPeriod"/>
            </a:pPr>
            <a:r>
              <a:rPr lang="en-IN" sz="1400" dirty="0"/>
              <a:t>Sprint Planning Meeting</a:t>
            </a:r>
          </a:p>
          <a:p>
            <a:pPr lvl="0">
              <a:buFont typeface="+mj-lt"/>
              <a:buAutoNum type="alphaUcPeriod"/>
            </a:pPr>
            <a:r>
              <a:rPr lang="en-IN" sz="1400" dirty="0"/>
              <a:t>Retrospect Project Meeting</a:t>
            </a:r>
          </a:p>
          <a:p>
            <a:pPr lvl="0">
              <a:buFont typeface="+mj-lt"/>
              <a:buAutoNum type="alphaUcPeriod"/>
            </a:pPr>
            <a:r>
              <a:rPr lang="en-IN" sz="1400" dirty="0"/>
              <a:t>Retrospect Sprint Meeting</a:t>
            </a:r>
            <a:endParaRPr lang="en-IN" sz="1800" dirty="0"/>
          </a:p>
          <a:p>
            <a:pPr lvl="0"/>
            <a:endParaRPr lang="en-IN" sz="1800" dirty="0">
              <a:latin typeface="Calibri" panose="020F0502020204030204" pitchFamily="34" charset="0"/>
            </a:endParaRPr>
          </a:p>
          <a:p>
            <a:pPr lvl="0"/>
            <a:r>
              <a:rPr lang="en-IN" sz="1600" dirty="0">
                <a:latin typeface="Calibri" panose="020F0502020204030204" pitchFamily="34" charset="0"/>
              </a:rPr>
              <a:t>Answer: </a:t>
            </a:r>
            <a:r>
              <a:rPr lang="en-IN" sz="1600" b="1" dirty="0">
                <a:latin typeface="Calibri" panose="020F0502020204030204" pitchFamily="34" charset="0"/>
              </a:rPr>
              <a:t>C</a:t>
            </a:r>
            <a:r>
              <a:rPr lang="en-IN" sz="1600" dirty="0">
                <a:latin typeface="Calibri" panose="020F0502020204030204" pitchFamily="34" charset="0"/>
              </a:rPr>
              <a:t>    </a:t>
            </a:r>
          </a:p>
          <a:p>
            <a:pPr lvl="0"/>
            <a:endParaRPr lang="en-IN" sz="1600" dirty="0">
              <a:latin typeface="Calibri" panose="020F0502020204030204" pitchFamily="34" charset="0"/>
            </a:endParaRPr>
          </a:p>
          <a:p>
            <a:pPr lvl="0"/>
            <a:r>
              <a:rPr lang="en-IN" sz="1600" dirty="0"/>
              <a:t>Justification: The Retrospect Project Meeting is a meeting to determine ways in which team collaboration and effectiveness can be improved in future projects. Positives, negatives, and potential opportunities for improvement are also discussed. This meeting is not Time-boxed and may be conducted in person or in a virtual format.</a:t>
            </a:r>
          </a:p>
          <a:p>
            <a:pPr lvl="0"/>
            <a:r>
              <a:rPr lang="en-IN" sz="1600" dirty="0"/>
              <a:t>Reference: A Guide to Scrum Body of Knowledge, SBOK Guide, page 265.</a:t>
            </a:r>
          </a:p>
          <a:p>
            <a:pPr lvl="0"/>
            <a:endParaRPr lang="en-IN" sz="1600" dirty="0"/>
          </a:p>
          <a:p>
            <a:pPr lvl="0"/>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Answer</a:t>
            </a:r>
          </a:p>
        </p:txBody>
      </p:sp>
      <p:sp>
        <p:nvSpPr>
          <p:cNvPr id="4" name="Footer Placeholder 3">
            <a:extLst>
              <a:ext uri="{FF2B5EF4-FFF2-40B4-BE49-F238E27FC236}">
                <a16:creationId xmlns:a16="http://schemas.microsoft.com/office/drawing/2014/main" id="{525A01E8-EA82-4A24-9B64-EDFB2818820C}"/>
              </a:ext>
            </a:extLst>
          </p:cNvPr>
          <p:cNvSpPr>
            <a:spLocks noGrp="1"/>
          </p:cNvSpPr>
          <p:nvPr>
            <p:ph type="ftr" sz="quarter" idx="11"/>
          </p:nvPr>
        </p:nvSpPr>
        <p:spPr/>
        <p:txBody>
          <a:bodyPr/>
          <a:lstStyle/>
          <a:p>
            <a:r>
              <a:rPr lang="en-US">
                <a:solidFill>
                  <a:srgbClr val="FFFFFF"/>
                </a:solidFill>
              </a:rPr>
              <a:t>@2019 VMEdu.com. All rights reserved</a:t>
            </a:r>
            <a:endParaRPr lang="en-US" dirty="0">
              <a:solidFill>
                <a:srgbClr val="FFFFFF"/>
              </a:solidFill>
            </a:endParaRPr>
          </a:p>
        </p:txBody>
      </p:sp>
    </p:spTree>
    <p:extLst>
      <p:ext uri="{BB962C8B-B14F-4D97-AF65-F5344CB8AC3E}">
        <p14:creationId xmlns:p14="http://schemas.microsoft.com/office/powerpoint/2010/main" val="101870994"/>
      </p:ext>
    </p:extLst>
  </p:cSld>
  <p:clrMapOvr>
    <a:masterClrMapping/>
  </p:clrMapOvr>
  <p:transition spd="med">
    <p:pull/>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t>Do you conduct Retrospect Project or similar meetings in your project and do you think it helps? Please type your answer in the Question window.</a:t>
            </a:r>
          </a:p>
        </p:txBody>
      </p:sp>
      <p:sp>
        <p:nvSpPr>
          <p:cNvPr id="6" name="TextBox 5"/>
          <p:cNvSpPr txBox="1"/>
          <p:nvPr/>
        </p:nvSpPr>
        <p:spPr>
          <a:xfrm>
            <a:off x="228600" y="391180"/>
            <a:ext cx="876300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861729842"/>
      </p:ext>
    </p:extLst>
  </p:cSld>
  <p:clrMapOvr>
    <a:masterClrMapping/>
  </p:clrMapOvr>
  <p:transition spd="med">
    <p:pull/>
  </p:transition>
</p:sld>
</file>

<file path=ppt/theme/theme1.xml><?xml version="1.0" encoding="utf-8"?>
<a:theme xmlns:a="http://schemas.openxmlformats.org/drawingml/2006/main" name="Body Templat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9071</Words>
  <Application>Microsoft Office PowerPoint</Application>
  <PresentationFormat>On-screen Show (4:3)</PresentationFormat>
  <Paragraphs>1030</Paragraphs>
  <Slides>128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128</vt:i4>
      </vt:variant>
    </vt:vector>
  </HeadingPairs>
  <TitlesOfParts>
    <vt:vector size="133" baseType="lpstr">
      <vt:lpstr>Arial</vt:lpstr>
      <vt:lpstr>Calibri</vt:lpstr>
      <vt:lpstr>Lucida Sans</vt:lpstr>
      <vt:lpstr>Verdana</vt:lpstr>
      <vt:lpstr>Body Template</vt:lpstr>
      <vt:lpstr>PowerPoint Presentation</vt:lpstr>
      <vt:lpstr>Acknowledgement</vt:lpstr>
      <vt:lpstr>Agile Overview</vt:lpstr>
      <vt:lpstr>PowerPoint Presentation</vt:lpstr>
      <vt:lpstr>PowerPoint Presentation</vt:lpstr>
      <vt:lpstr>PowerPoint Presentation</vt:lpstr>
      <vt:lpstr>PowerPoint Presentation</vt:lpstr>
      <vt:lpstr> If you have any additional questions on this topic, please post it in the Question window.</vt:lpstr>
      <vt:lpstr>Overview of Scrum</vt:lpstr>
      <vt:lpstr>PowerPoint Presentation</vt:lpstr>
      <vt:lpstr>PowerPoint Presentation</vt:lpstr>
      <vt:lpstr>PowerPoint Presentation</vt:lpstr>
      <vt:lpstr>PowerPoint Presentation</vt:lpstr>
      <vt:lpstr> If you have any additional questions on this topic, please post it in the Question window.</vt:lpstr>
      <vt:lpstr>Overview of the SBOK™ Guide</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vt:lpstr>
      <vt:lpstr>Scrum Principles – Empirical Process Control</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Self-organization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Collaboration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Value-based Prioritization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Time-boxing</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Iterative Development</vt:lpstr>
      <vt:lpstr>PowerPoint Presentation</vt:lpstr>
      <vt:lpstr>PowerPoint Presentation</vt:lpstr>
      <vt:lpstr>PowerPoint Presentation</vt:lpstr>
      <vt:lpstr>PowerPoint Presentation</vt:lpstr>
      <vt:lpstr> If you have any additional questions on this topic, please post it in the Question window.</vt:lpstr>
      <vt:lpstr>Scrum Aspects</vt:lpstr>
      <vt:lpstr>Scrum Aspects - Organization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Aspects - Business Justification</vt:lpstr>
      <vt:lpstr>PowerPoint Presentation</vt:lpstr>
      <vt:lpstr>PowerPoint Presentation</vt:lpstr>
      <vt:lpstr>PowerPoint Presentation</vt:lpstr>
      <vt:lpstr>PowerPoint Presentation</vt:lpstr>
      <vt:lpstr> If you have any additional questions on this topic, please post it in the Question window.</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Aspects - Change</vt:lpstr>
      <vt:lpstr>PowerPoint Presentation</vt:lpstr>
      <vt:lpstr>PowerPoint Presentation</vt:lpstr>
      <vt:lpstr>PowerPoint Presentation</vt:lpstr>
      <vt:lpstr>PowerPoint Presentation</vt:lpstr>
      <vt:lpstr> If you have any additional questions on this topic, please post it in the Question window.</vt:lpstr>
      <vt:lpstr>Scrum Aspects - Risk</vt:lpstr>
      <vt:lpstr>PowerPoint Presentation</vt:lpstr>
      <vt:lpstr>PowerPoint Presentation</vt:lpstr>
      <vt:lpstr>PowerPoint Presentation</vt:lpstr>
      <vt:lpstr>PowerPoint Presentation</vt:lpstr>
      <vt:lpstr> If you have any additional questions on this topic, please post it in the Question window.</vt:lpstr>
      <vt:lpstr>PowerPoint Presentation</vt:lpstr>
      <vt:lpstr>Scrum Phase - Initiate</vt:lpstr>
      <vt:lpstr> If you have any additional questions on this topic, please post it in the Question window.</vt:lpstr>
      <vt:lpstr> If you have any additional questions on this topic, please post it in the Question window.</vt:lpstr>
      <vt:lpstr> If you have any additional questions on this topic, please post it in the Question window.</vt:lpstr>
      <vt:lpstr> If you have any additional questions on this topic, please post it in the Question window.</vt:lpstr>
      <vt:lpstr>PowerPoint Presentation</vt:lpstr>
      <vt:lpstr>PowerPoint Presentation</vt:lpstr>
      <vt:lpstr>PowerPoint Presentation</vt:lpstr>
      <vt:lpstr>PowerPoint Presentation</vt:lpstr>
      <vt:lpstr> If you have any additional questions on this topic, please post it in the Question window.</vt:lpstr>
      <vt:lpstr>Scrum Phase - Plan and Estimate</vt:lpstr>
      <vt:lpstr>PowerPoint Presentation</vt:lpstr>
      <vt:lpstr>PowerPoint Presentation</vt:lpstr>
      <vt:lpstr>PowerPoint Presentation</vt:lpstr>
      <vt:lpstr>PowerPoint Presentation</vt:lpstr>
      <vt:lpstr> If you have any additional questions on this topic, please post it in the Question window.</vt:lpstr>
      <vt:lpstr> If you have any additional questions on this topic, please post it in the Question window.</vt:lpstr>
      <vt:lpstr> If you have any additional questions on this topic, please post it in the Question window.</vt:lpstr>
      <vt:lpstr>Scrum Phases - Implement</vt:lpstr>
      <vt:lpstr>PowerPoint Presentation</vt:lpstr>
      <vt:lpstr>PowerPoint Presentation</vt:lpstr>
      <vt:lpstr>PowerPoint Presentation</vt:lpstr>
      <vt:lpstr>PowerPoint Presentation</vt:lpstr>
      <vt:lpstr> If you have any additional questions on this topic, please post it in the Question window.</vt:lpstr>
      <vt:lpstr> If you have any additional questions on this topic, please post it in the Question window.</vt:lpstr>
      <vt:lpstr> If you have any additional questions on this topic, please post it in the Question window.</vt:lpstr>
      <vt:lpstr>Scrum Phases - Review and Retrospect</vt:lpstr>
      <vt:lpstr>PowerPoint Presentation</vt:lpstr>
      <vt:lpstr>PowerPoint Presentation</vt:lpstr>
      <vt:lpstr>PowerPoint Presentation</vt:lpstr>
      <vt:lpstr>PowerPoint Presentation</vt:lpstr>
      <vt:lpstr> If you have any additional questions on this topic, please post it in the Question window.</vt:lpstr>
      <vt:lpstr> If you have any additional questions on this topic, please post it in the Question window.</vt:lpstr>
      <vt:lpstr> If you have any additional questions on this topic, please post it in the Question window.</vt:lpstr>
      <vt:lpstr>PowerPoint Presentation</vt:lpstr>
      <vt:lpstr>PowerPoint Presentation</vt:lpstr>
      <vt:lpstr>PowerPoint Presentation</vt:lpstr>
      <vt:lpstr>PowerPoint Presentation</vt:lpstr>
      <vt:lpstr> If you have any additional questions on this topic, please post it in the Question window.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Nikhil</dc:creator>
  <cp:lastModifiedBy>Nikhil Kumar</cp:lastModifiedBy>
  <cp:revision>5</cp:revision>
  <dcterms:created xsi:type="dcterms:W3CDTF">2019-02-22T10:22:01Z</dcterms:created>
  <dcterms:modified xsi:type="dcterms:W3CDTF">2019-11-21T06:46:15Z</dcterms:modified>
</cp:coreProperties>
</file>