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5226" r:id="rId1"/>
  </p:sldMasterIdLst>
  <p:notesMasterIdLst>
    <p:notesMasterId r:id="rId428"/>
  </p:notesMasterIdLst>
  <p:handoutMasterIdLst>
    <p:handoutMasterId r:id="rId429"/>
  </p:handoutMasterIdLst>
  <p:sldIdLst>
    <p:sldId id="589" r:id="rId2"/>
    <p:sldId id="1174" r:id="rId3"/>
    <p:sldId id="986" r:id="rId4"/>
    <p:sldId id="1664" r:id="rId5"/>
    <p:sldId id="1180" r:id="rId6"/>
    <p:sldId id="1175" r:id="rId7"/>
    <p:sldId id="1662" r:id="rId8"/>
    <p:sldId id="1173" r:id="rId9"/>
    <p:sldId id="822" r:id="rId10"/>
    <p:sldId id="828" r:id="rId11"/>
    <p:sldId id="829" r:id="rId12"/>
    <p:sldId id="1183" r:id="rId13"/>
    <p:sldId id="1665" r:id="rId14"/>
    <p:sldId id="1899" r:id="rId15"/>
    <p:sldId id="833" r:id="rId16"/>
    <p:sldId id="835" r:id="rId17"/>
    <p:sldId id="836" r:id="rId18"/>
    <p:sldId id="1204" r:id="rId19"/>
    <p:sldId id="1205" r:id="rId20"/>
    <p:sldId id="1990" r:id="rId21"/>
    <p:sldId id="1667" r:id="rId22"/>
    <p:sldId id="1991" r:id="rId23"/>
    <p:sldId id="1908" r:id="rId24"/>
    <p:sldId id="1206" r:id="rId25"/>
    <p:sldId id="1910" r:id="rId26"/>
    <p:sldId id="1992" r:id="rId27"/>
    <p:sldId id="1578" r:id="rId28"/>
    <p:sldId id="1879" r:id="rId29"/>
    <p:sldId id="1886" r:id="rId30"/>
    <p:sldId id="1887" r:id="rId31"/>
    <p:sldId id="1888" r:id="rId32"/>
    <p:sldId id="1889" r:id="rId33"/>
    <p:sldId id="1890" r:id="rId34"/>
    <p:sldId id="1891" r:id="rId35"/>
    <p:sldId id="1892" r:id="rId36"/>
    <p:sldId id="1893" r:id="rId37"/>
    <p:sldId id="1894" r:id="rId38"/>
    <p:sldId id="1895" r:id="rId39"/>
    <p:sldId id="1896" r:id="rId40"/>
    <p:sldId id="1897" r:id="rId41"/>
    <p:sldId id="1898" r:id="rId42"/>
    <p:sldId id="1901" r:id="rId43"/>
    <p:sldId id="1993" r:id="rId44"/>
    <p:sldId id="1902" r:id="rId45"/>
    <p:sldId id="1994" r:id="rId46"/>
    <p:sldId id="1904" r:id="rId47"/>
    <p:sldId id="1995" r:id="rId48"/>
    <p:sldId id="1906" r:id="rId49"/>
    <p:sldId id="1996" r:id="rId50"/>
    <p:sldId id="1881" r:id="rId51"/>
    <p:sldId id="1882" r:id="rId52"/>
    <p:sldId id="1883" r:id="rId53"/>
    <p:sldId id="1884" r:id="rId54"/>
    <p:sldId id="1885" r:id="rId55"/>
    <p:sldId id="1913" r:id="rId56"/>
    <p:sldId id="1997" r:id="rId57"/>
    <p:sldId id="1915" r:id="rId58"/>
    <p:sldId id="1998" r:id="rId59"/>
    <p:sldId id="1917" r:id="rId60"/>
    <p:sldId id="1999" r:id="rId61"/>
    <p:sldId id="1919" r:id="rId62"/>
    <p:sldId id="2000" r:id="rId63"/>
    <p:sldId id="1043" r:id="rId64"/>
    <p:sldId id="843" r:id="rId65"/>
    <p:sldId id="1044" r:id="rId66"/>
    <p:sldId id="1045" r:id="rId67"/>
    <p:sldId id="1046" r:id="rId68"/>
    <p:sldId id="1212" r:id="rId69"/>
    <p:sldId id="1050" r:id="rId70"/>
    <p:sldId id="1048" r:id="rId71"/>
    <p:sldId id="1213" r:id="rId72"/>
    <p:sldId id="1214" r:id="rId73"/>
    <p:sldId id="1215" r:id="rId74"/>
    <p:sldId id="1217" r:id="rId75"/>
    <p:sldId id="1218" r:id="rId76"/>
    <p:sldId id="1219" r:id="rId77"/>
    <p:sldId id="1222" r:id="rId78"/>
    <p:sldId id="1223" r:id="rId79"/>
    <p:sldId id="1226" r:id="rId80"/>
    <p:sldId id="1228" r:id="rId81"/>
    <p:sldId id="1230" r:id="rId82"/>
    <p:sldId id="2001" r:id="rId83"/>
    <p:sldId id="1233" r:id="rId84"/>
    <p:sldId id="2002" r:id="rId85"/>
    <p:sldId id="1921" r:id="rId86"/>
    <p:sldId id="2003" r:id="rId87"/>
    <p:sldId id="1923" r:id="rId88"/>
    <p:sldId id="2004" r:id="rId89"/>
    <p:sldId id="1232" r:id="rId90"/>
    <p:sldId id="844" r:id="rId91"/>
    <p:sldId id="1051" r:id="rId92"/>
    <p:sldId id="1052" r:id="rId93"/>
    <p:sldId id="1053" r:id="rId94"/>
    <p:sldId id="1556" r:id="rId95"/>
    <p:sldId id="1557" r:id="rId96"/>
    <p:sldId id="597" r:id="rId97"/>
    <p:sldId id="1246" r:id="rId98"/>
    <p:sldId id="2005" r:id="rId99"/>
    <p:sldId id="1249" r:id="rId100"/>
    <p:sldId id="2006" r:id="rId101"/>
    <p:sldId id="1925" r:id="rId102"/>
    <p:sldId id="2007" r:id="rId103"/>
    <p:sldId id="1927" r:id="rId104"/>
    <p:sldId id="2008" r:id="rId105"/>
    <p:sldId id="1248" r:id="rId106"/>
    <p:sldId id="988" r:id="rId107"/>
    <p:sldId id="1056" r:id="rId108"/>
    <p:sldId id="1057" r:id="rId109"/>
    <p:sldId id="1058" r:id="rId110"/>
    <p:sldId id="1542" r:id="rId111"/>
    <p:sldId id="1060" r:id="rId112"/>
    <p:sldId id="1061" r:id="rId113"/>
    <p:sldId id="1062" r:id="rId114"/>
    <p:sldId id="1579" r:id="rId115"/>
    <p:sldId id="1066" r:id="rId116"/>
    <p:sldId id="1929" r:id="rId117"/>
    <p:sldId id="2009" r:id="rId118"/>
    <p:sldId id="1931" r:id="rId119"/>
    <p:sldId id="2010" r:id="rId120"/>
    <p:sldId id="1559" r:id="rId121"/>
    <p:sldId id="2011" r:id="rId122"/>
    <p:sldId id="1562" r:id="rId123"/>
    <p:sldId id="2012" r:id="rId124"/>
    <p:sldId id="1561" r:id="rId125"/>
    <p:sldId id="1543" r:id="rId126"/>
    <p:sldId id="1073" r:id="rId127"/>
    <p:sldId id="1075" r:id="rId128"/>
    <p:sldId id="1933" r:id="rId129"/>
    <p:sldId id="2013" r:id="rId130"/>
    <p:sldId id="1935" r:id="rId131"/>
    <p:sldId id="2014" r:id="rId132"/>
    <p:sldId id="1258" r:id="rId133"/>
    <p:sldId id="2015" r:id="rId134"/>
    <p:sldId id="1261" r:id="rId135"/>
    <p:sldId id="2016" r:id="rId136"/>
    <p:sldId id="1260" r:id="rId137"/>
    <p:sldId id="1544" r:id="rId138"/>
    <p:sldId id="1081" r:id="rId139"/>
    <p:sldId id="1082" r:id="rId140"/>
    <p:sldId id="1083" r:id="rId141"/>
    <p:sldId id="1084" r:id="rId142"/>
    <p:sldId id="1085" r:id="rId143"/>
    <p:sldId id="1086" r:id="rId144"/>
    <p:sldId id="1937" r:id="rId145"/>
    <p:sldId id="2017" r:id="rId146"/>
    <p:sldId id="1939" r:id="rId147"/>
    <p:sldId id="2018" r:id="rId148"/>
    <p:sldId id="1266" r:id="rId149"/>
    <p:sldId id="2019" r:id="rId150"/>
    <p:sldId id="1269" r:id="rId151"/>
    <p:sldId id="2020" r:id="rId152"/>
    <p:sldId id="1268" r:id="rId153"/>
    <p:sldId id="1545" r:id="rId154"/>
    <p:sldId id="1094" r:id="rId155"/>
    <p:sldId id="1095" r:id="rId156"/>
    <p:sldId id="1098" r:id="rId157"/>
    <p:sldId id="1272" r:id="rId158"/>
    <p:sldId id="2021" r:id="rId159"/>
    <p:sldId id="1275" r:id="rId160"/>
    <p:sldId id="2022" r:id="rId161"/>
    <p:sldId id="1941" r:id="rId162"/>
    <p:sldId id="2023" r:id="rId163"/>
    <p:sldId id="1943" r:id="rId164"/>
    <p:sldId id="2024" r:id="rId165"/>
    <p:sldId id="1274" r:id="rId166"/>
    <p:sldId id="1546" r:id="rId167"/>
    <p:sldId id="1104" r:id="rId168"/>
    <p:sldId id="1105" r:id="rId169"/>
    <p:sldId id="1945" r:id="rId170"/>
    <p:sldId id="2025" r:id="rId171"/>
    <p:sldId id="1947" r:id="rId172"/>
    <p:sldId id="2026" r:id="rId173"/>
    <p:sldId id="1281" r:id="rId174"/>
    <p:sldId id="2027" r:id="rId175"/>
    <p:sldId id="1284" r:id="rId176"/>
    <p:sldId id="2028" r:id="rId177"/>
    <p:sldId id="1283" r:id="rId178"/>
    <p:sldId id="1547" r:id="rId179"/>
    <p:sldId id="1113" r:id="rId180"/>
    <p:sldId id="1117" r:id="rId181"/>
    <p:sldId id="1954" r:id="rId182"/>
    <p:sldId id="2029" r:id="rId183"/>
    <p:sldId id="1956" r:id="rId184"/>
    <p:sldId id="2030" r:id="rId185"/>
    <p:sldId id="1287" r:id="rId186"/>
    <p:sldId id="2031" r:id="rId187"/>
    <p:sldId id="1290" r:id="rId188"/>
    <p:sldId id="2032" r:id="rId189"/>
    <p:sldId id="1289" r:id="rId190"/>
    <p:sldId id="848" r:id="rId191"/>
    <p:sldId id="1118" r:id="rId192"/>
    <p:sldId id="1548" r:id="rId193"/>
    <p:sldId id="1119" r:id="rId194"/>
    <p:sldId id="1120" r:id="rId195"/>
    <p:sldId id="1121" r:id="rId196"/>
    <p:sldId id="850" r:id="rId197"/>
    <p:sldId id="851" r:id="rId198"/>
    <p:sldId id="854" r:id="rId199"/>
    <p:sldId id="855" r:id="rId200"/>
    <p:sldId id="1585" r:id="rId201"/>
    <p:sldId id="1586" r:id="rId202"/>
    <p:sldId id="1549" r:id="rId203"/>
    <p:sldId id="858" r:id="rId204"/>
    <p:sldId id="1304" r:id="rId205"/>
    <p:sldId id="1583" r:id="rId206"/>
    <p:sldId id="1584" r:id="rId207"/>
    <p:sldId id="860" r:id="rId208"/>
    <p:sldId id="1317" r:id="rId209"/>
    <p:sldId id="1318" r:id="rId210"/>
    <p:sldId id="1320" r:id="rId211"/>
    <p:sldId id="1326" r:id="rId212"/>
    <p:sldId id="1322" r:id="rId213"/>
    <p:sldId id="1669" r:id="rId214"/>
    <p:sldId id="2033" r:id="rId215"/>
    <p:sldId id="1949" r:id="rId216"/>
    <p:sldId id="2034" r:id="rId217"/>
    <p:sldId id="1951" r:id="rId218"/>
    <p:sldId id="2035" r:id="rId219"/>
    <p:sldId id="1670" r:id="rId220"/>
    <p:sldId id="2036" r:id="rId221"/>
    <p:sldId id="1958" r:id="rId222"/>
    <p:sldId id="1330" r:id="rId223"/>
    <p:sldId id="1004" r:id="rId224"/>
    <p:sldId id="1130" r:id="rId225"/>
    <p:sldId id="1131" r:id="rId226"/>
    <p:sldId id="1333" r:id="rId227"/>
    <p:sldId id="1132" r:id="rId228"/>
    <p:sldId id="1338" r:id="rId229"/>
    <p:sldId id="1959" r:id="rId230"/>
    <p:sldId id="2037" r:id="rId231"/>
    <p:sldId id="1961" r:id="rId232"/>
    <p:sldId id="2038" r:id="rId233"/>
    <p:sldId id="1371" r:id="rId234"/>
    <p:sldId id="2039" r:id="rId235"/>
    <p:sldId id="1374" r:id="rId236"/>
    <p:sldId id="2040" r:id="rId237"/>
    <p:sldId id="1963" r:id="rId238"/>
    <p:sldId id="1373" r:id="rId239"/>
    <p:sldId id="1005" r:id="rId240"/>
    <p:sldId id="1134" r:id="rId241"/>
    <p:sldId id="1343" r:id="rId242"/>
    <p:sldId id="1140" r:id="rId243"/>
    <p:sldId id="1964" r:id="rId244"/>
    <p:sldId id="2041" r:id="rId245"/>
    <p:sldId id="1966" r:id="rId246"/>
    <p:sldId id="2042" r:id="rId247"/>
    <p:sldId id="1377" r:id="rId248"/>
    <p:sldId id="2043" r:id="rId249"/>
    <p:sldId id="1380" r:id="rId250"/>
    <p:sldId id="2044" r:id="rId251"/>
    <p:sldId id="1379" r:id="rId252"/>
    <p:sldId id="1006" r:id="rId253"/>
    <p:sldId id="1141" r:id="rId254"/>
    <p:sldId id="1142" r:id="rId255"/>
    <p:sldId id="1145" r:id="rId256"/>
    <p:sldId id="1968" r:id="rId257"/>
    <p:sldId id="2045" r:id="rId258"/>
    <p:sldId id="1970" r:id="rId259"/>
    <p:sldId id="2046" r:id="rId260"/>
    <p:sldId id="1383" r:id="rId261"/>
    <p:sldId id="2047" r:id="rId262"/>
    <p:sldId id="1386" r:id="rId263"/>
    <p:sldId id="2048" r:id="rId264"/>
    <p:sldId id="1385" r:id="rId265"/>
    <p:sldId id="1041" r:id="rId266"/>
    <p:sldId id="1553" r:id="rId267"/>
    <p:sldId id="1554" r:id="rId268"/>
    <p:sldId id="1388" r:id="rId269"/>
    <p:sldId id="1389" r:id="rId270"/>
    <p:sldId id="1390" r:id="rId271"/>
    <p:sldId id="1017" r:id="rId272"/>
    <p:sldId id="1972" r:id="rId273"/>
    <p:sldId id="2049" r:id="rId274"/>
    <p:sldId id="1974" r:id="rId275"/>
    <p:sldId id="2050" r:id="rId276"/>
    <p:sldId id="1976" r:id="rId277"/>
    <p:sldId id="2051" r:id="rId278"/>
    <p:sldId id="1536" r:id="rId279"/>
    <p:sldId id="2052" r:id="rId280"/>
    <p:sldId id="1538" r:id="rId281"/>
    <p:sldId id="1671" r:id="rId282"/>
    <p:sldId id="1673" r:id="rId283"/>
    <p:sldId id="1674" r:id="rId284"/>
    <p:sldId id="1675" r:id="rId285"/>
    <p:sldId id="1676" r:id="rId286"/>
    <p:sldId id="1677" r:id="rId287"/>
    <p:sldId id="1679" r:id="rId288"/>
    <p:sldId id="1680" r:id="rId289"/>
    <p:sldId id="1681" r:id="rId290"/>
    <p:sldId id="1682" r:id="rId291"/>
    <p:sldId id="1683" r:id="rId292"/>
    <p:sldId id="1684" r:id="rId293"/>
    <p:sldId id="1685" r:id="rId294"/>
    <p:sldId id="1687" r:id="rId295"/>
    <p:sldId id="1688" r:id="rId296"/>
    <p:sldId id="1689" r:id="rId297"/>
    <p:sldId id="1690" r:id="rId298"/>
    <p:sldId id="1692" r:id="rId299"/>
    <p:sldId id="1693" r:id="rId300"/>
    <p:sldId id="1695" r:id="rId301"/>
    <p:sldId id="1696" r:id="rId302"/>
    <p:sldId id="1697" r:id="rId303"/>
    <p:sldId id="1698" r:id="rId304"/>
    <p:sldId id="1700" r:id="rId305"/>
    <p:sldId id="1701" r:id="rId306"/>
    <p:sldId id="1702" r:id="rId307"/>
    <p:sldId id="1703" r:id="rId308"/>
    <p:sldId id="1704" r:id="rId309"/>
    <p:sldId id="1705" r:id="rId310"/>
    <p:sldId id="1706" r:id="rId311"/>
    <p:sldId id="1708" r:id="rId312"/>
    <p:sldId id="1709" r:id="rId313"/>
    <p:sldId id="1710" r:id="rId314"/>
    <p:sldId id="1712" r:id="rId315"/>
    <p:sldId id="1713" r:id="rId316"/>
    <p:sldId id="1714" r:id="rId317"/>
    <p:sldId id="1715" r:id="rId318"/>
    <p:sldId id="1718" r:id="rId319"/>
    <p:sldId id="1719" r:id="rId320"/>
    <p:sldId id="1720" r:id="rId321"/>
    <p:sldId id="1721" r:id="rId322"/>
    <p:sldId id="1978" r:id="rId323"/>
    <p:sldId id="2053" r:id="rId324"/>
    <p:sldId id="1980" r:id="rId325"/>
    <p:sldId id="2054" r:id="rId326"/>
    <p:sldId id="1726" r:id="rId327"/>
    <p:sldId id="2055" r:id="rId328"/>
    <p:sldId id="1728" r:id="rId329"/>
    <p:sldId id="2056" r:id="rId330"/>
    <p:sldId id="1730" r:id="rId331"/>
    <p:sldId id="1731" r:id="rId332"/>
    <p:sldId id="1732" r:id="rId333"/>
    <p:sldId id="1733" r:id="rId334"/>
    <p:sldId id="1735" r:id="rId335"/>
    <p:sldId id="1736" r:id="rId336"/>
    <p:sldId id="1738" r:id="rId337"/>
    <p:sldId id="1740" r:id="rId338"/>
    <p:sldId id="1742" r:id="rId339"/>
    <p:sldId id="1743" r:id="rId340"/>
    <p:sldId id="1747" r:id="rId341"/>
    <p:sldId id="1749" r:id="rId342"/>
    <p:sldId id="1751" r:id="rId343"/>
    <p:sldId id="1752" r:id="rId344"/>
    <p:sldId id="1753" r:id="rId345"/>
    <p:sldId id="1754" r:id="rId346"/>
    <p:sldId id="1757" r:id="rId347"/>
    <p:sldId id="1758" r:id="rId348"/>
    <p:sldId id="1760" r:id="rId349"/>
    <p:sldId id="1762" r:id="rId350"/>
    <p:sldId id="1763" r:id="rId351"/>
    <p:sldId id="1766" r:id="rId352"/>
    <p:sldId id="1768" r:id="rId353"/>
    <p:sldId id="1769" r:id="rId354"/>
    <p:sldId id="1770" r:id="rId355"/>
    <p:sldId id="1982" r:id="rId356"/>
    <p:sldId id="2057" r:id="rId357"/>
    <p:sldId id="1984" r:id="rId358"/>
    <p:sldId id="2058" r:id="rId359"/>
    <p:sldId id="1772" r:id="rId360"/>
    <p:sldId id="2059" r:id="rId361"/>
    <p:sldId id="1774" r:id="rId362"/>
    <p:sldId id="2060" r:id="rId363"/>
    <p:sldId id="1786" r:id="rId364"/>
    <p:sldId id="1787" r:id="rId365"/>
    <p:sldId id="1789" r:id="rId366"/>
    <p:sldId id="1790" r:id="rId367"/>
    <p:sldId id="1792" r:id="rId368"/>
    <p:sldId id="1794" r:id="rId369"/>
    <p:sldId id="1798" r:id="rId370"/>
    <p:sldId id="1799" r:id="rId371"/>
    <p:sldId id="1800" r:id="rId372"/>
    <p:sldId id="1802" r:id="rId373"/>
    <p:sldId id="1803" r:id="rId374"/>
    <p:sldId id="1804" r:id="rId375"/>
    <p:sldId id="1807" r:id="rId376"/>
    <p:sldId id="1808" r:id="rId377"/>
    <p:sldId id="1809" r:id="rId378"/>
    <p:sldId id="1812" r:id="rId379"/>
    <p:sldId id="1815" r:id="rId380"/>
    <p:sldId id="1816" r:id="rId381"/>
    <p:sldId id="1986" r:id="rId382"/>
    <p:sldId id="2061" r:id="rId383"/>
    <p:sldId id="1988" r:id="rId384"/>
    <p:sldId id="2062" r:id="rId385"/>
    <p:sldId id="1818" r:id="rId386"/>
    <p:sldId id="2063" r:id="rId387"/>
    <p:sldId id="1820" r:id="rId388"/>
    <p:sldId id="2064" r:id="rId389"/>
    <p:sldId id="1822" r:id="rId390"/>
    <p:sldId id="1824" r:id="rId391"/>
    <p:sldId id="1825" r:id="rId392"/>
    <p:sldId id="1826" r:id="rId393"/>
    <p:sldId id="1828" r:id="rId394"/>
    <p:sldId id="1831" r:id="rId395"/>
    <p:sldId id="1833" r:id="rId396"/>
    <p:sldId id="1834" r:id="rId397"/>
    <p:sldId id="1835" r:id="rId398"/>
    <p:sldId id="1838" r:id="rId399"/>
    <p:sldId id="1839" r:id="rId400"/>
    <p:sldId id="1840" r:id="rId401"/>
    <p:sldId id="1845" r:id="rId402"/>
    <p:sldId id="2065" r:id="rId403"/>
    <p:sldId id="1847" r:id="rId404"/>
    <p:sldId id="2066" r:id="rId405"/>
    <p:sldId id="1849" r:id="rId406"/>
    <p:sldId id="1850" r:id="rId407"/>
    <p:sldId id="1852" r:id="rId408"/>
    <p:sldId id="1853" r:id="rId409"/>
    <p:sldId id="1855" r:id="rId410"/>
    <p:sldId id="1858" r:id="rId411"/>
    <p:sldId id="1859" r:id="rId412"/>
    <p:sldId id="1860" r:id="rId413"/>
    <p:sldId id="1861" r:id="rId414"/>
    <p:sldId id="1862" r:id="rId415"/>
    <p:sldId id="1865" r:id="rId416"/>
    <p:sldId id="1866" r:id="rId417"/>
    <p:sldId id="1868" r:id="rId418"/>
    <p:sldId id="2067" r:id="rId419"/>
    <p:sldId id="1870" r:id="rId420"/>
    <p:sldId id="2068" r:id="rId421"/>
    <p:sldId id="1872" r:id="rId422"/>
    <p:sldId id="1873" r:id="rId423"/>
    <p:sldId id="1874" r:id="rId424"/>
    <p:sldId id="1875" r:id="rId425"/>
    <p:sldId id="1876" r:id="rId426"/>
    <p:sldId id="1877" r:id="rId427"/>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Untitled Section" id="{180779F4-3DA9-4BEE-9BEB-E59C2FCCB176}">
          <p14:sldIdLst>
            <p14:sldId id="589"/>
            <p14:sldId id="1174"/>
            <p14:sldId id="986"/>
            <p14:sldId id="1664"/>
            <p14:sldId id="1180"/>
            <p14:sldId id="1175"/>
            <p14:sldId id="1662"/>
            <p14:sldId id="1173"/>
            <p14:sldId id="822"/>
            <p14:sldId id="828"/>
            <p14:sldId id="829"/>
            <p14:sldId id="1183"/>
            <p14:sldId id="1665"/>
            <p14:sldId id="1899"/>
            <p14:sldId id="833"/>
            <p14:sldId id="835"/>
            <p14:sldId id="836"/>
            <p14:sldId id="1204"/>
            <p14:sldId id="1205"/>
            <p14:sldId id="1990"/>
            <p14:sldId id="1667"/>
            <p14:sldId id="1991"/>
            <p14:sldId id="1908"/>
            <p14:sldId id="1206"/>
            <p14:sldId id="1910"/>
            <p14:sldId id="1992"/>
            <p14:sldId id="1578"/>
            <p14:sldId id="1879"/>
            <p14:sldId id="1886"/>
            <p14:sldId id="1887"/>
            <p14:sldId id="1888"/>
            <p14:sldId id="1889"/>
            <p14:sldId id="1890"/>
            <p14:sldId id="1891"/>
            <p14:sldId id="1892"/>
            <p14:sldId id="1893"/>
            <p14:sldId id="1894"/>
            <p14:sldId id="1895"/>
            <p14:sldId id="1896"/>
            <p14:sldId id="1897"/>
            <p14:sldId id="1898"/>
            <p14:sldId id="1901"/>
            <p14:sldId id="1993"/>
            <p14:sldId id="1902"/>
            <p14:sldId id="1994"/>
            <p14:sldId id="1904"/>
            <p14:sldId id="1995"/>
            <p14:sldId id="1906"/>
            <p14:sldId id="1996"/>
            <p14:sldId id="1881"/>
            <p14:sldId id="1882"/>
            <p14:sldId id="1883"/>
            <p14:sldId id="1884"/>
            <p14:sldId id="1885"/>
            <p14:sldId id="1913"/>
            <p14:sldId id="1997"/>
            <p14:sldId id="1915"/>
            <p14:sldId id="1998"/>
            <p14:sldId id="1917"/>
            <p14:sldId id="1999"/>
            <p14:sldId id="1919"/>
            <p14:sldId id="2000"/>
            <p14:sldId id="1043"/>
            <p14:sldId id="843"/>
            <p14:sldId id="1044"/>
            <p14:sldId id="1045"/>
            <p14:sldId id="1046"/>
            <p14:sldId id="1212"/>
            <p14:sldId id="1050"/>
            <p14:sldId id="1048"/>
            <p14:sldId id="1213"/>
            <p14:sldId id="1214"/>
            <p14:sldId id="1215"/>
            <p14:sldId id="1217"/>
            <p14:sldId id="1218"/>
            <p14:sldId id="1219"/>
            <p14:sldId id="1222"/>
            <p14:sldId id="1223"/>
            <p14:sldId id="1226"/>
            <p14:sldId id="1228"/>
            <p14:sldId id="1230"/>
            <p14:sldId id="2001"/>
            <p14:sldId id="1233"/>
            <p14:sldId id="2002"/>
            <p14:sldId id="1921"/>
            <p14:sldId id="2003"/>
            <p14:sldId id="1923"/>
            <p14:sldId id="2004"/>
            <p14:sldId id="1232"/>
            <p14:sldId id="844"/>
            <p14:sldId id="1051"/>
            <p14:sldId id="1052"/>
            <p14:sldId id="1053"/>
            <p14:sldId id="1556"/>
            <p14:sldId id="1557"/>
            <p14:sldId id="597"/>
            <p14:sldId id="1246"/>
            <p14:sldId id="2005"/>
            <p14:sldId id="1249"/>
            <p14:sldId id="2006"/>
            <p14:sldId id="1925"/>
            <p14:sldId id="2007"/>
            <p14:sldId id="1927"/>
            <p14:sldId id="2008"/>
            <p14:sldId id="1248"/>
            <p14:sldId id="988"/>
            <p14:sldId id="1056"/>
            <p14:sldId id="1057"/>
            <p14:sldId id="1058"/>
            <p14:sldId id="1542"/>
            <p14:sldId id="1060"/>
            <p14:sldId id="1061"/>
            <p14:sldId id="1062"/>
            <p14:sldId id="1579"/>
            <p14:sldId id="1066"/>
            <p14:sldId id="1929"/>
            <p14:sldId id="2009"/>
            <p14:sldId id="1931"/>
            <p14:sldId id="2010"/>
            <p14:sldId id="1559"/>
            <p14:sldId id="2011"/>
            <p14:sldId id="1562"/>
            <p14:sldId id="2012"/>
            <p14:sldId id="1561"/>
            <p14:sldId id="1543"/>
            <p14:sldId id="1073"/>
            <p14:sldId id="1075"/>
            <p14:sldId id="1933"/>
            <p14:sldId id="2013"/>
            <p14:sldId id="1935"/>
            <p14:sldId id="2014"/>
            <p14:sldId id="1258"/>
            <p14:sldId id="2015"/>
            <p14:sldId id="1261"/>
            <p14:sldId id="2016"/>
            <p14:sldId id="1260"/>
            <p14:sldId id="1544"/>
            <p14:sldId id="1081"/>
            <p14:sldId id="1082"/>
            <p14:sldId id="1083"/>
            <p14:sldId id="1084"/>
            <p14:sldId id="1085"/>
            <p14:sldId id="1086"/>
            <p14:sldId id="1937"/>
            <p14:sldId id="2017"/>
            <p14:sldId id="1939"/>
            <p14:sldId id="2018"/>
            <p14:sldId id="1266"/>
            <p14:sldId id="2019"/>
            <p14:sldId id="1269"/>
            <p14:sldId id="2020"/>
            <p14:sldId id="1268"/>
            <p14:sldId id="1545"/>
            <p14:sldId id="1094"/>
            <p14:sldId id="1095"/>
            <p14:sldId id="1098"/>
            <p14:sldId id="1272"/>
            <p14:sldId id="2021"/>
            <p14:sldId id="1275"/>
            <p14:sldId id="2022"/>
            <p14:sldId id="1941"/>
            <p14:sldId id="2023"/>
            <p14:sldId id="1943"/>
            <p14:sldId id="2024"/>
            <p14:sldId id="1274"/>
            <p14:sldId id="1546"/>
            <p14:sldId id="1104"/>
            <p14:sldId id="1105"/>
            <p14:sldId id="1945"/>
            <p14:sldId id="2025"/>
            <p14:sldId id="1947"/>
            <p14:sldId id="2026"/>
            <p14:sldId id="1281"/>
            <p14:sldId id="2027"/>
            <p14:sldId id="1284"/>
            <p14:sldId id="2028"/>
            <p14:sldId id="1283"/>
            <p14:sldId id="1547"/>
            <p14:sldId id="1113"/>
            <p14:sldId id="1117"/>
            <p14:sldId id="1954"/>
            <p14:sldId id="2029"/>
            <p14:sldId id="1956"/>
            <p14:sldId id="2030"/>
            <p14:sldId id="1287"/>
            <p14:sldId id="2031"/>
            <p14:sldId id="1290"/>
            <p14:sldId id="2032"/>
            <p14:sldId id="1289"/>
            <p14:sldId id="848"/>
            <p14:sldId id="1118"/>
            <p14:sldId id="1548"/>
            <p14:sldId id="1119"/>
            <p14:sldId id="1120"/>
            <p14:sldId id="1121"/>
            <p14:sldId id="850"/>
            <p14:sldId id="851"/>
            <p14:sldId id="854"/>
            <p14:sldId id="855"/>
            <p14:sldId id="1585"/>
            <p14:sldId id="1586"/>
            <p14:sldId id="1549"/>
            <p14:sldId id="858"/>
            <p14:sldId id="1304"/>
            <p14:sldId id="1583"/>
            <p14:sldId id="1584"/>
            <p14:sldId id="860"/>
            <p14:sldId id="1317"/>
            <p14:sldId id="1318"/>
            <p14:sldId id="1320"/>
            <p14:sldId id="1326"/>
            <p14:sldId id="1322"/>
            <p14:sldId id="1669"/>
            <p14:sldId id="2033"/>
            <p14:sldId id="1949"/>
            <p14:sldId id="2034"/>
            <p14:sldId id="1951"/>
            <p14:sldId id="2035"/>
            <p14:sldId id="1670"/>
            <p14:sldId id="2036"/>
            <p14:sldId id="1958"/>
            <p14:sldId id="1330"/>
            <p14:sldId id="1004"/>
            <p14:sldId id="1130"/>
            <p14:sldId id="1131"/>
            <p14:sldId id="1333"/>
            <p14:sldId id="1132"/>
            <p14:sldId id="1338"/>
            <p14:sldId id="1959"/>
            <p14:sldId id="2037"/>
            <p14:sldId id="1961"/>
            <p14:sldId id="2038"/>
            <p14:sldId id="1371"/>
            <p14:sldId id="2039"/>
            <p14:sldId id="1374"/>
            <p14:sldId id="2040"/>
            <p14:sldId id="1963"/>
            <p14:sldId id="1373"/>
            <p14:sldId id="1005"/>
            <p14:sldId id="1134"/>
            <p14:sldId id="1343"/>
            <p14:sldId id="1140"/>
            <p14:sldId id="1964"/>
            <p14:sldId id="2041"/>
            <p14:sldId id="1966"/>
            <p14:sldId id="2042"/>
            <p14:sldId id="1377"/>
            <p14:sldId id="2043"/>
            <p14:sldId id="1380"/>
            <p14:sldId id="2044"/>
            <p14:sldId id="1379"/>
            <p14:sldId id="1006"/>
            <p14:sldId id="1141"/>
            <p14:sldId id="1142"/>
            <p14:sldId id="1145"/>
            <p14:sldId id="1968"/>
            <p14:sldId id="2045"/>
            <p14:sldId id="1970"/>
            <p14:sldId id="2046"/>
            <p14:sldId id="1383"/>
            <p14:sldId id="2047"/>
            <p14:sldId id="1386"/>
            <p14:sldId id="2048"/>
            <p14:sldId id="1385"/>
            <p14:sldId id="1041"/>
            <p14:sldId id="1553"/>
            <p14:sldId id="1554"/>
            <p14:sldId id="1388"/>
            <p14:sldId id="1389"/>
            <p14:sldId id="1390"/>
            <p14:sldId id="1017"/>
            <p14:sldId id="1972"/>
            <p14:sldId id="2049"/>
            <p14:sldId id="1974"/>
            <p14:sldId id="2050"/>
            <p14:sldId id="1976"/>
            <p14:sldId id="2051"/>
            <p14:sldId id="1536"/>
            <p14:sldId id="2052"/>
            <p14:sldId id="1538"/>
            <p14:sldId id="1671"/>
            <p14:sldId id="1673"/>
            <p14:sldId id="1674"/>
            <p14:sldId id="1675"/>
            <p14:sldId id="1676"/>
            <p14:sldId id="1677"/>
            <p14:sldId id="1679"/>
            <p14:sldId id="1680"/>
            <p14:sldId id="1681"/>
            <p14:sldId id="1682"/>
            <p14:sldId id="1683"/>
            <p14:sldId id="1684"/>
            <p14:sldId id="1685"/>
            <p14:sldId id="1687"/>
            <p14:sldId id="1688"/>
            <p14:sldId id="1689"/>
            <p14:sldId id="1690"/>
            <p14:sldId id="1692"/>
            <p14:sldId id="1693"/>
            <p14:sldId id="1695"/>
            <p14:sldId id="1696"/>
            <p14:sldId id="1697"/>
            <p14:sldId id="1698"/>
            <p14:sldId id="1700"/>
            <p14:sldId id="1701"/>
            <p14:sldId id="1702"/>
            <p14:sldId id="1703"/>
            <p14:sldId id="1704"/>
            <p14:sldId id="1705"/>
            <p14:sldId id="1706"/>
            <p14:sldId id="1708"/>
            <p14:sldId id="1709"/>
            <p14:sldId id="1710"/>
            <p14:sldId id="1712"/>
            <p14:sldId id="1713"/>
            <p14:sldId id="1714"/>
            <p14:sldId id="1715"/>
            <p14:sldId id="1718"/>
            <p14:sldId id="1719"/>
            <p14:sldId id="1720"/>
            <p14:sldId id="1721"/>
            <p14:sldId id="1978"/>
            <p14:sldId id="2053"/>
            <p14:sldId id="1980"/>
            <p14:sldId id="2054"/>
            <p14:sldId id="1726"/>
            <p14:sldId id="2055"/>
            <p14:sldId id="1728"/>
            <p14:sldId id="2056"/>
            <p14:sldId id="1730"/>
            <p14:sldId id="1731"/>
            <p14:sldId id="1732"/>
            <p14:sldId id="1733"/>
            <p14:sldId id="1735"/>
            <p14:sldId id="1736"/>
            <p14:sldId id="1738"/>
            <p14:sldId id="1740"/>
            <p14:sldId id="1742"/>
            <p14:sldId id="1743"/>
            <p14:sldId id="1747"/>
            <p14:sldId id="1749"/>
            <p14:sldId id="1751"/>
            <p14:sldId id="1752"/>
            <p14:sldId id="1753"/>
            <p14:sldId id="1754"/>
            <p14:sldId id="1757"/>
            <p14:sldId id="1758"/>
            <p14:sldId id="1760"/>
            <p14:sldId id="1762"/>
            <p14:sldId id="1763"/>
            <p14:sldId id="1766"/>
            <p14:sldId id="1768"/>
            <p14:sldId id="1769"/>
            <p14:sldId id="1770"/>
            <p14:sldId id="1982"/>
            <p14:sldId id="2057"/>
            <p14:sldId id="1984"/>
            <p14:sldId id="2058"/>
            <p14:sldId id="1772"/>
            <p14:sldId id="2059"/>
            <p14:sldId id="1774"/>
            <p14:sldId id="2060"/>
            <p14:sldId id="1786"/>
            <p14:sldId id="1787"/>
            <p14:sldId id="1789"/>
            <p14:sldId id="1790"/>
            <p14:sldId id="1792"/>
            <p14:sldId id="1794"/>
            <p14:sldId id="1798"/>
            <p14:sldId id="1799"/>
            <p14:sldId id="1800"/>
            <p14:sldId id="1802"/>
            <p14:sldId id="1803"/>
            <p14:sldId id="1804"/>
            <p14:sldId id="1807"/>
            <p14:sldId id="1808"/>
            <p14:sldId id="1809"/>
            <p14:sldId id="1812"/>
            <p14:sldId id="1815"/>
            <p14:sldId id="1816"/>
            <p14:sldId id="1986"/>
            <p14:sldId id="2061"/>
            <p14:sldId id="1988"/>
            <p14:sldId id="2062"/>
            <p14:sldId id="1818"/>
            <p14:sldId id="2063"/>
            <p14:sldId id="1820"/>
            <p14:sldId id="2064"/>
            <p14:sldId id="1822"/>
            <p14:sldId id="1824"/>
            <p14:sldId id="1825"/>
            <p14:sldId id="1826"/>
            <p14:sldId id="1828"/>
            <p14:sldId id="1831"/>
            <p14:sldId id="1833"/>
            <p14:sldId id="1834"/>
            <p14:sldId id="1835"/>
            <p14:sldId id="1838"/>
            <p14:sldId id="1839"/>
            <p14:sldId id="1840"/>
            <p14:sldId id="1845"/>
            <p14:sldId id="2065"/>
            <p14:sldId id="1847"/>
            <p14:sldId id="2066"/>
            <p14:sldId id="1849"/>
            <p14:sldId id="1850"/>
            <p14:sldId id="1852"/>
            <p14:sldId id="1853"/>
            <p14:sldId id="1855"/>
            <p14:sldId id="1858"/>
            <p14:sldId id="1859"/>
            <p14:sldId id="1860"/>
            <p14:sldId id="1861"/>
            <p14:sldId id="1862"/>
            <p14:sldId id="1865"/>
            <p14:sldId id="1866"/>
            <p14:sldId id="1868"/>
            <p14:sldId id="2067"/>
            <p14:sldId id="1870"/>
            <p14:sldId id="2068"/>
            <p14:sldId id="1872"/>
            <p14:sldId id="1873"/>
            <p14:sldId id="1874"/>
            <p14:sldId id="1875"/>
            <p14:sldId id="1876"/>
            <p14:sldId id="18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024">
          <p15:clr>
            <a:srgbClr val="A4A3A4"/>
          </p15:clr>
        </p15:guide>
        <p15:guide id="4"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lavi" initials="KPJ" lastIdx="2" clrIdx="0"/>
  <p:cmAuthor id="2" name="Nikhil" initials="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8E"/>
    <a:srgbClr val="0050AD"/>
    <a:srgbClr val="1658A8"/>
    <a:srgbClr val="0055AF"/>
    <a:srgbClr val="095AB1"/>
    <a:srgbClr val="165AAB"/>
    <a:srgbClr val="6BCAE8"/>
    <a:srgbClr val="2C6099"/>
    <a:srgbClr val="E8F2FE"/>
    <a:srgbClr val="CFE5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93" autoAdjust="0"/>
    <p:restoredTop sz="94484" autoAdjust="0"/>
  </p:normalViewPr>
  <p:slideViewPr>
    <p:cSldViewPr>
      <p:cViewPr varScale="1">
        <p:scale>
          <a:sx n="72" d="100"/>
          <a:sy n="72" d="100"/>
        </p:scale>
        <p:origin x="130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6" d="100"/>
        <a:sy n="136" d="100"/>
      </p:scale>
      <p:origin x="0" y="-250896"/>
    </p:cViewPr>
  </p:sorterViewPr>
  <p:notesViewPr>
    <p:cSldViewPr>
      <p:cViewPr varScale="1">
        <p:scale>
          <a:sx n="53" d="100"/>
          <a:sy n="53" d="100"/>
        </p:scale>
        <p:origin x="-2874" y="-96"/>
      </p:cViewPr>
      <p:guideLst>
        <p:guide orient="horz" pos="2880"/>
        <p:guide pos="2160"/>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theme" Target="theme/theme1.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notesMaster" Target="notesMasters/notesMaster1.xml"/><Relationship Id="rId232" Type="http://schemas.openxmlformats.org/officeDocument/2006/relationships/slide" Target="slides/slide231.xml"/><Relationship Id="rId274" Type="http://schemas.openxmlformats.org/officeDocument/2006/relationships/slide" Target="slides/slide273.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commentAuthors" Target="commentAuthors.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tableStyles" Target="tableStyles.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handoutMaster" Target="handoutMasters/handoutMaster1.xml"/><Relationship Id="rId1" Type="http://schemas.openxmlformats.org/officeDocument/2006/relationships/slideMaster" Target="slideMasters/slideMaster1.xml"/><Relationship Id="rId233" Type="http://schemas.openxmlformats.org/officeDocument/2006/relationships/slide" Target="slides/slide232.xml"/></Relationships>
</file>

<file path=ppt/diagrams/_rels/data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image" Target="../media/image20.png"/><Relationship Id="rId5" Type="http://schemas.openxmlformats.org/officeDocument/2006/relationships/image" Target="../media/image24.jpeg"/><Relationship Id="rId4" Type="http://schemas.openxmlformats.org/officeDocument/2006/relationships/image" Target="../media/image23.jpeg"/></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jpeg"/><Relationship Id="rId1" Type="http://schemas.openxmlformats.org/officeDocument/2006/relationships/image" Target="../media/image20.png"/><Relationship Id="rId5" Type="http://schemas.openxmlformats.org/officeDocument/2006/relationships/image" Target="../media/image38.jpeg"/><Relationship Id="rId4" Type="http://schemas.openxmlformats.org/officeDocument/2006/relationships/image" Target="../media/image37.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image" Target="../media/image20.png"/><Relationship Id="rId5" Type="http://schemas.openxmlformats.org/officeDocument/2006/relationships/image" Target="../media/image24.jpeg"/><Relationship Id="rId4" Type="http://schemas.openxmlformats.org/officeDocument/2006/relationships/image" Target="../media/image23.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jpeg"/><Relationship Id="rId1" Type="http://schemas.openxmlformats.org/officeDocument/2006/relationships/image" Target="../media/image20.png"/><Relationship Id="rId5" Type="http://schemas.openxmlformats.org/officeDocument/2006/relationships/image" Target="../media/image38.jpeg"/><Relationship Id="rId4" Type="http://schemas.openxmlformats.org/officeDocument/2006/relationships/image" Target="../media/image37.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E63624-2105-4C9D-9B5C-59A7DC03B887}" type="doc">
      <dgm:prSet loTypeId="urn:microsoft.com/office/officeart/2005/8/layout/process1" loCatId="process" qsTypeId="urn:microsoft.com/office/officeart/2005/8/quickstyle/simple3" qsCatId="simple" csTypeId="urn:microsoft.com/office/officeart/2005/8/colors/accent2_2" csCatId="accent2" phldr="1"/>
      <dgm:spPr/>
    </dgm:pt>
    <dgm:pt modelId="{3001CB09-16B1-46D2-9BD0-DDDC6351BECC}">
      <dgm:prSet phldrT="[Text]" custT="1"/>
      <dgm:spPr/>
      <dgm:t>
        <a:bodyPr/>
        <a:lstStyle/>
        <a:p>
          <a:r>
            <a:rPr lang="en-US" sz="1600" dirty="0">
              <a:latin typeface="Calibri" panose="020F0502020204030204" pitchFamily="34" charset="0"/>
            </a:rPr>
            <a:t>For each topic, the faculty explains the concept</a:t>
          </a:r>
        </a:p>
      </dgm:t>
    </dgm:pt>
    <dgm:pt modelId="{6E1C211B-982D-4CA1-B1EE-2FEFAD86748A}" type="parTrans" cxnId="{A66081CA-C5BF-49D3-B957-8CE74C0B808D}">
      <dgm:prSet/>
      <dgm:spPr/>
      <dgm:t>
        <a:bodyPr/>
        <a:lstStyle/>
        <a:p>
          <a:endParaRPr lang="en-US"/>
        </a:p>
      </dgm:t>
    </dgm:pt>
    <dgm:pt modelId="{CAF5F019-B96E-457E-A05F-5E3973B8FB60}" type="sibTrans" cxnId="{A66081CA-C5BF-49D3-B957-8CE74C0B808D}">
      <dgm:prSet custT="1"/>
      <dgm:spPr/>
      <dgm:t>
        <a:bodyPr/>
        <a:lstStyle/>
        <a:p>
          <a:endParaRPr lang="en-US" sz="1600">
            <a:latin typeface="Calibri" panose="020F0502020204030204" pitchFamily="34" charset="0"/>
          </a:endParaRPr>
        </a:p>
      </dgm:t>
    </dgm:pt>
    <dgm:pt modelId="{35763C7D-BF85-4F00-870F-807D586D3746}">
      <dgm:prSet phldrT="[Text]" custT="1"/>
      <dgm:spPr/>
      <dgm:t>
        <a:bodyPr/>
        <a:lstStyle/>
        <a:p>
          <a:r>
            <a:rPr lang="en-US" sz="1600" dirty="0">
              <a:latin typeface="Calibri" panose="020F0502020204030204" pitchFamily="34" charset="0"/>
            </a:rPr>
            <a:t>Participants attempt multiple choice questions</a:t>
          </a:r>
        </a:p>
      </dgm:t>
    </dgm:pt>
    <dgm:pt modelId="{9B1AB85B-9B29-49A1-B0EF-FF0005782573}" type="parTrans" cxnId="{4032BCC6-8A2F-460F-9E72-A6EF2443E709}">
      <dgm:prSet/>
      <dgm:spPr/>
      <dgm:t>
        <a:bodyPr/>
        <a:lstStyle/>
        <a:p>
          <a:endParaRPr lang="en-US"/>
        </a:p>
      </dgm:t>
    </dgm:pt>
    <dgm:pt modelId="{AA26C33E-08EB-47DB-A1F8-8435FA8F8ADB}" type="sibTrans" cxnId="{4032BCC6-8A2F-460F-9E72-A6EF2443E709}">
      <dgm:prSet custT="1"/>
      <dgm:spPr/>
      <dgm:t>
        <a:bodyPr/>
        <a:lstStyle/>
        <a:p>
          <a:endParaRPr lang="en-US" sz="1600">
            <a:latin typeface="Calibri" panose="020F0502020204030204" pitchFamily="34" charset="0"/>
          </a:endParaRPr>
        </a:p>
      </dgm:t>
    </dgm:pt>
    <dgm:pt modelId="{A6179908-7ABD-4E3F-921D-31D4B7F0BED2}">
      <dgm:prSet phldrT="[Text]" custT="1"/>
      <dgm:spPr/>
      <dgm:t>
        <a:bodyPr/>
        <a:lstStyle/>
        <a:p>
          <a:r>
            <a:rPr lang="en-IN" sz="1600" dirty="0">
              <a:latin typeface="Calibri" panose="020F0502020204030204" pitchFamily="34" charset="0"/>
            </a:rPr>
            <a:t>Participants ask questions and have discussion with the faculty</a:t>
          </a:r>
          <a:endParaRPr lang="en-US" sz="1600" dirty="0">
            <a:latin typeface="Calibri" panose="020F0502020204030204" pitchFamily="34" charset="0"/>
          </a:endParaRPr>
        </a:p>
      </dgm:t>
    </dgm:pt>
    <dgm:pt modelId="{A8149030-3857-4A50-8C55-BEA25C2C8C8E}" type="parTrans" cxnId="{D74286A8-A33F-40E3-9BC1-84056D4A7A9D}">
      <dgm:prSet/>
      <dgm:spPr/>
      <dgm:t>
        <a:bodyPr/>
        <a:lstStyle/>
        <a:p>
          <a:endParaRPr lang="en-US"/>
        </a:p>
      </dgm:t>
    </dgm:pt>
    <dgm:pt modelId="{BF845F0C-0967-4324-9A82-A19661D2224F}" type="sibTrans" cxnId="{D74286A8-A33F-40E3-9BC1-84056D4A7A9D}">
      <dgm:prSet/>
      <dgm:spPr/>
      <dgm:t>
        <a:bodyPr/>
        <a:lstStyle/>
        <a:p>
          <a:endParaRPr lang="en-US"/>
        </a:p>
      </dgm:t>
    </dgm:pt>
    <dgm:pt modelId="{CAB424A3-A216-4531-87DA-9A4B2D603C1A}" type="pres">
      <dgm:prSet presAssocID="{9BE63624-2105-4C9D-9B5C-59A7DC03B887}" presName="Name0" presStyleCnt="0">
        <dgm:presLayoutVars>
          <dgm:dir/>
          <dgm:resizeHandles val="exact"/>
        </dgm:presLayoutVars>
      </dgm:prSet>
      <dgm:spPr/>
    </dgm:pt>
    <dgm:pt modelId="{D809CBE3-C7F8-4FF7-8952-4E0DFCCE1BEC}" type="pres">
      <dgm:prSet presAssocID="{3001CB09-16B1-46D2-9BD0-DDDC6351BECC}" presName="node" presStyleLbl="node1" presStyleIdx="0" presStyleCnt="3">
        <dgm:presLayoutVars>
          <dgm:bulletEnabled val="1"/>
        </dgm:presLayoutVars>
      </dgm:prSet>
      <dgm:spPr/>
    </dgm:pt>
    <dgm:pt modelId="{DF716B75-58BA-4D15-B86C-DE8A3C97B6CF}" type="pres">
      <dgm:prSet presAssocID="{CAF5F019-B96E-457E-A05F-5E3973B8FB60}" presName="sibTrans" presStyleLbl="sibTrans2D1" presStyleIdx="0" presStyleCnt="2"/>
      <dgm:spPr/>
    </dgm:pt>
    <dgm:pt modelId="{FAA80D1E-2E90-4D60-9734-275801F2F3E7}" type="pres">
      <dgm:prSet presAssocID="{CAF5F019-B96E-457E-A05F-5E3973B8FB60}" presName="connectorText" presStyleLbl="sibTrans2D1" presStyleIdx="0" presStyleCnt="2"/>
      <dgm:spPr/>
    </dgm:pt>
    <dgm:pt modelId="{E400134A-CA24-418A-8AA9-A8B729415338}" type="pres">
      <dgm:prSet presAssocID="{35763C7D-BF85-4F00-870F-807D586D3746}" presName="node" presStyleLbl="node1" presStyleIdx="1" presStyleCnt="3">
        <dgm:presLayoutVars>
          <dgm:bulletEnabled val="1"/>
        </dgm:presLayoutVars>
      </dgm:prSet>
      <dgm:spPr/>
    </dgm:pt>
    <dgm:pt modelId="{B86DFA92-E7BC-4DD1-AE80-AADE48D45060}" type="pres">
      <dgm:prSet presAssocID="{AA26C33E-08EB-47DB-A1F8-8435FA8F8ADB}" presName="sibTrans" presStyleLbl="sibTrans2D1" presStyleIdx="1" presStyleCnt="2"/>
      <dgm:spPr/>
    </dgm:pt>
    <dgm:pt modelId="{098DA89B-EBF5-4147-861B-180EC237FAC2}" type="pres">
      <dgm:prSet presAssocID="{AA26C33E-08EB-47DB-A1F8-8435FA8F8ADB}" presName="connectorText" presStyleLbl="sibTrans2D1" presStyleIdx="1" presStyleCnt="2"/>
      <dgm:spPr/>
    </dgm:pt>
    <dgm:pt modelId="{48CB3CA7-3BBF-41EC-9C66-690EA039F3F1}" type="pres">
      <dgm:prSet presAssocID="{A6179908-7ABD-4E3F-921D-31D4B7F0BED2}" presName="node" presStyleLbl="node1" presStyleIdx="2" presStyleCnt="3">
        <dgm:presLayoutVars>
          <dgm:bulletEnabled val="1"/>
        </dgm:presLayoutVars>
      </dgm:prSet>
      <dgm:spPr/>
    </dgm:pt>
  </dgm:ptLst>
  <dgm:cxnLst>
    <dgm:cxn modelId="{D2818E33-EE04-4CDF-AE8A-5E13609D8482}" type="presOf" srcId="{AA26C33E-08EB-47DB-A1F8-8435FA8F8ADB}" destId="{098DA89B-EBF5-4147-861B-180EC237FAC2}" srcOrd="1" destOrd="0" presId="urn:microsoft.com/office/officeart/2005/8/layout/process1"/>
    <dgm:cxn modelId="{4F2D9D67-A2F3-4F9F-B082-0C47B41690EE}" type="presOf" srcId="{35763C7D-BF85-4F00-870F-807D586D3746}" destId="{E400134A-CA24-418A-8AA9-A8B729415338}" srcOrd="0" destOrd="0" presId="urn:microsoft.com/office/officeart/2005/8/layout/process1"/>
    <dgm:cxn modelId="{F137E875-5C0F-4C8E-BC86-3BE058EB95F6}" type="presOf" srcId="{CAF5F019-B96E-457E-A05F-5E3973B8FB60}" destId="{DF716B75-58BA-4D15-B86C-DE8A3C97B6CF}" srcOrd="0" destOrd="0" presId="urn:microsoft.com/office/officeart/2005/8/layout/process1"/>
    <dgm:cxn modelId="{51C75356-5A9F-4B71-AFDA-E99E59745272}" type="presOf" srcId="{3001CB09-16B1-46D2-9BD0-DDDC6351BECC}" destId="{D809CBE3-C7F8-4FF7-8952-4E0DFCCE1BEC}" srcOrd="0" destOrd="0" presId="urn:microsoft.com/office/officeart/2005/8/layout/process1"/>
    <dgm:cxn modelId="{D74286A8-A33F-40E3-9BC1-84056D4A7A9D}" srcId="{9BE63624-2105-4C9D-9B5C-59A7DC03B887}" destId="{A6179908-7ABD-4E3F-921D-31D4B7F0BED2}" srcOrd="2" destOrd="0" parTransId="{A8149030-3857-4A50-8C55-BEA25C2C8C8E}" sibTransId="{BF845F0C-0967-4324-9A82-A19661D2224F}"/>
    <dgm:cxn modelId="{331ED4B7-D94E-413B-A3B4-E3349D038B28}" type="presOf" srcId="{AA26C33E-08EB-47DB-A1F8-8435FA8F8ADB}" destId="{B86DFA92-E7BC-4DD1-AE80-AADE48D45060}" srcOrd="0" destOrd="0" presId="urn:microsoft.com/office/officeart/2005/8/layout/process1"/>
    <dgm:cxn modelId="{4032BCC6-8A2F-460F-9E72-A6EF2443E709}" srcId="{9BE63624-2105-4C9D-9B5C-59A7DC03B887}" destId="{35763C7D-BF85-4F00-870F-807D586D3746}" srcOrd="1" destOrd="0" parTransId="{9B1AB85B-9B29-49A1-B0EF-FF0005782573}" sibTransId="{AA26C33E-08EB-47DB-A1F8-8435FA8F8ADB}"/>
    <dgm:cxn modelId="{A66081CA-C5BF-49D3-B957-8CE74C0B808D}" srcId="{9BE63624-2105-4C9D-9B5C-59A7DC03B887}" destId="{3001CB09-16B1-46D2-9BD0-DDDC6351BECC}" srcOrd="0" destOrd="0" parTransId="{6E1C211B-982D-4CA1-B1EE-2FEFAD86748A}" sibTransId="{CAF5F019-B96E-457E-A05F-5E3973B8FB60}"/>
    <dgm:cxn modelId="{2BD2A0CD-E285-42FD-A457-EECACA5A6923}" type="presOf" srcId="{CAF5F019-B96E-457E-A05F-5E3973B8FB60}" destId="{FAA80D1E-2E90-4D60-9734-275801F2F3E7}" srcOrd="1" destOrd="0" presId="urn:microsoft.com/office/officeart/2005/8/layout/process1"/>
    <dgm:cxn modelId="{473165E9-349A-4147-9E56-3FB3FDF79590}" type="presOf" srcId="{9BE63624-2105-4C9D-9B5C-59A7DC03B887}" destId="{CAB424A3-A216-4531-87DA-9A4B2D603C1A}" srcOrd="0" destOrd="0" presId="urn:microsoft.com/office/officeart/2005/8/layout/process1"/>
    <dgm:cxn modelId="{CDFFD2EA-C435-4007-9174-61758D65F596}" type="presOf" srcId="{A6179908-7ABD-4E3F-921D-31D4B7F0BED2}" destId="{48CB3CA7-3BBF-41EC-9C66-690EA039F3F1}" srcOrd="0" destOrd="0" presId="urn:microsoft.com/office/officeart/2005/8/layout/process1"/>
    <dgm:cxn modelId="{550D9287-597D-418F-8A23-44D5B4A4D421}" type="presParOf" srcId="{CAB424A3-A216-4531-87DA-9A4B2D603C1A}" destId="{D809CBE3-C7F8-4FF7-8952-4E0DFCCE1BEC}" srcOrd="0" destOrd="0" presId="urn:microsoft.com/office/officeart/2005/8/layout/process1"/>
    <dgm:cxn modelId="{CE7BA12A-4F5F-4411-93C8-5591663B2CF4}" type="presParOf" srcId="{CAB424A3-A216-4531-87DA-9A4B2D603C1A}" destId="{DF716B75-58BA-4D15-B86C-DE8A3C97B6CF}" srcOrd="1" destOrd="0" presId="urn:microsoft.com/office/officeart/2005/8/layout/process1"/>
    <dgm:cxn modelId="{698AF9A7-03E8-43CA-AC5E-562E53A1BBE1}" type="presParOf" srcId="{DF716B75-58BA-4D15-B86C-DE8A3C97B6CF}" destId="{FAA80D1E-2E90-4D60-9734-275801F2F3E7}" srcOrd="0" destOrd="0" presId="urn:microsoft.com/office/officeart/2005/8/layout/process1"/>
    <dgm:cxn modelId="{C8A90454-1549-4C47-BE57-8B3D9C2C61C1}" type="presParOf" srcId="{CAB424A3-A216-4531-87DA-9A4B2D603C1A}" destId="{E400134A-CA24-418A-8AA9-A8B729415338}" srcOrd="2" destOrd="0" presId="urn:microsoft.com/office/officeart/2005/8/layout/process1"/>
    <dgm:cxn modelId="{BC029C3E-F881-453D-B32B-85649EEF8661}" type="presParOf" srcId="{CAB424A3-A216-4531-87DA-9A4B2D603C1A}" destId="{B86DFA92-E7BC-4DD1-AE80-AADE48D45060}" srcOrd="3" destOrd="0" presId="urn:microsoft.com/office/officeart/2005/8/layout/process1"/>
    <dgm:cxn modelId="{3E6C3513-297F-4DB4-9BFF-473CB032DF12}" type="presParOf" srcId="{B86DFA92-E7BC-4DD1-AE80-AADE48D45060}" destId="{098DA89B-EBF5-4147-861B-180EC237FAC2}" srcOrd="0" destOrd="0" presId="urn:microsoft.com/office/officeart/2005/8/layout/process1"/>
    <dgm:cxn modelId="{F5390E0E-1403-40C6-9A39-27A2BBA9A657}" type="presParOf" srcId="{CAB424A3-A216-4531-87DA-9A4B2D603C1A}" destId="{48CB3CA7-3BBF-41EC-9C66-690EA039F3F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756542-EFB3-4E0E-A73D-F875B94FA188}" type="doc">
      <dgm:prSet loTypeId="urn:microsoft.com/office/officeart/2008/layout/VerticalCurvedList" loCatId="list" qsTypeId="urn:microsoft.com/office/officeart/2005/8/quickstyle/simple3" qsCatId="simple" csTypeId="urn:microsoft.com/office/officeart/2005/8/colors/accent2_2" csCatId="accent2" phldr="1"/>
      <dgm:spPr/>
      <dgm:t>
        <a:bodyPr/>
        <a:lstStyle/>
        <a:p>
          <a:endParaRPr lang="en-IN"/>
        </a:p>
      </dgm:t>
    </dgm:pt>
    <dgm:pt modelId="{2161E0E3-809F-4FF1-B600-063F30B47B02}">
      <dgm:prSet phldrT="[Text]" custT="1"/>
      <dgm:spPr/>
      <dgm:t>
        <a:bodyPr/>
        <a:lstStyle/>
        <a:p>
          <a:r>
            <a:rPr lang="en-IN" sz="1800" dirty="0">
              <a:latin typeface="Calibri" panose="020F0502020204030204" pitchFamily="34" charset="0"/>
            </a:rPr>
            <a:t>Multiple Choice</a:t>
          </a:r>
          <a:endParaRPr lang="en-IN" sz="1800" dirty="0"/>
        </a:p>
      </dgm:t>
    </dgm:pt>
    <dgm:pt modelId="{3B94C62E-D93A-418D-9B9B-9C40167D9372}" type="parTrans" cxnId="{6AE3A063-9826-4886-8E7F-FFED8332AB30}">
      <dgm:prSet/>
      <dgm:spPr/>
      <dgm:t>
        <a:bodyPr/>
        <a:lstStyle/>
        <a:p>
          <a:endParaRPr lang="en-IN"/>
        </a:p>
      </dgm:t>
    </dgm:pt>
    <dgm:pt modelId="{9039C88E-8D21-4ED6-90AC-36FFBB190A5E}" type="sibTrans" cxnId="{6AE3A063-9826-4886-8E7F-FFED8332AB30}">
      <dgm:prSet/>
      <dgm:spPr/>
      <dgm:t>
        <a:bodyPr/>
        <a:lstStyle/>
        <a:p>
          <a:endParaRPr lang="en-IN" sz="1800"/>
        </a:p>
      </dgm:t>
    </dgm:pt>
    <dgm:pt modelId="{EDB1F80B-AF05-466B-9474-C3DEC3BE36E1}">
      <dgm:prSet phldrT="[Text]" custT="1"/>
      <dgm:spPr/>
      <dgm:t>
        <a:bodyPr/>
        <a:lstStyle/>
        <a:p>
          <a:r>
            <a:rPr lang="en-US" sz="1800" dirty="0">
              <a:latin typeface="Calibri" panose="020F0502020204030204" pitchFamily="34" charset="0"/>
            </a:rPr>
            <a:t>140 Questions per Exam</a:t>
          </a:r>
          <a:endParaRPr lang="en-IN" sz="1800" dirty="0"/>
        </a:p>
      </dgm:t>
    </dgm:pt>
    <dgm:pt modelId="{9C9C6E2A-E2A0-44F4-8726-9F250051AEAA}" type="parTrans" cxnId="{8FBFA7CF-DD71-4CB0-99D1-13B83E83B7E6}">
      <dgm:prSet/>
      <dgm:spPr/>
      <dgm:t>
        <a:bodyPr/>
        <a:lstStyle/>
        <a:p>
          <a:endParaRPr lang="en-IN"/>
        </a:p>
      </dgm:t>
    </dgm:pt>
    <dgm:pt modelId="{6E962EFF-B848-4978-BCD3-C571981BABCE}" type="sibTrans" cxnId="{8FBFA7CF-DD71-4CB0-99D1-13B83E83B7E6}">
      <dgm:prSet/>
      <dgm:spPr/>
      <dgm:t>
        <a:bodyPr/>
        <a:lstStyle/>
        <a:p>
          <a:endParaRPr lang="en-IN"/>
        </a:p>
      </dgm:t>
    </dgm:pt>
    <dgm:pt modelId="{D970E1AF-2621-4EF2-AD49-5C8B5534D10B}">
      <dgm:prSet phldrT="[Text]" custT="1"/>
      <dgm:spPr/>
      <dgm:t>
        <a:bodyPr/>
        <a:lstStyle/>
        <a:p>
          <a:r>
            <a:rPr lang="en-US" sz="1800" dirty="0">
              <a:latin typeface="Calibri" panose="020F0502020204030204" pitchFamily="34" charset="0"/>
            </a:rPr>
            <a:t>No Negative Marks for Wrong Answers</a:t>
          </a:r>
          <a:endParaRPr lang="en-IN" sz="1800" dirty="0"/>
        </a:p>
      </dgm:t>
    </dgm:pt>
    <dgm:pt modelId="{CB6E5605-5B57-4C04-A394-F27FE1449A7A}" type="parTrans" cxnId="{F5FF8E96-D5F5-44BC-A3D5-35769BF86935}">
      <dgm:prSet/>
      <dgm:spPr/>
      <dgm:t>
        <a:bodyPr/>
        <a:lstStyle/>
        <a:p>
          <a:endParaRPr lang="en-IN"/>
        </a:p>
      </dgm:t>
    </dgm:pt>
    <dgm:pt modelId="{B6EE9FBC-AB81-4195-BA89-CEC05D8E8401}" type="sibTrans" cxnId="{F5FF8E96-D5F5-44BC-A3D5-35769BF86935}">
      <dgm:prSet/>
      <dgm:spPr/>
      <dgm:t>
        <a:bodyPr/>
        <a:lstStyle/>
        <a:p>
          <a:endParaRPr lang="en-IN"/>
        </a:p>
      </dgm:t>
    </dgm:pt>
    <dgm:pt modelId="{4CDE6A60-BEFD-491B-8054-9AC77545FD07}">
      <dgm:prSet phldrT="[Text]" custT="1"/>
      <dgm:spPr/>
      <dgm:t>
        <a:bodyPr/>
        <a:lstStyle/>
        <a:p>
          <a:r>
            <a:rPr lang="en-US" sz="1800" dirty="0">
              <a:latin typeface="Calibri" panose="020F0502020204030204" pitchFamily="34" charset="0"/>
            </a:rPr>
            <a:t>180 Minutes Duration</a:t>
          </a:r>
          <a:endParaRPr lang="en-IN" sz="1800" dirty="0"/>
        </a:p>
      </dgm:t>
    </dgm:pt>
    <dgm:pt modelId="{AF3D111F-56DA-4B75-8884-CAED970513A4}" type="parTrans" cxnId="{49D25301-A9D2-4AE9-8C86-81C4732A2EEF}">
      <dgm:prSet/>
      <dgm:spPr/>
      <dgm:t>
        <a:bodyPr/>
        <a:lstStyle/>
        <a:p>
          <a:endParaRPr lang="en-IN"/>
        </a:p>
      </dgm:t>
    </dgm:pt>
    <dgm:pt modelId="{5A340844-5F3B-4BE5-8C35-4FE80E158AB0}" type="sibTrans" cxnId="{49D25301-A9D2-4AE9-8C86-81C4732A2EEF}">
      <dgm:prSet/>
      <dgm:spPr/>
      <dgm:t>
        <a:bodyPr/>
        <a:lstStyle/>
        <a:p>
          <a:endParaRPr lang="en-IN"/>
        </a:p>
      </dgm:t>
    </dgm:pt>
    <dgm:pt modelId="{07055C23-FEAC-4C21-A4AF-F89D005C4B0B}">
      <dgm:prSet phldrT="[Text]" custT="1"/>
      <dgm:spPr/>
      <dgm:t>
        <a:bodyPr/>
        <a:lstStyle/>
        <a:p>
          <a:r>
            <a:rPr lang="en-US" sz="1800" dirty="0">
              <a:latin typeface="Calibri" panose="020F0502020204030204" pitchFamily="34" charset="0"/>
            </a:rPr>
            <a:t>Proctored Online Exam</a:t>
          </a:r>
          <a:endParaRPr lang="en-IN" sz="1800" dirty="0"/>
        </a:p>
      </dgm:t>
    </dgm:pt>
    <dgm:pt modelId="{3C9F4182-0A7F-481B-83CF-9014FD81F187}" type="parTrans" cxnId="{B64581BF-E87B-41D9-8849-4DF63C184936}">
      <dgm:prSet/>
      <dgm:spPr/>
      <dgm:t>
        <a:bodyPr/>
        <a:lstStyle/>
        <a:p>
          <a:endParaRPr lang="en-IN"/>
        </a:p>
      </dgm:t>
    </dgm:pt>
    <dgm:pt modelId="{EDEF4BDF-AD0A-4776-93A3-15770DB70B2F}" type="sibTrans" cxnId="{B64581BF-E87B-41D9-8849-4DF63C184936}">
      <dgm:prSet/>
      <dgm:spPr/>
      <dgm:t>
        <a:bodyPr/>
        <a:lstStyle/>
        <a:p>
          <a:endParaRPr lang="en-IN"/>
        </a:p>
      </dgm:t>
    </dgm:pt>
    <dgm:pt modelId="{6B7F9A8A-3671-4A0D-B262-D1FBA2AAF240}" type="pres">
      <dgm:prSet presAssocID="{C2756542-EFB3-4E0E-A73D-F875B94FA188}" presName="Name0" presStyleCnt="0">
        <dgm:presLayoutVars>
          <dgm:chMax val="7"/>
          <dgm:chPref val="7"/>
          <dgm:dir/>
        </dgm:presLayoutVars>
      </dgm:prSet>
      <dgm:spPr/>
    </dgm:pt>
    <dgm:pt modelId="{B7529EA9-B770-481E-B1D9-D944F2412CF7}" type="pres">
      <dgm:prSet presAssocID="{C2756542-EFB3-4E0E-A73D-F875B94FA188}" presName="Name1" presStyleCnt="0"/>
      <dgm:spPr/>
    </dgm:pt>
    <dgm:pt modelId="{7908A3F6-5AAA-425C-83AB-EF5770B23B8C}" type="pres">
      <dgm:prSet presAssocID="{C2756542-EFB3-4E0E-A73D-F875B94FA188}" presName="cycle" presStyleCnt="0"/>
      <dgm:spPr/>
    </dgm:pt>
    <dgm:pt modelId="{4EBA5FD4-A261-484A-8C91-3AA13FC24BFB}" type="pres">
      <dgm:prSet presAssocID="{C2756542-EFB3-4E0E-A73D-F875B94FA188}" presName="srcNode" presStyleLbl="node1" presStyleIdx="0" presStyleCnt="5"/>
      <dgm:spPr/>
    </dgm:pt>
    <dgm:pt modelId="{A7342223-D10B-4F5B-9A0D-F4B8C66B8D9D}" type="pres">
      <dgm:prSet presAssocID="{C2756542-EFB3-4E0E-A73D-F875B94FA188}" presName="conn" presStyleLbl="parChTrans1D2" presStyleIdx="0" presStyleCnt="1"/>
      <dgm:spPr/>
    </dgm:pt>
    <dgm:pt modelId="{D182CC41-D3EC-458D-A638-08773D1B5EBA}" type="pres">
      <dgm:prSet presAssocID="{C2756542-EFB3-4E0E-A73D-F875B94FA188}" presName="extraNode" presStyleLbl="node1" presStyleIdx="0" presStyleCnt="5"/>
      <dgm:spPr/>
    </dgm:pt>
    <dgm:pt modelId="{BE2E9A7E-AFDB-4B35-A643-D7F6EFCF6DFA}" type="pres">
      <dgm:prSet presAssocID="{C2756542-EFB3-4E0E-A73D-F875B94FA188}" presName="dstNode" presStyleLbl="node1" presStyleIdx="0" presStyleCnt="5"/>
      <dgm:spPr/>
    </dgm:pt>
    <dgm:pt modelId="{8B0AC73E-5042-40C8-AAAB-E8D09D5E352C}" type="pres">
      <dgm:prSet presAssocID="{2161E0E3-809F-4FF1-B600-063F30B47B02}" presName="text_1" presStyleLbl="node1" presStyleIdx="0" presStyleCnt="5">
        <dgm:presLayoutVars>
          <dgm:bulletEnabled val="1"/>
        </dgm:presLayoutVars>
      </dgm:prSet>
      <dgm:spPr/>
    </dgm:pt>
    <dgm:pt modelId="{E77E9FD2-78FD-427E-82D5-1CEDD319D0CA}" type="pres">
      <dgm:prSet presAssocID="{2161E0E3-809F-4FF1-B600-063F30B47B02}" presName="accent_1" presStyleCnt="0"/>
      <dgm:spPr/>
    </dgm:pt>
    <dgm:pt modelId="{3D61B2FA-B0A6-4FF5-BD62-04EAC3154497}" type="pres">
      <dgm:prSet presAssocID="{2161E0E3-809F-4FF1-B600-063F30B47B02}" presName="accentRepeatNode" presStyleLbl="solidFgAcc1" presStyleIdx="0" presStyleCnt="5"/>
      <dgm:spPr/>
    </dgm:pt>
    <dgm:pt modelId="{3394D46E-37CD-4E36-8340-52299B83AA9F}" type="pres">
      <dgm:prSet presAssocID="{EDB1F80B-AF05-466B-9474-C3DEC3BE36E1}" presName="text_2" presStyleLbl="node1" presStyleIdx="1" presStyleCnt="5">
        <dgm:presLayoutVars>
          <dgm:bulletEnabled val="1"/>
        </dgm:presLayoutVars>
      </dgm:prSet>
      <dgm:spPr/>
    </dgm:pt>
    <dgm:pt modelId="{4F27380A-338B-4EC2-9882-1DBBF1A6E20F}" type="pres">
      <dgm:prSet presAssocID="{EDB1F80B-AF05-466B-9474-C3DEC3BE36E1}" presName="accent_2" presStyleCnt="0"/>
      <dgm:spPr/>
    </dgm:pt>
    <dgm:pt modelId="{30360B34-4C94-459E-823D-E18222B6B11E}" type="pres">
      <dgm:prSet presAssocID="{EDB1F80B-AF05-466B-9474-C3DEC3BE36E1}" presName="accentRepeatNode" presStyleLbl="solidFgAcc1" presStyleIdx="1" presStyleCnt="5"/>
      <dgm:spPr/>
    </dgm:pt>
    <dgm:pt modelId="{5B1BB486-7483-4B60-A1B1-7BA928C404E6}" type="pres">
      <dgm:prSet presAssocID="{D970E1AF-2621-4EF2-AD49-5C8B5534D10B}" presName="text_3" presStyleLbl="node1" presStyleIdx="2" presStyleCnt="5">
        <dgm:presLayoutVars>
          <dgm:bulletEnabled val="1"/>
        </dgm:presLayoutVars>
      </dgm:prSet>
      <dgm:spPr/>
    </dgm:pt>
    <dgm:pt modelId="{0E71D6F6-EBAF-4D80-82A4-F57A94DA2B9C}" type="pres">
      <dgm:prSet presAssocID="{D970E1AF-2621-4EF2-AD49-5C8B5534D10B}" presName="accent_3" presStyleCnt="0"/>
      <dgm:spPr/>
    </dgm:pt>
    <dgm:pt modelId="{90ABAE48-0AB5-4786-A598-1EAE7EA509B4}" type="pres">
      <dgm:prSet presAssocID="{D970E1AF-2621-4EF2-AD49-5C8B5534D10B}" presName="accentRepeatNode" presStyleLbl="solidFgAcc1" presStyleIdx="2" presStyleCnt="5"/>
      <dgm:spPr/>
    </dgm:pt>
    <dgm:pt modelId="{3B7BA726-53F6-4203-8379-164F764EF20F}" type="pres">
      <dgm:prSet presAssocID="{4CDE6A60-BEFD-491B-8054-9AC77545FD07}" presName="text_4" presStyleLbl="node1" presStyleIdx="3" presStyleCnt="5">
        <dgm:presLayoutVars>
          <dgm:bulletEnabled val="1"/>
        </dgm:presLayoutVars>
      </dgm:prSet>
      <dgm:spPr/>
    </dgm:pt>
    <dgm:pt modelId="{77C8CD9E-3145-4486-A715-5F4E1EA70567}" type="pres">
      <dgm:prSet presAssocID="{4CDE6A60-BEFD-491B-8054-9AC77545FD07}" presName="accent_4" presStyleCnt="0"/>
      <dgm:spPr/>
    </dgm:pt>
    <dgm:pt modelId="{D30A9781-2C84-4FFE-8C2A-DD67085581B0}" type="pres">
      <dgm:prSet presAssocID="{4CDE6A60-BEFD-491B-8054-9AC77545FD07}" presName="accentRepeatNode" presStyleLbl="solidFgAcc1" presStyleIdx="3" presStyleCnt="5"/>
      <dgm:spPr/>
    </dgm:pt>
    <dgm:pt modelId="{5A772A6B-DB1E-499F-B450-8D52254FA96B}" type="pres">
      <dgm:prSet presAssocID="{07055C23-FEAC-4C21-A4AF-F89D005C4B0B}" presName="text_5" presStyleLbl="node1" presStyleIdx="4" presStyleCnt="5">
        <dgm:presLayoutVars>
          <dgm:bulletEnabled val="1"/>
        </dgm:presLayoutVars>
      </dgm:prSet>
      <dgm:spPr/>
    </dgm:pt>
    <dgm:pt modelId="{2BE120D4-97A2-4922-B192-1E060EEC0B69}" type="pres">
      <dgm:prSet presAssocID="{07055C23-FEAC-4C21-A4AF-F89D005C4B0B}" presName="accent_5" presStyleCnt="0"/>
      <dgm:spPr/>
    </dgm:pt>
    <dgm:pt modelId="{356D4833-61EE-416B-8644-CC41515A1C96}" type="pres">
      <dgm:prSet presAssocID="{07055C23-FEAC-4C21-A4AF-F89D005C4B0B}" presName="accentRepeatNode" presStyleLbl="solidFgAcc1" presStyleIdx="4" presStyleCnt="5"/>
      <dgm:spPr/>
    </dgm:pt>
  </dgm:ptLst>
  <dgm:cxnLst>
    <dgm:cxn modelId="{49D25301-A9D2-4AE9-8C86-81C4732A2EEF}" srcId="{C2756542-EFB3-4E0E-A73D-F875B94FA188}" destId="{4CDE6A60-BEFD-491B-8054-9AC77545FD07}" srcOrd="3" destOrd="0" parTransId="{AF3D111F-56DA-4B75-8884-CAED970513A4}" sibTransId="{5A340844-5F3B-4BE5-8C35-4FE80E158AB0}"/>
    <dgm:cxn modelId="{6842BD09-AA92-4E75-82A9-C188A8047EDE}" type="presOf" srcId="{D970E1AF-2621-4EF2-AD49-5C8B5534D10B}" destId="{5B1BB486-7483-4B60-A1B1-7BA928C404E6}" srcOrd="0" destOrd="0" presId="urn:microsoft.com/office/officeart/2008/layout/VerticalCurvedList"/>
    <dgm:cxn modelId="{CF5C255F-BF90-42DF-9D4C-C8707115CAB1}" type="presOf" srcId="{4CDE6A60-BEFD-491B-8054-9AC77545FD07}" destId="{3B7BA726-53F6-4203-8379-164F764EF20F}" srcOrd="0" destOrd="0" presId="urn:microsoft.com/office/officeart/2008/layout/VerticalCurvedList"/>
    <dgm:cxn modelId="{FAD46943-B18D-4DC1-B9BF-7F613082E548}" type="presOf" srcId="{9039C88E-8D21-4ED6-90AC-36FFBB190A5E}" destId="{A7342223-D10B-4F5B-9A0D-F4B8C66B8D9D}" srcOrd="0" destOrd="0" presId="urn:microsoft.com/office/officeart/2008/layout/VerticalCurvedList"/>
    <dgm:cxn modelId="{6AE3A063-9826-4886-8E7F-FFED8332AB30}" srcId="{C2756542-EFB3-4E0E-A73D-F875B94FA188}" destId="{2161E0E3-809F-4FF1-B600-063F30B47B02}" srcOrd="0" destOrd="0" parTransId="{3B94C62E-D93A-418D-9B9B-9C40167D9372}" sibTransId="{9039C88E-8D21-4ED6-90AC-36FFBB190A5E}"/>
    <dgm:cxn modelId="{A3D4404A-F394-4DB7-AEE2-198BF9DB100E}" type="presOf" srcId="{07055C23-FEAC-4C21-A4AF-F89D005C4B0B}" destId="{5A772A6B-DB1E-499F-B450-8D52254FA96B}" srcOrd="0" destOrd="0" presId="urn:microsoft.com/office/officeart/2008/layout/VerticalCurvedList"/>
    <dgm:cxn modelId="{98559081-E359-4826-9EA6-653215371600}" type="presOf" srcId="{EDB1F80B-AF05-466B-9474-C3DEC3BE36E1}" destId="{3394D46E-37CD-4E36-8340-52299B83AA9F}" srcOrd="0" destOrd="0" presId="urn:microsoft.com/office/officeart/2008/layout/VerticalCurvedList"/>
    <dgm:cxn modelId="{EAE10E88-F04A-4180-B70F-0B9678A951E9}" type="presOf" srcId="{2161E0E3-809F-4FF1-B600-063F30B47B02}" destId="{8B0AC73E-5042-40C8-AAAB-E8D09D5E352C}" srcOrd="0" destOrd="0" presId="urn:microsoft.com/office/officeart/2008/layout/VerticalCurvedList"/>
    <dgm:cxn modelId="{F5FF8E96-D5F5-44BC-A3D5-35769BF86935}" srcId="{C2756542-EFB3-4E0E-A73D-F875B94FA188}" destId="{D970E1AF-2621-4EF2-AD49-5C8B5534D10B}" srcOrd="2" destOrd="0" parTransId="{CB6E5605-5B57-4C04-A394-F27FE1449A7A}" sibTransId="{B6EE9FBC-AB81-4195-BA89-CEC05D8E8401}"/>
    <dgm:cxn modelId="{B64581BF-E87B-41D9-8849-4DF63C184936}" srcId="{C2756542-EFB3-4E0E-A73D-F875B94FA188}" destId="{07055C23-FEAC-4C21-A4AF-F89D005C4B0B}" srcOrd="4" destOrd="0" parTransId="{3C9F4182-0A7F-481B-83CF-9014FD81F187}" sibTransId="{EDEF4BDF-AD0A-4776-93A3-15770DB70B2F}"/>
    <dgm:cxn modelId="{8FBFA7CF-DD71-4CB0-99D1-13B83E83B7E6}" srcId="{C2756542-EFB3-4E0E-A73D-F875B94FA188}" destId="{EDB1F80B-AF05-466B-9474-C3DEC3BE36E1}" srcOrd="1" destOrd="0" parTransId="{9C9C6E2A-E2A0-44F4-8726-9F250051AEAA}" sibTransId="{6E962EFF-B848-4978-BCD3-C571981BABCE}"/>
    <dgm:cxn modelId="{F9DDABEA-B67E-4DC9-965F-276638CEE799}" type="presOf" srcId="{C2756542-EFB3-4E0E-A73D-F875B94FA188}" destId="{6B7F9A8A-3671-4A0D-B262-D1FBA2AAF240}" srcOrd="0" destOrd="0" presId="urn:microsoft.com/office/officeart/2008/layout/VerticalCurvedList"/>
    <dgm:cxn modelId="{D16DFDBD-4C34-49F1-8861-E2A71FBBDEBD}" type="presParOf" srcId="{6B7F9A8A-3671-4A0D-B262-D1FBA2AAF240}" destId="{B7529EA9-B770-481E-B1D9-D944F2412CF7}" srcOrd="0" destOrd="0" presId="urn:microsoft.com/office/officeart/2008/layout/VerticalCurvedList"/>
    <dgm:cxn modelId="{DC7669A4-05A3-4BF8-9596-301FCEDDB676}" type="presParOf" srcId="{B7529EA9-B770-481E-B1D9-D944F2412CF7}" destId="{7908A3F6-5AAA-425C-83AB-EF5770B23B8C}" srcOrd="0" destOrd="0" presId="urn:microsoft.com/office/officeart/2008/layout/VerticalCurvedList"/>
    <dgm:cxn modelId="{129B8886-385C-4337-B823-9758134820F3}" type="presParOf" srcId="{7908A3F6-5AAA-425C-83AB-EF5770B23B8C}" destId="{4EBA5FD4-A261-484A-8C91-3AA13FC24BFB}" srcOrd="0" destOrd="0" presId="urn:microsoft.com/office/officeart/2008/layout/VerticalCurvedList"/>
    <dgm:cxn modelId="{C5D19B35-2136-44B2-936C-04584EDE959D}" type="presParOf" srcId="{7908A3F6-5AAA-425C-83AB-EF5770B23B8C}" destId="{A7342223-D10B-4F5B-9A0D-F4B8C66B8D9D}" srcOrd="1" destOrd="0" presId="urn:microsoft.com/office/officeart/2008/layout/VerticalCurvedList"/>
    <dgm:cxn modelId="{5F0E3162-9B8C-45E4-B09B-5BAB34A524B5}" type="presParOf" srcId="{7908A3F6-5AAA-425C-83AB-EF5770B23B8C}" destId="{D182CC41-D3EC-458D-A638-08773D1B5EBA}" srcOrd="2" destOrd="0" presId="urn:microsoft.com/office/officeart/2008/layout/VerticalCurvedList"/>
    <dgm:cxn modelId="{0C13F8AC-BDEF-49C3-8017-AAA2E9A2B059}" type="presParOf" srcId="{7908A3F6-5AAA-425C-83AB-EF5770B23B8C}" destId="{BE2E9A7E-AFDB-4B35-A643-D7F6EFCF6DFA}" srcOrd="3" destOrd="0" presId="urn:microsoft.com/office/officeart/2008/layout/VerticalCurvedList"/>
    <dgm:cxn modelId="{B97C70AD-0971-4454-9D36-C3D18F1D2A25}" type="presParOf" srcId="{B7529EA9-B770-481E-B1D9-D944F2412CF7}" destId="{8B0AC73E-5042-40C8-AAAB-E8D09D5E352C}" srcOrd="1" destOrd="0" presId="urn:microsoft.com/office/officeart/2008/layout/VerticalCurvedList"/>
    <dgm:cxn modelId="{DF3799AB-A942-4341-B318-EFD8C91CDCE1}" type="presParOf" srcId="{B7529EA9-B770-481E-B1D9-D944F2412CF7}" destId="{E77E9FD2-78FD-427E-82D5-1CEDD319D0CA}" srcOrd="2" destOrd="0" presId="urn:microsoft.com/office/officeart/2008/layout/VerticalCurvedList"/>
    <dgm:cxn modelId="{69E01348-D5FF-4CF1-836D-50BD6248DA46}" type="presParOf" srcId="{E77E9FD2-78FD-427E-82D5-1CEDD319D0CA}" destId="{3D61B2FA-B0A6-4FF5-BD62-04EAC3154497}" srcOrd="0" destOrd="0" presId="urn:microsoft.com/office/officeart/2008/layout/VerticalCurvedList"/>
    <dgm:cxn modelId="{41B2229A-2C67-4306-AD5C-7D9E0EFD318E}" type="presParOf" srcId="{B7529EA9-B770-481E-B1D9-D944F2412CF7}" destId="{3394D46E-37CD-4E36-8340-52299B83AA9F}" srcOrd="3" destOrd="0" presId="urn:microsoft.com/office/officeart/2008/layout/VerticalCurvedList"/>
    <dgm:cxn modelId="{BE94BEDF-85B7-493F-8FD6-2A7B50671112}" type="presParOf" srcId="{B7529EA9-B770-481E-B1D9-D944F2412CF7}" destId="{4F27380A-338B-4EC2-9882-1DBBF1A6E20F}" srcOrd="4" destOrd="0" presId="urn:microsoft.com/office/officeart/2008/layout/VerticalCurvedList"/>
    <dgm:cxn modelId="{75C68904-B732-441E-B5E0-95ED6D32363B}" type="presParOf" srcId="{4F27380A-338B-4EC2-9882-1DBBF1A6E20F}" destId="{30360B34-4C94-459E-823D-E18222B6B11E}" srcOrd="0" destOrd="0" presId="urn:microsoft.com/office/officeart/2008/layout/VerticalCurvedList"/>
    <dgm:cxn modelId="{6CB04FC0-F7BE-485F-B4E0-11DEBDF0A588}" type="presParOf" srcId="{B7529EA9-B770-481E-B1D9-D944F2412CF7}" destId="{5B1BB486-7483-4B60-A1B1-7BA928C404E6}" srcOrd="5" destOrd="0" presId="urn:microsoft.com/office/officeart/2008/layout/VerticalCurvedList"/>
    <dgm:cxn modelId="{6376C48B-3CBD-46B3-B55A-D967449672BF}" type="presParOf" srcId="{B7529EA9-B770-481E-B1D9-D944F2412CF7}" destId="{0E71D6F6-EBAF-4D80-82A4-F57A94DA2B9C}" srcOrd="6" destOrd="0" presId="urn:microsoft.com/office/officeart/2008/layout/VerticalCurvedList"/>
    <dgm:cxn modelId="{562FE7E9-F17D-4DF4-88EB-064B31E5B3A0}" type="presParOf" srcId="{0E71D6F6-EBAF-4D80-82A4-F57A94DA2B9C}" destId="{90ABAE48-0AB5-4786-A598-1EAE7EA509B4}" srcOrd="0" destOrd="0" presId="urn:microsoft.com/office/officeart/2008/layout/VerticalCurvedList"/>
    <dgm:cxn modelId="{3152EA38-E4F2-4E25-B23A-02750E390864}" type="presParOf" srcId="{B7529EA9-B770-481E-B1D9-D944F2412CF7}" destId="{3B7BA726-53F6-4203-8379-164F764EF20F}" srcOrd="7" destOrd="0" presId="urn:microsoft.com/office/officeart/2008/layout/VerticalCurvedList"/>
    <dgm:cxn modelId="{7F1E1CDF-08D8-4415-B8E7-B58AD3CB1E20}" type="presParOf" srcId="{B7529EA9-B770-481E-B1D9-D944F2412CF7}" destId="{77C8CD9E-3145-4486-A715-5F4E1EA70567}" srcOrd="8" destOrd="0" presId="urn:microsoft.com/office/officeart/2008/layout/VerticalCurvedList"/>
    <dgm:cxn modelId="{086FFC18-24D2-426E-A34B-AADBA7175200}" type="presParOf" srcId="{77C8CD9E-3145-4486-A715-5F4E1EA70567}" destId="{D30A9781-2C84-4FFE-8C2A-DD67085581B0}" srcOrd="0" destOrd="0" presId="urn:microsoft.com/office/officeart/2008/layout/VerticalCurvedList"/>
    <dgm:cxn modelId="{07F3147F-069E-42BA-BEAD-A0EB88FDD5C9}" type="presParOf" srcId="{B7529EA9-B770-481E-B1D9-D944F2412CF7}" destId="{5A772A6B-DB1E-499F-B450-8D52254FA96B}" srcOrd="9" destOrd="0" presId="urn:microsoft.com/office/officeart/2008/layout/VerticalCurvedList"/>
    <dgm:cxn modelId="{7A4EC35B-BF10-4B67-8B6D-7B6F3C6B259E}" type="presParOf" srcId="{B7529EA9-B770-481E-B1D9-D944F2412CF7}" destId="{2BE120D4-97A2-4922-B192-1E060EEC0B69}" srcOrd="10" destOrd="0" presId="urn:microsoft.com/office/officeart/2008/layout/VerticalCurvedList"/>
    <dgm:cxn modelId="{B9CA2405-2E14-474A-8F6A-BFFA2CDE67A1}" type="presParOf" srcId="{2BE120D4-97A2-4922-B192-1E060EEC0B69}" destId="{356D4833-61EE-416B-8644-CC41515A1C9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0737C3-1971-4176-9D6F-089A0F1F1684}" type="doc">
      <dgm:prSet loTypeId="urn:microsoft.com/office/officeart/2005/8/layout/process4" loCatId="process" qsTypeId="urn:microsoft.com/office/officeart/2005/8/quickstyle/simple3" qsCatId="simple" csTypeId="urn:microsoft.com/office/officeart/2005/8/colors/accent6_2" csCatId="accent6" phldr="1"/>
      <dgm:spPr/>
      <dgm:t>
        <a:bodyPr/>
        <a:lstStyle/>
        <a:p>
          <a:endParaRPr lang="en-IN"/>
        </a:p>
      </dgm:t>
    </dgm:pt>
    <dgm:pt modelId="{858FBB3D-6ACD-444C-A2C5-9999D8A2C9C1}">
      <dgm:prSet phldrT="[Text]" custT="1"/>
      <dgm:spPr/>
      <dgm:t>
        <a:bodyPr/>
        <a:lstStyle/>
        <a:p>
          <a:pPr algn="ctr"/>
          <a:r>
            <a:rPr lang="en-IN" sz="1600" dirty="0">
              <a:latin typeface="Calibri" panose="020F0502020204030204" pitchFamily="34" charset="0"/>
              <a:cs typeface="Calibri" panose="020F0502020204030204" pitchFamily="34" charset="0"/>
            </a:rPr>
            <a:t>Rapidly changing market and technology</a:t>
          </a:r>
          <a:r>
            <a:rPr lang="en-US" sz="1600" dirty="0">
              <a:latin typeface="Calibri" panose="020F0502020204030204" pitchFamily="34" charset="0"/>
              <a:cs typeface="Calibri" panose="020F0502020204030204" pitchFamily="34" charset="0"/>
            </a:rPr>
            <a:t>—</a:t>
          </a:r>
          <a:r>
            <a:rPr lang="en-IN" sz="1600" dirty="0">
              <a:latin typeface="Calibri" panose="020F0502020204030204" pitchFamily="34" charset="0"/>
              <a:cs typeface="Calibri" panose="020F0502020204030204" pitchFamily="34" charset="0"/>
            </a:rPr>
            <a:t>the need to be cutting edge</a:t>
          </a:r>
        </a:p>
      </dgm:t>
    </dgm:pt>
    <dgm:pt modelId="{C878E472-F468-4168-9506-052959935902}" type="parTrans" cxnId="{8654E758-09B5-4EF9-85B0-41F99B38ED9A}">
      <dgm:prSet/>
      <dgm:spPr/>
      <dgm:t>
        <a:bodyPr/>
        <a:lstStyle/>
        <a:p>
          <a:pPr algn="ctr"/>
          <a:endParaRPr lang="en-IN" sz="1050">
            <a:latin typeface="Arial" panose="020B0604020202020204" pitchFamily="34" charset="0"/>
            <a:cs typeface="Arial" panose="020B0604020202020204" pitchFamily="34" charset="0"/>
          </a:endParaRPr>
        </a:p>
      </dgm:t>
    </dgm:pt>
    <dgm:pt modelId="{9B6DA55F-90A8-4FE2-9BB0-A185B0384115}" type="sibTrans" cxnId="{8654E758-09B5-4EF9-85B0-41F99B38ED9A}">
      <dgm:prSet/>
      <dgm:spPr/>
      <dgm:t>
        <a:bodyPr/>
        <a:lstStyle/>
        <a:p>
          <a:pPr algn="ctr"/>
          <a:endParaRPr lang="en-IN" sz="1050">
            <a:latin typeface="Arial" panose="020B0604020202020204" pitchFamily="34" charset="0"/>
            <a:cs typeface="Arial" panose="020B0604020202020204" pitchFamily="34" charset="0"/>
          </a:endParaRPr>
        </a:p>
      </dgm:t>
    </dgm:pt>
    <dgm:pt modelId="{E145890A-FD32-479D-9BD8-D75C559A1445}">
      <dgm:prSet custT="1"/>
      <dgm:spPr/>
      <dgm:t>
        <a:bodyPr/>
        <a:lstStyle/>
        <a:p>
          <a:pPr algn="ctr"/>
          <a:r>
            <a:rPr lang="en-IN" sz="1600" dirty="0">
              <a:latin typeface="Calibri" panose="020F0502020204030204" pitchFamily="34" charset="0"/>
              <a:cs typeface="Calibri" panose="020F0502020204030204" pitchFamily="34" charset="0"/>
            </a:rPr>
            <a:t>Reduction of testing and experimentation costs (simulations and automation)</a:t>
          </a:r>
        </a:p>
      </dgm:t>
    </dgm:pt>
    <dgm:pt modelId="{3B749F9F-3F2C-46A6-96BA-13191492B2E2}" type="parTrans" cxnId="{C92C740E-2FDC-4962-9187-1E5BBD8F3CE7}">
      <dgm:prSet/>
      <dgm:spPr/>
      <dgm:t>
        <a:bodyPr/>
        <a:lstStyle/>
        <a:p>
          <a:pPr algn="ctr"/>
          <a:endParaRPr lang="en-IN" sz="1050">
            <a:latin typeface="Arial" panose="020B0604020202020204" pitchFamily="34" charset="0"/>
            <a:cs typeface="Arial" panose="020B0604020202020204" pitchFamily="34" charset="0"/>
          </a:endParaRPr>
        </a:p>
      </dgm:t>
    </dgm:pt>
    <dgm:pt modelId="{08D25962-2958-426D-8235-31B5D08C0D05}" type="sibTrans" cxnId="{C92C740E-2FDC-4962-9187-1E5BBD8F3CE7}">
      <dgm:prSet/>
      <dgm:spPr/>
      <dgm:t>
        <a:bodyPr/>
        <a:lstStyle/>
        <a:p>
          <a:pPr algn="ctr"/>
          <a:endParaRPr lang="en-IN" sz="1050">
            <a:latin typeface="Arial" panose="020B0604020202020204" pitchFamily="34" charset="0"/>
            <a:cs typeface="Arial" panose="020B0604020202020204" pitchFamily="34" charset="0"/>
          </a:endParaRPr>
        </a:p>
      </dgm:t>
    </dgm:pt>
    <dgm:pt modelId="{05A7262E-262B-4F1E-93DB-0D359CAC92A7}">
      <dgm:prSet custT="1"/>
      <dgm:spPr/>
      <dgm:t>
        <a:bodyPr/>
        <a:lstStyle/>
        <a:p>
          <a:pPr algn="ctr"/>
          <a:r>
            <a:rPr lang="en-IN" sz="1600" dirty="0">
              <a:latin typeface="Calibri" panose="020F0502020204030204" pitchFamily="34" charset="0"/>
              <a:cs typeface="Calibri" panose="020F0502020204030204" pitchFamily="34" charset="0"/>
            </a:rPr>
            <a:t>Customer value is delivered at point of sale, not at the point of plan</a:t>
          </a:r>
        </a:p>
      </dgm:t>
    </dgm:pt>
    <dgm:pt modelId="{0AEDDC97-3387-4554-8C83-AE72350DD8BA}" type="parTrans" cxnId="{533EA052-8195-4E8F-B395-D10AF0F483E4}">
      <dgm:prSet/>
      <dgm:spPr/>
      <dgm:t>
        <a:bodyPr/>
        <a:lstStyle/>
        <a:p>
          <a:pPr algn="ctr"/>
          <a:endParaRPr lang="en-IN" sz="1050">
            <a:latin typeface="Arial" panose="020B0604020202020204" pitchFamily="34" charset="0"/>
            <a:cs typeface="Arial" panose="020B0604020202020204" pitchFamily="34" charset="0"/>
          </a:endParaRPr>
        </a:p>
      </dgm:t>
    </dgm:pt>
    <dgm:pt modelId="{D3A634D4-8FEF-4AE4-BC52-C504D465DC09}" type="sibTrans" cxnId="{533EA052-8195-4E8F-B395-D10AF0F483E4}">
      <dgm:prSet/>
      <dgm:spPr/>
      <dgm:t>
        <a:bodyPr/>
        <a:lstStyle/>
        <a:p>
          <a:pPr algn="ctr"/>
          <a:endParaRPr lang="en-IN" sz="1050">
            <a:latin typeface="Arial" panose="020B0604020202020204" pitchFamily="34" charset="0"/>
            <a:cs typeface="Arial" panose="020B0604020202020204" pitchFamily="34" charset="0"/>
          </a:endParaRPr>
        </a:p>
      </dgm:t>
    </dgm:pt>
    <dgm:pt modelId="{E8750AEC-1C07-4A9F-A216-6BFEF7615433}">
      <dgm:prSet custT="1"/>
      <dgm:spPr/>
      <dgm:t>
        <a:bodyPr/>
        <a:lstStyle/>
        <a:p>
          <a:pPr algn="ctr"/>
          <a:r>
            <a:rPr lang="en-IN" sz="1600" dirty="0">
              <a:latin typeface="Calibri" panose="020F0502020204030204" pitchFamily="34" charset="0"/>
              <a:cs typeface="Calibri" panose="020F0502020204030204" pitchFamily="34" charset="0"/>
            </a:rPr>
            <a:t>Shrinking the “time to market” of products and increased innovation demands from customers</a:t>
          </a:r>
        </a:p>
      </dgm:t>
    </dgm:pt>
    <dgm:pt modelId="{5BE8E5E3-1B8E-4AE6-93E2-2FEFA29D0F3E}" type="parTrans" cxnId="{C873E61E-EC75-4B83-834D-405D12902761}">
      <dgm:prSet/>
      <dgm:spPr/>
      <dgm:t>
        <a:bodyPr/>
        <a:lstStyle/>
        <a:p>
          <a:pPr algn="ctr"/>
          <a:endParaRPr lang="en-IN" sz="1050">
            <a:latin typeface="Arial" panose="020B0604020202020204" pitchFamily="34" charset="0"/>
            <a:cs typeface="Arial" panose="020B0604020202020204" pitchFamily="34" charset="0"/>
          </a:endParaRPr>
        </a:p>
      </dgm:t>
    </dgm:pt>
    <dgm:pt modelId="{D6ACDCC9-2847-4409-AC7B-74AF84E5D7EF}" type="sibTrans" cxnId="{C873E61E-EC75-4B83-834D-405D12902761}">
      <dgm:prSet/>
      <dgm:spPr/>
      <dgm:t>
        <a:bodyPr/>
        <a:lstStyle/>
        <a:p>
          <a:pPr algn="ctr"/>
          <a:endParaRPr lang="en-IN" sz="1050">
            <a:latin typeface="Arial" panose="020B0604020202020204" pitchFamily="34" charset="0"/>
            <a:cs typeface="Arial" panose="020B0604020202020204" pitchFamily="34" charset="0"/>
          </a:endParaRPr>
        </a:p>
      </dgm:t>
    </dgm:pt>
    <dgm:pt modelId="{89B12D04-DEB7-4FE6-9AD9-F5A14ABC85BF}">
      <dgm:prSet custT="1"/>
      <dgm:spPr/>
      <dgm:t>
        <a:bodyPr/>
        <a:lstStyle/>
        <a:p>
          <a:pPr algn="ctr"/>
          <a:r>
            <a:rPr lang="en-IN" sz="1600" dirty="0">
              <a:latin typeface="Calibri" panose="020F0502020204030204" pitchFamily="34" charset="0"/>
              <a:cs typeface="Calibri" panose="020F0502020204030204" pitchFamily="34" charset="0"/>
            </a:rPr>
            <a:t>Need for an adaptive method of development rather than traditional, predictive methods</a:t>
          </a:r>
        </a:p>
      </dgm:t>
    </dgm:pt>
    <dgm:pt modelId="{C97103E9-1411-43F5-A2E9-33232292200D}" type="parTrans" cxnId="{CBE21768-7EAD-4F07-855C-5C1EE5390D69}">
      <dgm:prSet/>
      <dgm:spPr/>
      <dgm:t>
        <a:bodyPr/>
        <a:lstStyle/>
        <a:p>
          <a:pPr algn="ctr"/>
          <a:endParaRPr lang="en-IN" sz="1050">
            <a:latin typeface="Arial" panose="020B0604020202020204" pitchFamily="34" charset="0"/>
            <a:cs typeface="Arial" panose="020B0604020202020204" pitchFamily="34" charset="0"/>
          </a:endParaRPr>
        </a:p>
      </dgm:t>
    </dgm:pt>
    <dgm:pt modelId="{E00770E8-DE0B-451B-B87E-8E72858B6A3C}" type="sibTrans" cxnId="{CBE21768-7EAD-4F07-855C-5C1EE5390D69}">
      <dgm:prSet/>
      <dgm:spPr/>
      <dgm:t>
        <a:bodyPr/>
        <a:lstStyle/>
        <a:p>
          <a:pPr algn="ctr"/>
          <a:endParaRPr lang="en-IN" sz="1050">
            <a:latin typeface="Arial" panose="020B0604020202020204" pitchFamily="34" charset="0"/>
            <a:cs typeface="Arial" panose="020B0604020202020204" pitchFamily="34" charset="0"/>
          </a:endParaRPr>
        </a:p>
      </dgm:t>
    </dgm:pt>
    <dgm:pt modelId="{DD055FCC-4A72-4420-8F46-6135A58EF760}" type="pres">
      <dgm:prSet presAssocID="{BC0737C3-1971-4176-9D6F-089A0F1F1684}" presName="Name0" presStyleCnt="0">
        <dgm:presLayoutVars>
          <dgm:dir/>
          <dgm:animLvl val="lvl"/>
          <dgm:resizeHandles val="exact"/>
        </dgm:presLayoutVars>
      </dgm:prSet>
      <dgm:spPr/>
    </dgm:pt>
    <dgm:pt modelId="{8BF98374-3897-4F8C-B23A-E9972277CA26}" type="pres">
      <dgm:prSet presAssocID="{89B12D04-DEB7-4FE6-9AD9-F5A14ABC85BF}" presName="boxAndChildren" presStyleCnt="0"/>
      <dgm:spPr/>
    </dgm:pt>
    <dgm:pt modelId="{C19EDC08-F1F8-4FF1-B853-1F8AD9EBC4EB}" type="pres">
      <dgm:prSet presAssocID="{89B12D04-DEB7-4FE6-9AD9-F5A14ABC85BF}" presName="parentTextBox" presStyleLbl="node1" presStyleIdx="0" presStyleCnt="5"/>
      <dgm:spPr/>
    </dgm:pt>
    <dgm:pt modelId="{9CAF1E0C-9E79-463C-ACE4-4A01C5033C5F}" type="pres">
      <dgm:prSet presAssocID="{D3A634D4-8FEF-4AE4-BC52-C504D465DC09}" presName="sp" presStyleCnt="0"/>
      <dgm:spPr/>
    </dgm:pt>
    <dgm:pt modelId="{54C93E30-7948-4D47-831C-20846FED35FB}" type="pres">
      <dgm:prSet presAssocID="{05A7262E-262B-4F1E-93DB-0D359CAC92A7}" presName="arrowAndChildren" presStyleCnt="0"/>
      <dgm:spPr/>
    </dgm:pt>
    <dgm:pt modelId="{F2509DD9-6B64-4F29-9A43-39CC47640DA5}" type="pres">
      <dgm:prSet presAssocID="{05A7262E-262B-4F1E-93DB-0D359CAC92A7}" presName="parentTextArrow" presStyleLbl="node1" presStyleIdx="1" presStyleCnt="5"/>
      <dgm:spPr/>
    </dgm:pt>
    <dgm:pt modelId="{4BD43911-4260-416E-A9FE-15D60A9DF925}" type="pres">
      <dgm:prSet presAssocID="{08D25962-2958-426D-8235-31B5D08C0D05}" presName="sp" presStyleCnt="0"/>
      <dgm:spPr/>
    </dgm:pt>
    <dgm:pt modelId="{7D40AF4C-4989-430E-9DC9-D52A531989FD}" type="pres">
      <dgm:prSet presAssocID="{E145890A-FD32-479D-9BD8-D75C559A1445}" presName="arrowAndChildren" presStyleCnt="0"/>
      <dgm:spPr/>
    </dgm:pt>
    <dgm:pt modelId="{92D56582-F1D0-4F3E-A686-F14D79901AE3}" type="pres">
      <dgm:prSet presAssocID="{E145890A-FD32-479D-9BD8-D75C559A1445}" presName="parentTextArrow" presStyleLbl="node1" presStyleIdx="2" presStyleCnt="5"/>
      <dgm:spPr/>
    </dgm:pt>
    <dgm:pt modelId="{7C940688-880B-489C-8847-7AA5BBB22996}" type="pres">
      <dgm:prSet presAssocID="{D6ACDCC9-2847-4409-AC7B-74AF84E5D7EF}" presName="sp" presStyleCnt="0"/>
      <dgm:spPr/>
    </dgm:pt>
    <dgm:pt modelId="{A0DE0F5F-9337-4D10-A1F9-71A75F7D78DD}" type="pres">
      <dgm:prSet presAssocID="{E8750AEC-1C07-4A9F-A216-6BFEF7615433}" presName="arrowAndChildren" presStyleCnt="0"/>
      <dgm:spPr/>
    </dgm:pt>
    <dgm:pt modelId="{1A14FA65-041D-4BAF-A032-22CA1D241914}" type="pres">
      <dgm:prSet presAssocID="{E8750AEC-1C07-4A9F-A216-6BFEF7615433}" presName="parentTextArrow" presStyleLbl="node1" presStyleIdx="3" presStyleCnt="5"/>
      <dgm:spPr/>
    </dgm:pt>
    <dgm:pt modelId="{9C66027A-8A1D-4053-9987-245952A51AD1}" type="pres">
      <dgm:prSet presAssocID="{9B6DA55F-90A8-4FE2-9BB0-A185B0384115}" presName="sp" presStyleCnt="0"/>
      <dgm:spPr/>
    </dgm:pt>
    <dgm:pt modelId="{9F5BAD21-ED3A-451B-8E00-CA7C815CF259}" type="pres">
      <dgm:prSet presAssocID="{858FBB3D-6ACD-444C-A2C5-9999D8A2C9C1}" presName="arrowAndChildren" presStyleCnt="0"/>
      <dgm:spPr/>
    </dgm:pt>
    <dgm:pt modelId="{F32D8720-17DB-47E0-8202-67C21F454763}" type="pres">
      <dgm:prSet presAssocID="{858FBB3D-6ACD-444C-A2C5-9999D8A2C9C1}" presName="parentTextArrow" presStyleLbl="node1" presStyleIdx="4" presStyleCnt="5"/>
      <dgm:spPr/>
    </dgm:pt>
  </dgm:ptLst>
  <dgm:cxnLst>
    <dgm:cxn modelId="{C92C740E-2FDC-4962-9187-1E5BBD8F3CE7}" srcId="{BC0737C3-1971-4176-9D6F-089A0F1F1684}" destId="{E145890A-FD32-479D-9BD8-D75C559A1445}" srcOrd="2" destOrd="0" parTransId="{3B749F9F-3F2C-46A6-96BA-13191492B2E2}" sibTransId="{08D25962-2958-426D-8235-31B5D08C0D05}"/>
    <dgm:cxn modelId="{C873E61E-EC75-4B83-834D-405D12902761}" srcId="{BC0737C3-1971-4176-9D6F-089A0F1F1684}" destId="{E8750AEC-1C07-4A9F-A216-6BFEF7615433}" srcOrd="1" destOrd="0" parTransId="{5BE8E5E3-1B8E-4AE6-93E2-2FEFA29D0F3E}" sibTransId="{D6ACDCC9-2847-4409-AC7B-74AF84E5D7EF}"/>
    <dgm:cxn modelId="{5FC4D530-90C9-4586-BF7E-C9701AB28CF3}" type="presOf" srcId="{BC0737C3-1971-4176-9D6F-089A0F1F1684}" destId="{DD055FCC-4A72-4420-8F46-6135A58EF760}" srcOrd="0" destOrd="0" presId="urn:microsoft.com/office/officeart/2005/8/layout/process4"/>
    <dgm:cxn modelId="{0D754A36-EE47-4718-8391-F65FE54E449F}" type="presOf" srcId="{858FBB3D-6ACD-444C-A2C5-9999D8A2C9C1}" destId="{F32D8720-17DB-47E0-8202-67C21F454763}" srcOrd="0" destOrd="0" presId="urn:microsoft.com/office/officeart/2005/8/layout/process4"/>
    <dgm:cxn modelId="{CBE21768-7EAD-4F07-855C-5C1EE5390D69}" srcId="{BC0737C3-1971-4176-9D6F-089A0F1F1684}" destId="{89B12D04-DEB7-4FE6-9AD9-F5A14ABC85BF}" srcOrd="4" destOrd="0" parTransId="{C97103E9-1411-43F5-A2E9-33232292200D}" sibTransId="{E00770E8-DE0B-451B-B87E-8E72858B6A3C}"/>
    <dgm:cxn modelId="{85FC1C6B-8ABE-4854-977B-1C069C38E4DA}" type="presOf" srcId="{E8750AEC-1C07-4A9F-A216-6BFEF7615433}" destId="{1A14FA65-041D-4BAF-A032-22CA1D241914}" srcOrd="0" destOrd="0" presId="urn:microsoft.com/office/officeart/2005/8/layout/process4"/>
    <dgm:cxn modelId="{533EA052-8195-4E8F-B395-D10AF0F483E4}" srcId="{BC0737C3-1971-4176-9D6F-089A0F1F1684}" destId="{05A7262E-262B-4F1E-93DB-0D359CAC92A7}" srcOrd="3" destOrd="0" parTransId="{0AEDDC97-3387-4554-8C83-AE72350DD8BA}" sibTransId="{D3A634D4-8FEF-4AE4-BC52-C504D465DC09}"/>
    <dgm:cxn modelId="{8654E758-09B5-4EF9-85B0-41F99B38ED9A}" srcId="{BC0737C3-1971-4176-9D6F-089A0F1F1684}" destId="{858FBB3D-6ACD-444C-A2C5-9999D8A2C9C1}" srcOrd="0" destOrd="0" parTransId="{C878E472-F468-4168-9506-052959935902}" sibTransId="{9B6DA55F-90A8-4FE2-9BB0-A185B0384115}"/>
    <dgm:cxn modelId="{37499D86-7CB6-48B3-88AE-F0FEBACDFE38}" type="presOf" srcId="{E145890A-FD32-479D-9BD8-D75C559A1445}" destId="{92D56582-F1D0-4F3E-A686-F14D79901AE3}" srcOrd="0" destOrd="0" presId="urn:microsoft.com/office/officeart/2005/8/layout/process4"/>
    <dgm:cxn modelId="{F866E59D-F2A4-4FDA-AAE2-634DF677797F}" type="presOf" srcId="{89B12D04-DEB7-4FE6-9AD9-F5A14ABC85BF}" destId="{C19EDC08-F1F8-4FF1-B853-1F8AD9EBC4EB}" srcOrd="0" destOrd="0" presId="urn:microsoft.com/office/officeart/2005/8/layout/process4"/>
    <dgm:cxn modelId="{A7F826BD-0B85-4D9E-B1E8-D128E188EE09}" type="presOf" srcId="{05A7262E-262B-4F1E-93DB-0D359CAC92A7}" destId="{F2509DD9-6B64-4F29-9A43-39CC47640DA5}" srcOrd="0" destOrd="0" presId="urn:microsoft.com/office/officeart/2005/8/layout/process4"/>
    <dgm:cxn modelId="{1BD9B738-A5D1-4C75-AEB0-B4EE669A7501}" type="presParOf" srcId="{DD055FCC-4A72-4420-8F46-6135A58EF760}" destId="{8BF98374-3897-4F8C-B23A-E9972277CA26}" srcOrd="0" destOrd="0" presId="urn:microsoft.com/office/officeart/2005/8/layout/process4"/>
    <dgm:cxn modelId="{FAC4B514-BF92-45D0-938D-4D2B2C52974C}" type="presParOf" srcId="{8BF98374-3897-4F8C-B23A-E9972277CA26}" destId="{C19EDC08-F1F8-4FF1-B853-1F8AD9EBC4EB}" srcOrd="0" destOrd="0" presId="urn:microsoft.com/office/officeart/2005/8/layout/process4"/>
    <dgm:cxn modelId="{83B89848-20A0-4A2D-99CF-479B494368B6}" type="presParOf" srcId="{DD055FCC-4A72-4420-8F46-6135A58EF760}" destId="{9CAF1E0C-9E79-463C-ACE4-4A01C5033C5F}" srcOrd="1" destOrd="0" presId="urn:microsoft.com/office/officeart/2005/8/layout/process4"/>
    <dgm:cxn modelId="{3C419E69-35FE-4467-912C-0219D7A59CBB}" type="presParOf" srcId="{DD055FCC-4A72-4420-8F46-6135A58EF760}" destId="{54C93E30-7948-4D47-831C-20846FED35FB}" srcOrd="2" destOrd="0" presId="urn:microsoft.com/office/officeart/2005/8/layout/process4"/>
    <dgm:cxn modelId="{6C28CA31-0711-42B3-9A7F-B9803E2070B2}" type="presParOf" srcId="{54C93E30-7948-4D47-831C-20846FED35FB}" destId="{F2509DD9-6B64-4F29-9A43-39CC47640DA5}" srcOrd="0" destOrd="0" presId="urn:microsoft.com/office/officeart/2005/8/layout/process4"/>
    <dgm:cxn modelId="{B2B500D8-93FF-453A-92D2-6C37781D7C1B}" type="presParOf" srcId="{DD055FCC-4A72-4420-8F46-6135A58EF760}" destId="{4BD43911-4260-416E-A9FE-15D60A9DF925}" srcOrd="3" destOrd="0" presId="urn:microsoft.com/office/officeart/2005/8/layout/process4"/>
    <dgm:cxn modelId="{325A100F-26D3-4955-92AB-D233B1FEC27D}" type="presParOf" srcId="{DD055FCC-4A72-4420-8F46-6135A58EF760}" destId="{7D40AF4C-4989-430E-9DC9-D52A531989FD}" srcOrd="4" destOrd="0" presId="urn:microsoft.com/office/officeart/2005/8/layout/process4"/>
    <dgm:cxn modelId="{08CC9CE7-51A8-40D4-BED7-62B42C26758D}" type="presParOf" srcId="{7D40AF4C-4989-430E-9DC9-D52A531989FD}" destId="{92D56582-F1D0-4F3E-A686-F14D79901AE3}" srcOrd="0" destOrd="0" presId="urn:microsoft.com/office/officeart/2005/8/layout/process4"/>
    <dgm:cxn modelId="{3995B345-8D07-4B0E-9BF8-74DE9D2750B3}" type="presParOf" srcId="{DD055FCC-4A72-4420-8F46-6135A58EF760}" destId="{7C940688-880B-489C-8847-7AA5BBB22996}" srcOrd="5" destOrd="0" presId="urn:microsoft.com/office/officeart/2005/8/layout/process4"/>
    <dgm:cxn modelId="{D301D6E7-7521-4AA7-A828-7E7DD9AF677F}" type="presParOf" srcId="{DD055FCC-4A72-4420-8F46-6135A58EF760}" destId="{A0DE0F5F-9337-4D10-A1F9-71A75F7D78DD}" srcOrd="6" destOrd="0" presId="urn:microsoft.com/office/officeart/2005/8/layout/process4"/>
    <dgm:cxn modelId="{7018A4B9-6E2E-458C-BE17-BB34C7AAA4F6}" type="presParOf" srcId="{A0DE0F5F-9337-4D10-A1F9-71A75F7D78DD}" destId="{1A14FA65-041D-4BAF-A032-22CA1D241914}" srcOrd="0" destOrd="0" presId="urn:microsoft.com/office/officeart/2005/8/layout/process4"/>
    <dgm:cxn modelId="{332DC517-EA7E-423F-8352-7CB0422FA065}" type="presParOf" srcId="{DD055FCC-4A72-4420-8F46-6135A58EF760}" destId="{9C66027A-8A1D-4053-9987-245952A51AD1}" srcOrd="7" destOrd="0" presId="urn:microsoft.com/office/officeart/2005/8/layout/process4"/>
    <dgm:cxn modelId="{EBE34E94-100D-4A38-A4D9-049E45EC238D}" type="presParOf" srcId="{DD055FCC-4A72-4420-8F46-6135A58EF760}" destId="{9F5BAD21-ED3A-451B-8E00-CA7C815CF259}" srcOrd="8" destOrd="0" presId="urn:microsoft.com/office/officeart/2005/8/layout/process4"/>
    <dgm:cxn modelId="{679F3275-8DD2-432A-B003-DBD8CB43591F}" type="presParOf" srcId="{9F5BAD21-ED3A-451B-8E00-CA7C815CF259}" destId="{F32D8720-17DB-47E0-8202-67C21F45476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20865E-A32A-4EBF-B272-1FD38EAD4ABC}" type="doc">
      <dgm:prSet loTypeId="urn:microsoft.com/office/officeart/2005/8/layout/gear1" loCatId="relationship" qsTypeId="urn:microsoft.com/office/officeart/2005/8/quickstyle/simple1" qsCatId="simple" csTypeId="urn:microsoft.com/office/officeart/2005/8/colors/accent1_2" csCatId="accent1" phldr="1"/>
      <dgm:spPr/>
    </dgm:pt>
    <dgm:pt modelId="{3EA2736F-8BFF-4DCA-A330-C6995A832C2E}">
      <dgm:prSet phldrT="[Text]" custT="1"/>
      <dgm:spPr>
        <a:solidFill>
          <a:srgbClr val="2C6099"/>
        </a:solidFill>
      </dgm:spPr>
      <dgm:t>
        <a:bodyPr/>
        <a:lstStyle/>
        <a:p>
          <a:pPr>
            <a:spcAft>
              <a:spcPts val="0"/>
            </a:spcAft>
          </a:pPr>
          <a:r>
            <a:rPr lang="en-US" sz="1600" b="0" dirty="0">
              <a:solidFill>
                <a:schemeClr val="bg1"/>
              </a:solidFill>
              <a:latin typeface="Calibri" panose="020F0502020204030204" pitchFamily="34" charset="0"/>
              <a:cs typeface="Calibri" panose="020F0502020204030204" pitchFamily="34" charset="0"/>
            </a:rPr>
            <a:t>Scrum </a:t>
          </a:r>
        </a:p>
        <a:p>
          <a:pPr>
            <a:spcAft>
              <a:spcPts val="0"/>
            </a:spcAft>
          </a:pPr>
          <a:r>
            <a:rPr lang="en-US" sz="1600" b="0" dirty="0">
              <a:solidFill>
                <a:schemeClr val="bg1"/>
              </a:solidFill>
              <a:latin typeface="Calibri" panose="020F0502020204030204" pitchFamily="34" charset="0"/>
              <a:cs typeface="Calibri" panose="020F0502020204030204" pitchFamily="34" charset="0"/>
            </a:rPr>
            <a:t>Aspects</a:t>
          </a:r>
        </a:p>
      </dgm:t>
    </dgm:pt>
    <dgm:pt modelId="{516F9478-BA71-435F-B35D-533EFCA6F8BF}" type="parTrans" cxnId="{746C3354-1E67-4229-9881-C64FA40278D9}">
      <dgm:prSet/>
      <dgm:spPr/>
      <dgm:t>
        <a:bodyPr/>
        <a:lstStyle/>
        <a:p>
          <a:endParaRPr lang="en-US"/>
        </a:p>
      </dgm:t>
    </dgm:pt>
    <dgm:pt modelId="{823D6023-4511-48AB-8843-4CB2E5C7BE6D}" type="sibTrans" cxnId="{746C3354-1E67-4229-9881-C64FA40278D9}">
      <dgm:prSet/>
      <dgm:spPr>
        <a:solidFill>
          <a:srgbClr val="6BCAE8"/>
        </a:solidFill>
      </dgm:spPr>
      <dgm:t>
        <a:bodyPr/>
        <a:lstStyle/>
        <a:p>
          <a:endParaRPr lang="en-US"/>
        </a:p>
      </dgm:t>
    </dgm:pt>
    <dgm:pt modelId="{FF97F532-87F9-4F97-8073-56BA5075EF11}">
      <dgm:prSet phldrT="[Text]" custT="1"/>
      <dgm:spPr>
        <a:solidFill>
          <a:srgbClr val="1181B6"/>
        </a:solidFill>
      </dgm:spPr>
      <dgm:t>
        <a:bodyPr lIns="0" tIns="0" rIns="0" bIns="0"/>
        <a:lstStyle/>
        <a:p>
          <a:r>
            <a:rPr lang="en-US" sz="1600" b="0" dirty="0">
              <a:solidFill>
                <a:schemeClr val="bg1"/>
              </a:solidFill>
              <a:latin typeface="Calibri" panose="020F0502020204030204" pitchFamily="34" charset="0"/>
              <a:cs typeface="Calibri" panose="020F0502020204030204" pitchFamily="34" charset="0"/>
            </a:rPr>
            <a:t>Scrum Processes</a:t>
          </a:r>
        </a:p>
      </dgm:t>
    </dgm:pt>
    <dgm:pt modelId="{78F3842A-7D6D-4203-A3DD-DB208E32123C}" type="parTrans" cxnId="{B831981C-B723-4622-A5F5-AC0A8C6BC488}">
      <dgm:prSet/>
      <dgm:spPr/>
      <dgm:t>
        <a:bodyPr/>
        <a:lstStyle/>
        <a:p>
          <a:endParaRPr lang="en-US"/>
        </a:p>
      </dgm:t>
    </dgm:pt>
    <dgm:pt modelId="{9FB11785-05DC-428F-A6C8-476DA5DFCA61}" type="sibTrans" cxnId="{B831981C-B723-4622-A5F5-AC0A8C6BC488}">
      <dgm:prSet/>
      <dgm:spPr>
        <a:solidFill>
          <a:srgbClr val="6BCAE8"/>
        </a:solidFill>
      </dgm:spPr>
      <dgm:t>
        <a:bodyPr/>
        <a:lstStyle/>
        <a:p>
          <a:endParaRPr lang="en-US"/>
        </a:p>
      </dgm:t>
    </dgm:pt>
    <dgm:pt modelId="{228A986B-AA22-45C6-ABAE-E941846E5BEB}">
      <dgm:prSet phldrT="[Text]" custT="1"/>
      <dgm:spPr>
        <a:solidFill>
          <a:srgbClr val="6BCAE8"/>
        </a:solidFill>
      </dgm:spPr>
      <dgm:t>
        <a:bodyPr lIns="0" tIns="0" rIns="0" bIns="0"/>
        <a:lstStyle/>
        <a:p>
          <a:r>
            <a:rPr lang="en-US" sz="1600" b="0" dirty="0">
              <a:solidFill>
                <a:schemeClr val="bg1"/>
              </a:solidFill>
              <a:latin typeface="Calibri" panose="020F0502020204030204" pitchFamily="34" charset="0"/>
              <a:cs typeface="Calibri" panose="020F0502020204030204" pitchFamily="34" charset="0"/>
            </a:rPr>
            <a:t>Scrum Principles</a:t>
          </a:r>
        </a:p>
      </dgm:t>
    </dgm:pt>
    <dgm:pt modelId="{31744460-F831-469D-8CAA-0BD0E99BDAD1}" type="parTrans" cxnId="{AB5EEA12-0CDD-41E1-A8AC-18B224A07AD3}">
      <dgm:prSet/>
      <dgm:spPr/>
      <dgm:t>
        <a:bodyPr/>
        <a:lstStyle/>
        <a:p>
          <a:endParaRPr lang="en-US"/>
        </a:p>
      </dgm:t>
    </dgm:pt>
    <dgm:pt modelId="{EECA00AF-F7FC-473A-92CD-4FF26D9EE74D}" type="sibTrans" cxnId="{AB5EEA12-0CDD-41E1-A8AC-18B224A07AD3}">
      <dgm:prSet/>
      <dgm:spPr>
        <a:solidFill>
          <a:srgbClr val="6BCAE8"/>
        </a:solidFill>
      </dgm:spPr>
      <dgm:t>
        <a:bodyPr/>
        <a:lstStyle/>
        <a:p>
          <a:endParaRPr lang="en-US"/>
        </a:p>
      </dgm:t>
    </dgm:pt>
    <dgm:pt modelId="{0D0E927C-ABE0-4476-8BE9-5F71036FC8A2}" type="pres">
      <dgm:prSet presAssocID="{BD20865E-A32A-4EBF-B272-1FD38EAD4ABC}" presName="composite" presStyleCnt="0">
        <dgm:presLayoutVars>
          <dgm:chMax val="3"/>
          <dgm:animLvl val="lvl"/>
          <dgm:resizeHandles val="exact"/>
        </dgm:presLayoutVars>
      </dgm:prSet>
      <dgm:spPr/>
    </dgm:pt>
    <dgm:pt modelId="{4CA9C0B0-873C-4CAE-A2B1-241B3E39311A}" type="pres">
      <dgm:prSet presAssocID="{3EA2736F-8BFF-4DCA-A330-C6995A832C2E}" presName="gear1" presStyleLbl="node1" presStyleIdx="0" presStyleCnt="3">
        <dgm:presLayoutVars>
          <dgm:chMax val="1"/>
          <dgm:bulletEnabled val="1"/>
        </dgm:presLayoutVars>
      </dgm:prSet>
      <dgm:spPr/>
    </dgm:pt>
    <dgm:pt modelId="{22AEBBB9-EB6F-4D6A-BC01-DBEAE13603DB}" type="pres">
      <dgm:prSet presAssocID="{3EA2736F-8BFF-4DCA-A330-C6995A832C2E}" presName="gear1srcNode" presStyleLbl="node1" presStyleIdx="0" presStyleCnt="3"/>
      <dgm:spPr/>
    </dgm:pt>
    <dgm:pt modelId="{1604511D-74DF-4136-B4F1-64ACEC682CBF}" type="pres">
      <dgm:prSet presAssocID="{3EA2736F-8BFF-4DCA-A330-C6995A832C2E}" presName="gear1dstNode" presStyleLbl="node1" presStyleIdx="0" presStyleCnt="3"/>
      <dgm:spPr/>
    </dgm:pt>
    <dgm:pt modelId="{1608DAE9-E4ED-4684-B3D0-8C58361E4990}" type="pres">
      <dgm:prSet presAssocID="{FF97F532-87F9-4F97-8073-56BA5075EF11}" presName="gear2" presStyleLbl="node1" presStyleIdx="1" presStyleCnt="3" custScaleX="111875" custScaleY="103750">
        <dgm:presLayoutVars>
          <dgm:chMax val="1"/>
          <dgm:bulletEnabled val="1"/>
        </dgm:presLayoutVars>
      </dgm:prSet>
      <dgm:spPr/>
    </dgm:pt>
    <dgm:pt modelId="{CA4B0D5D-657A-47E2-8DAD-C8338F7AB685}" type="pres">
      <dgm:prSet presAssocID="{FF97F532-87F9-4F97-8073-56BA5075EF11}" presName="gear2srcNode" presStyleLbl="node1" presStyleIdx="1" presStyleCnt="3"/>
      <dgm:spPr/>
    </dgm:pt>
    <dgm:pt modelId="{623CF908-45FE-408C-9921-F9DFD54E03D1}" type="pres">
      <dgm:prSet presAssocID="{FF97F532-87F9-4F97-8073-56BA5075EF11}" presName="gear2dstNode" presStyleLbl="node1" presStyleIdx="1" presStyleCnt="3"/>
      <dgm:spPr/>
    </dgm:pt>
    <dgm:pt modelId="{C7715F2C-8BAE-451D-88A4-520140674EE2}" type="pres">
      <dgm:prSet presAssocID="{228A986B-AA22-45C6-ABAE-E941846E5BEB}" presName="gear3" presStyleLbl="node1" presStyleIdx="2" presStyleCnt="3" custScaleX="109425" custScaleY="109425" custLinFactNeighborX="1327" custLinFactNeighborY="-2852"/>
      <dgm:spPr/>
    </dgm:pt>
    <dgm:pt modelId="{A7739DC8-7830-461C-8651-543CB4D8113C}" type="pres">
      <dgm:prSet presAssocID="{228A986B-AA22-45C6-ABAE-E941846E5BEB}" presName="gear3tx" presStyleLbl="node1" presStyleIdx="2" presStyleCnt="3">
        <dgm:presLayoutVars>
          <dgm:chMax val="1"/>
          <dgm:bulletEnabled val="1"/>
        </dgm:presLayoutVars>
      </dgm:prSet>
      <dgm:spPr/>
    </dgm:pt>
    <dgm:pt modelId="{749F2AA8-2A55-4281-936C-8BD1404EEFFC}" type="pres">
      <dgm:prSet presAssocID="{228A986B-AA22-45C6-ABAE-E941846E5BEB}" presName="gear3srcNode" presStyleLbl="node1" presStyleIdx="2" presStyleCnt="3"/>
      <dgm:spPr/>
    </dgm:pt>
    <dgm:pt modelId="{45C01BFD-94CB-4F32-9334-AE41979FEFA0}" type="pres">
      <dgm:prSet presAssocID="{228A986B-AA22-45C6-ABAE-E941846E5BEB}" presName="gear3dstNode" presStyleLbl="node1" presStyleIdx="2" presStyleCnt="3"/>
      <dgm:spPr/>
    </dgm:pt>
    <dgm:pt modelId="{B073F010-DBCA-44D9-B30A-64282D045201}" type="pres">
      <dgm:prSet presAssocID="{823D6023-4511-48AB-8843-4CB2E5C7BE6D}" presName="connector1" presStyleLbl="sibTrans2D1" presStyleIdx="0" presStyleCnt="3"/>
      <dgm:spPr/>
    </dgm:pt>
    <dgm:pt modelId="{4B47887E-DCC1-4371-86C2-54855B94EABD}" type="pres">
      <dgm:prSet presAssocID="{9FB11785-05DC-428F-A6C8-476DA5DFCA61}" presName="connector2" presStyleLbl="sibTrans2D1" presStyleIdx="1" presStyleCnt="3"/>
      <dgm:spPr/>
    </dgm:pt>
    <dgm:pt modelId="{08517993-6305-4FC8-BEFE-E08662DCA404}" type="pres">
      <dgm:prSet presAssocID="{EECA00AF-F7FC-473A-92CD-4FF26D9EE74D}" presName="connector3" presStyleLbl="sibTrans2D1" presStyleIdx="2" presStyleCnt="3"/>
      <dgm:spPr/>
    </dgm:pt>
  </dgm:ptLst>
  <dgm:cxnLst>
    <dgm:cxn modelId="{7247FF0D-37C2-4152-A5A0-86AC1F1D094C}" type="presOf" srcId="{BD20865E-A32A-4EBF-B272-1FD38EAD4ABC}" destId="{0D0E927C-ABE0-4476-8BE9-5F71036FC8A2}" srcOrd="0" destOrd="0" presId="urn:microsoft.com/office/officeart/2005/8/layout/gear1"/>
    <dgm:cxn modelId="{AB5EEA12-0CDD-41E1-A8AC-18B224A07AD3}" srcId="{BD20865E-A32A-4EBF-B272-1FD38EAD4ABC}" destId="{228A986B-AA22-45C6-ABAE-E941846E5BEB}" srcOrd="2" destOrd="0" parTransId="{31744460-F831-469D-8CAA-0BD0E99BDAD1}" sibTransId="{EECA00AF-F7FC-473A-92CD-4FF26D9EE74D}"/>
    <dgm:cxn modelId="{B32E7F1A-62EA-4E8F-B7E2-3A2A05F517DE}" type="presOf" srcId="{EECA00AF-F7FC-473A-92CD-4FF26D9EE74D}" destId="{08517993-6305-4FC8-BEFE-E08662DCA404}" srcOrd="0" destOrd="0" presId="urn:microsoft.com/office/officeart/2005/8/layout/gear1"/>
    <dgm:cxn modelId="{B831981C-B723-4622-A5F5-AC0A8C6BC488}" srcId="{BD20865E-A32A-4EBF-B272-1FD38EAD4ABC}" destId="{FF97F532-87F9-4F97-8073-56BA5075EF11}" srcOrd="1" destOrd="0" parTransId="{78F3842A-7D6D-4203-A3DD-DB208E32123C}" sibTransId="{9FB11785-05DC-428F-A6C8-476DA5DFCA61}"/>
    <dgm:cxn modelId="{6B412428-9A32-490F-A26D-37496C1B8036}" type="presOf" srcId="{FF97F532-87F9-4F97-8073-56BA5075EF11}" destId="{CA4B0D5D-657A-47E2-8DAD-C8338F7AB685}" srcOrd="1" destOrd="0" presId="urn:microsoft.com/office/officeart/2005/8/layout/gear1"/>
    <dgm:cxn modelId="{E67ADA2C-6DA3-43BB-8373-5B281EACE8E5}" type="presOf" srcId="{9FB11785-05DC-428F-A6C8-476DA5DFCA61}" destId="{4B47887E-DCC1-4371-86C2-54855B94EABD}" srcOrd="0" destOrd="0" presId="urn:microsoft.com/office/officeart/2005/8/layout/gear1"/>
    <dgm:cxn modelId="{59552B63-24B6-4024-9321-60676687C4CE}" type="presOf" srcId="{228A986B-AA22-45C6-ABAE-E941846E5BEB}" destId="{C7715F2C-8BAE-451D-88A4-520140674EE2}" srcOrd="0" destOrd="0" presId="urn:microsoft.com/office/officeart/2005/8/layout/gear1"/>
    <dgm:cxn modelId="{1745666B-3FF5-4D2B-8DA6-DDE6932A7527}" type="presOf" srcId="{823D6023-4511-48AB-8843-4CB2E5C7BE6D}" destId="{B073F010-DBCA-44D9-B30A-64282D045201}" srcOrd="0" destOrd="0" presId="urn:microsoft.com/office/officeart/2005/8/layout/gear1"/>
    <dgm:cxn modelId="{0C5B624D-1B42-4056-81A1-1AC670561EEE}" type="presOf" srcId="{228A986B-AA22-45C6-ABAE-E941846E5BEB}" destId="{A7739DC8-7830-461C-8651-543CB4D8113C}" srcOrd="1" destOrd="0" presId="urn:microsoft.com/office/officeart/2005/8/layout/gear1"/>
    <dgm:cxn modelId="{746C3354-1E67-4229-9881-C64FA40278D9}" srcId="{BD20865E-A32A-4EBF-B272-1FD38EAD4ABC}" destId="{3EA2736F-8BFF-4DCA-A330-C6995A832C2E}" srcOrd="0" destOrd="0" parTransId="{516F9478-BA71-435F-B35D-533EFCA6F8BF}" sibTransId="{823D6023-4511-48AB-8843-4CB2E5C7BE6D}"/>
    <dgm:cxn modelId="{72A99D55-5851-4A24-B694-FAB51A85B815}" type="presOf" srcId="{3EA2736F-8BFF-4DCA-A330-C6995A832C2E}" destId="{4CA9C0B0-873C-4CAE-A2B1-241B3E39311A}" srcOrd="0" destOrd="0" presId="urn:microsoft.com/office/officeart/2005/8/layout/gear1"/>
    <dgm:cxn modelId="{A6160E82-435E-4E49-8290-B6990AC2B004}" type="presOf" srcId="{3EA2736F-8BFF-4DCA-A330-C6995A832C2E}" destId="{22AEBBB9-EB6F-4D6A-BC01-DBEAE13603DB}" srcOrd="1" destOrd="0" presId="urn:microsoft.com/office/officeart/2005/8/layout/gear1"/>
    <dgm:cxn modelId="{9833038E-AC7A-40F8-8BC5-47C17657028F}" type="presOf" srcId="{228A986B-AA22-45C6-ABAE-E941846E5BEB}" destId="{45C01BFD-94CB-4F32-9334-AE41979FEFA0}" srcOrd="3" destOrd="0" presId="urn:microsoft.com/office/officeart/2005/8/layout/gear1"/>
    <dgm:cxn modelId="{9CD735A1-9D2A-4BED-A647-680C60F9EC42}" type="presOf" srcId="{3EA2736F-8BFF-4DCA-A330-C6995A832C2E}" destId="{1604511D-74DF-4136-B4F1-64ACEC682CBF}" srcOrd="2" destOrd="0" presId="urn:microsoft.com/office/officeart/2005/8/layout/gear1"/>
    <dgm:cxn modelId="{AA8C8DA7-55C8-4E62-8D60-942625BA48A4}" type="presOf" srcId="{228A986B-AA22-45C6-ABAE-E941846E5BEB}" destId="{749F2AA8-2A55-4281-936C-8BD1404EEFFC}" srcOrd="2" destOrd="0" presId="urn:microsoft.com/office/officeart/2005/8/layout/gear1"/>
    <dgm:cxn modelId="{49E06DD9-9891-4F66-8896-0DF20577DA21}" type="presOf" srcId="{FF97F532-87F9-4F97-8073-56BA5075EF11}" destId="{623CF908-45FE-408C-9921-F9DFD54E03D1}" srcOrd="2" destOrd="0" presId="urn:microsoft.com/office/officeart/2005/8/layout/gear1"/>
    <dgm:cxn modelId="{BFB9D2EB-61C6-4ECC-B7F6-C7BB85C60CAF}" type="presOf" srcId="{FF97F532-87F9-4F97-8073-56BA5075EF11}" destId="{1608DAE9-E4ED-4684-B3D0-8C58361E4990}" srcOrd="0" destOrd="0" presId="urn:microsoft.com/office/officeart/2005/8/layout/gear1"/>
    <dgm:cxn modelId="{353F6BAF-BA00-4F5B-8113-A7A56CB85CE3}" type="presParOf" srcId="{0D0E927C-ABE0-4476-8BE9-5F71036FC8A2}" destId="{4CA9C0B0-873C-4CAE-A2B1-241B3E39311A}" srcOrd="0" destOrd="0" presId="urn:microsoft.com/office/officeart/2005/8/layout/gear1"/>
    <dgm:cxn modelId="{79D2A7DF-3EFE-41E6-955A-BA534736AAEC}" type="presParOf" srcId="{0D0E927C-ABE0-4476-8BE9-5F71036FC8A2}" destId="{22AEBBB9-EB6F-4D6A-BC01-DBEAE13603DB}" srcOrd="1" destOrd="0" presId="urn:microsoft.com/office/officeart/2005/8/layout/gear1"/>
    <dgm:cxn modelId="{E3A1B144-57BB-4E46-B556-48B02E07A00B}" type="presParOf" srcId="{0D0E927C-ABE0-4476-8BE9-5F71036FC8A2}" destId="{1604511D-74DF-4136-B4F1-64ACEC682CBF}" srcOrd="2" destOrd="0" presId="urn:microsoft.com/office/officeart/2005/8/layout/gear1"/>
    <dgm:cxn modelId="{BA1ED6A8-D20E-4901-A5F7-478F23C1B350}" type="presParOf" srcId="{0D0E927C-ABE0-4476-8BE9-5F71036FC8A2}" destId="{1608DAE9-E4ED-4684-B3D0-8C58361E4990}" srcOrd="3" destOrd="0" presId="urn:microsoft.com/office/officeart/2005/8/layout/gear1"/>
    <dgm:cxn modelId="{1A537760-8DD3-481C-8C3D-43CBBEFF5D80}" type="presParOf" srcId="{0D0E927C-ABE0-4476-8BE9-5F71036FC8A2}" destId="{CA4B0D5D-657A-47E2-8DAD-C8338F7AB685}" srcOrd="4" destOrd="0" presId="urn:microsoft.com/office/officeart/2005/8/layout/gear1"/>
    <dgm:cxn modelId="{6B817958-1EE3-46DD-B62A-D143D6418CE8}" type="presParOf" srcId="{0D0E927C-ABE0-4476-8BE9-5F71036FC8A2}" destId="{623CF908-45FE-408C-9921-F9DFD54E03D1}" srcOrd="5" destOrd="0" presId="urn:microsoft.com/office/officeart/2005/8/layout/gear1"/>
    <dgm:cxn modelId="{1D4EE36D-D421-4D09-9939-B5A8DCBAF528}" type="presParOf" srcId="{0D0E927C-ABE0-4476-8BE9-5F71036FC8A2}" destId="{C7715F2C-8BAE-451D-88A4-520140674EE2}" srcOrd="6" destOrd="0" presId="urn:microsoft.com/office/officeart/2005/8/layout/gear1"/>
    <dgm:cxn modelId="{86714ADA-4EB3-4C92-B273-4E1178C507DD}" type="presParOf" srcId="{0D0E927C-ABE0-4476-8BE9-5F71036FC8A2}" destId="{A7739DC8-7830-461C-8651-543CB4D8113C}" srcOrd="7" destOrd="0" presId="urn:microsoft.com/office/officeart/2005/8/layout/gear1"/>
    <dgm:cxn modelId="{8ADE49AC-A7DE-40A2-A1BA-63E524A99337}" type="presParOf" srcId="{0D0E927C-ABE0-4476-8BE9-5F71036FC8A2}" destId="{749F2AA8-2A55-4281-936C-8BD1404EEFFC}" srcOrd="8" destOrd="0" presId="urn:microsoft.com/office/officeart/2005/8/layout/gear1"/>
    <dgm:cxn modelId="{953D9249-4DF4-4C96-9D7A-7EF2B9070954}" type="presParOf" srcId="{0D0E927C-ABE0-4476-8BE9-5F71036FC8A2}" destId="{45C01BFD-94CB-4F32-9334-AE41979FEFA0}" srcOrd="9" destOrd="0" presId="urn:microsoft.com/office/officeart/2005/8/layout/gear1"/>
    <dgm:cxn modelId="{03782350-A074-4660-9E21-E7C3CDB93868}" type="presParOf" srcId="{0D0E927C-ABE0-4476-8BE9-5F71036FC8A2}" destId="{B073F010-DBCA-44D9-B30A-64282D045201}" srcOrd="10" destOrd="0" presId="urn:microsoft.com/office/officeart/2005/8/layout/gear1"/>
    <dgm:cxn modelId="{E6FAF89A-C4DF-4D1D-BE7C-91AE9EE6720D}" type="presParOf" srcId="{0D0E927C-ABE0-4476-8BE9-5F71036FC8A2}" destId="{4B47887E-DCC1-4371-86C2-54855B94EABD}" srcOrd="11" destOrd="0" presId="urn:microsoft.com/office/officeart/2005/8/layout/gear1"/>
    <dgm:cxn modelId="{D3778304-EB37-44C9-A4ED-2262AAF601F0}" type="presParOf" srcId="{0D0E927C-ABE0-4476-8BE9-5F71036FC8A2}" destId="{08517993-6305-4FC8-BEFE-E08662DCA404}"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A3943E-3439-409B-BE2F-9C467216DBDF}" type="doc">
      <dgm:prSet loTypeId="urn:microsoft.com/office/officeart/2005/8/layout/hList7" loCatId="list" qsTypeId="urn:microsoft.com/office/officeart/2005/8/quickstyle/simple1" qsCatId="simple" csTypeId="urn:microsoft.com/office/officeart/2005/8/colors/accent4_1" csCatId="accent4" phldr="1"/>
      <dgm:spPr/>
      <dgm:t>
        <a:bodyPr/>
        <a:lstStyle/>
        <a:p>
          <a:endParaRPr lang="en-IN"/>
        </a:p>
      </dgm:t>
    </dgm:pt>
    <dgm:pt modelId="{FF790588-5C21-4F12-9A0E-2E7257913ACE}">
      <dgm:prSet/>
      <dgm:spPr/>
      <dgm:t>
        <a:bodyPr/>
        <a:lstStyle/>
        <a:p>
          <a:pPr rtl="0"/>
          <a:r>
            <a:rPr lang="en-US" dirty="0">
              <a:latin typeface="Calibri" panose="020F0502020204030204" pitchFamily="34" charset="0"/>
            </a:rPr>
            <a:t>Organization </a:t>
          </a:r>
          <a:endParaRPr lang="en-IN" dirty="0">
            <a:latin typeface="Calibri" panose="020F0502020204030204" pitchFamily="34" charset="0"/>
          </a:endParaRPr>
        </a:p>
      </dgm:t>
    </dgm:pt>
    <dgm:pt modelId="{D5725750-786B-474F-986B-660FA6BDA565}" type="parTrans" cxnId="{2F08602F-331D-4ADA-9BB3-97D264FB6EA8}">
      <dgm:prSet/>
      <dgm:spPr/>
      <dgm:t>
        <a:bodyPr/>
        <a:lstStyle/>
        <a:p>
          <a:endParaRPr lang="en-IN">
            <a:latin typeface="Calibri" panose="020F0502020204030204" pitchFamily="34" charset="0"/>
          </a:endParaRPr>
        </a:p>
      </dgm:t>
    </dgm:pt>
    <dgm:pt modelId="{A90294E6-DF74-48A4-A106-E297C67D161D}" type="sibTrans" cxnId="{2F08602F-331D-4ADA-9BB3-97D264FB6EA8}">
      <dgm:prSet/>
      <dgm:spPr/>
      <dgm:t>
        <a:bodyPr/>
        <a:lstStyle/>
        <a:p>
          <a:endParaRPr lang="en-IN">
            <a:latin typeface="Calibri" panose="020F0502020204030204" pitchFamily="34" charset="0"/>
          </a:endParaRPr>
        </a:p>
      </dgm:t>
    </dgm:pt>
    <dgm:pt modelId="{111A0FA4-1B30-4281-8BD0-2C4F3C7B140A}">
      <dgm:prSet/>
      <dgm:spPr/>
      <dgm:t>
        <a:bodyPr/>
        <a:lstStyle/>
        <a:p>
          <a:pPr rtl="0"/>
          <a:r>
            <a:rPr lang="en-US" dirty="0">
              <a:latin typeface="Calibri" panose="020F0502020204030204" pitchFamily="34" charset="0"/>
            </a:rPr>
            <a:t>Business Justification</a:t>
          </a:r>
          <a:endParaRPr lang="en-IN" dirty="0">
            <a:latin typeface="Calibri" panose="020F0502020204030204" pitchFamily="34" charset="0"/>
          </a:endParaRPr>
        </a:p>
      </dgm:t>
    </dgm:pt>
    <dgm:pt modelId="{D9B935AD-B6A9-466A-85B8-F6E7A3BA9BA1}" type="parTrans" cxnId="{E2B5F701-2DC0-4AE1-88A9-843F85F71608}">
      <dgm:prSet/>
      <dgm:spPr/>
      <dgm:t>
        <a:bodyPr/>
        <a:lstStyle/>
        <a:p>
          <a:endParaRPr lang="en-IN">
            <a:latin typeface="Calibri" panose="020F0502020204030204" pitchFamily="34" charset="0"/>
          </a:endParaRPr>
        </a:p>
      </dgm:t>
    </dgm:pt>
    <dgm:pt modelId="{10FB58B3-144B-4826-8AE8-5320B4532035}" type="sibTrans" cxnId="{E2B5F701-2DC0-4AE1-88A9-843F85F71608}">
      <dgm:prSet/>
      <dgm:spPr/>
      <dgm:t>
        <a:bodyPr/>
        <a:lstStyle/>
        <a:p>
          <a:endParaRPr lang="en-IN">
            <a:latin typeface="Calibri" panose="020F0502020204030204" pitchFamily="34" charset="0"/>
          </a:endParaRPr>
        </a:p>
      </dgm:t>
    </dgm:pt>
    <dgm:pt modelId="{9F2BB13C-D4E5-4D13-BAB9-8FBBE069B8D2}">
      <dgm:prSet/>
      <dgm:spPr/>
      <dgm:t>
        <a:bodyPr/>
        <a:lstStyle/>
        <a:p>
          <a:pPr rtl="0"/>
          <a:r>
            <a:rPr lang="en-US" dirty="0">
              <a:latin typeface="Calibri" panose="020F0502020204030204" pitchFamily="34" charset="0"/>
            </a:rPr>
            <a:t>Quality</a:t>
          </a:r>
          <a:endParaRPr lang="en-IN" dirty="0">
            <a:latin typeface="Calibri" panose="020F0502020204030204" pitchFamily="34" charset="0"/>
          </a:endParaRPr>
        </a:p>
      </dgm:t>
    </dgm:pt>
    <dgm:pt modelId="{1553E162-E479-44CA-9D45-F1EB62C72723}" type="parTrans" cxnId="{06B7E4FF-BE7A-44F9-AE2A-EB56D92BBFAD}">
      <dgm:prSet/>
      <dgm:spPr/>
      <dgm:t>
        <a:bodyPr/>
        <a:lstStyle/>
        <a:p>
          <a:endParaRPr lang="en-IN">
            <a:latin typeface="Calibri" panose="020F0502020204030204" pitchFamily="34" charset="0"/>
          </a:endParaRPr>
        </a:p>
      </dgm:t>
    </dgm:pt>
    <dgm:pt modelId="{C69788CC-4BB8-4BC3-800F-067E38C40F4C}" type="sibTrans" cxnId="{06B7E4FF-BE7A-44F9-AE2A-EB56D92BBFAD}">
      <dgm:prSet/>
      <dgm:spPr/>
      <dgm:t>
        <a:bodyPr/>
        <a:lstStyle/>
        <a:p>
          <a:endParaRPr lang="en-IN">
            <a:latin typeface="Calibri" panose="020F0502020204030204" pitchFamily="34" charset="0"/>
          </a:endParaRPr>
        </a:p>
      </dgm:t>
    </dgm:pt>
    <dgm:pt modelId="{3CC69910-C6FC-4E66-AEA1-AB74D600E089}">
      <dgm:prSet/>
      <dgm:spPr/>
      <dgm:t>
        <a:bodyPr/>
        <a:lstStyle/>
        <a:p>
          <a:pPr rtl="0"/>
          <a:r>
            <a:rPr lang="en-US" dirty="0">
              <a:latin typeface="Calibri" panose="020F0502020204030204" pitchFamily="34" charset="0"/>
            </a:rPr>
            <a:t>Change </a:t>
          </a:r>
          <a:endParaRPr lang="en-IN" dirty="0">
            <a:latin typeface="Calibri" panose="020F0502020204030204" pitchFamily="34" charset="0"/>
          </a:endParaRPr>
        </a:p>
      </dgm:t>
    </dgm:pt>
    <dgm:pt modelId="{F361ADBA-D20E-448D-9D7F-E42CC3B9D9E4}" type="parTrans" cxnId="{98180ABD-8928-4EEA-AD0D-190F5EE85565}">
      <dgm:prSet/>
      <dgm:spPr/>
      <dgm:t>
        <a:bodyPr/>
        <a:lstStyle/>
        <a:p>
          <a:endParaRPr lang="en-IN">
            <a:latin typeface="Calibri" panose="020F0502020204030204" pitchFamily="34" charset="0"/>
          </a:endParaRPr>
        </a:p>
      </dgm:t>
    </dgm:pt>
    <dgm:pt modelId="{D83702B0-6883-46AB-8074-C4EAB14D740A}" type="sibTrans" cxnId="{98180ABD-8928-4EEA-AD0D-190F5EE85565}">
      <dgm:prSet/>
      <dgm:spPr/>
      <dgm:t>
        <a:bodyPr/>
        <a:lstStyle/>
        <a:p>
          <a:endParaRPr lang="en-IN">
            <a:latin typeface="Calibri" panose="020F0502020204030204" pitchFamily="34" charset="0"/>
          </a:endParaRPr>
        </a:p>
      </dgm:t>
    </dgm:pt>
    <dgm:pt modelId="{9E2747D1-9A24-4752-AE78-B0E6D6B089CE}">
      <dgm:prSet/>
      <dgm:spPr/>
      <dgm:t>
        <a:bodyPr/>
        <a:lstStyle/>
        <a:p>
          <a:pPr rtl="0"/>
          <a:r>
            <a:rPr lang="en-US" dirty="0">
              <a:latin typeface="Calibri" panose="020F0502020204030204" pitchFamily="34" charset="0"/>
            </a:rPr>
            <a:t>Risk</a:t>
          </a:r>
          <a:endParaRPr lang="en-IN" dirty="0">
            <a:latin typeface="Calibri" panose="020F0502020204030204" pitchFamily="34" charset="0"/>
          </a:endParaRPr>
        </a:p>
      </dgm:t>
    </dgm:pt>
    <dgm:pt modelId="{DAB40D00-5FFA-4478-9247-D255CF447618}" type="parTrans" cxnId="{A79486C4-E0AE-45F9-A92B-A35890800AC7}">
      <dgm:prSet/>
      <dgm:spPr/>
      <dgm:t>
        <a:bodyPr/>
        <a:lstStyle/>
        <a:p>
          <a:endParaRPr lang="en-IN">
            <a:latin typeface="Calibri" panose="020F0502020204030204" pitchFamily="34" charset="0"/>
          </a:endParaRPr>
        </a:p>
      </dgm:t>
    </dgm:pt>
    <dgm:pt modelId="{73A64F3E-0BF0-4470-991B-6DE56FABA7C9}" type="sibTrans" cxnId="{A79486C4-E0AE-45F9-A92B-A35890800AC7}">
      <dgm:prSet/>
      <dgm:spPr/>
      <dgm:t>
        <a:bodyPr/>
        <a:lstStyle/>
        <a:p>
          <a:endParaRPr lang="en-IN">
            <a:latin typeface="Calibri" panose="020F0502020204030204" pitchFamily="34" charset="0"/>
          </a:endParaRPr>
        </a:p>
      </dgm:t>
    </dgm:pt>
    <dgm:pt modelId="{FC021560-C2FD-4381-A0B3-96DEE9E5DA1D}" type="pres">
      <dgm:prSet presAssocID="{B4A3943E-3439-409B-BE2F-9C467216DBDF}" presName="Name0" presStyleCnt="0">
        <dgm:presLayoutVars>
          <dgm:dir/>
          <dgm:resizeHandles val="exact"/>
        </dgm:presLayoutVars>
      </dgm:prSet>
      <dgm:spPr/>
    </dgm:pt>
    <dgm:pt modelId="{9819F0A8-B976-4AD7-ADE3-52B90B33A77B}" type="pres">
      <dgm:prSet presAssocID="{B4A3943E-3439-409B-BE2F-9C467216DBDF}" presName="fgShape" presStyleLbl="fgShp" presStyleIdx="0" presStyleCnt="1" custFlipHor="1" custScaleX="6938"/>
      <dgm:spPr>
        <a:noFill/>
      </dgm:spPr>
    </dgm:pt>
    <dgm:pt modelId="{B66610BD-8EB4-4500-AEB3-0E0E87837384}" type="pres">
      <dgm:prSet presAssocID="{B4A3943E-3439-409B-BE2F-9C467216DBDF}" presName="linComp" presStyleCnt="0"/>
      <dgm:spPr/>
    </dgm:pt>
    <dgm:pt modelId="{C8A4C40B-3DFE-4677-9A30-16BD67A917D2}" type="pres">
      <dgm:prSet presAssocID="{FF790588-5C21-4F12-9A0E-2E7257913ACE}" presName="compNode" presStyleCnt="0"/>
      <dgm:spPr/>
    </dgm:pt>
    <dgm:pt modelId="{5AC7496C-4631-4A62-97C5-E5F2D75C8907}" type="pres">
      <dgm:prSet presAssocID="{FF790588-5C21-4F12-9A0E-2E7257913ACE}" presName="bkgdShape" presStyleLbl="node1" presStyleIdx="0" presStyleCnt="5"/>
      <dgm:spPr/>
    </dgm:pt>
    <dgm:pt modelId="{37A7DBA4-DDEE-48E5-9066-B0CBB7C84724}" type="pres">
      <dgm:prSet presAssocID="{FF790588-5C21-4F12-9A0E-2E7257913ACE}" presName="nodeTx" presStyleLbl="node1" presStyleIdx="0" presStyleCnt="5">
        <dgm:presLayoutVars>
          <dgm:bulletEnabled val="1"/>
        </dgm:presLayoutVars>
      </dgm:prSet>
      <dgm:spPr/>
    </dgm:pt>
    <dgm:pt modelId="{F59F5C35-8C54-4C2C-8FAB-0026A25B77E0}" type="pres">
      <dgm:prSet presAssocID="{FF790588-5C21-4F12-9A0E-2E7257913ACE}" presName="invisiNode" presStyleLbl="node1" presStyleIdx="0" presStyleCnt="5"/>
      <dgm:spPr/>
    </dgm:pt>
    <dgm:pt modelId="{055CC4FF-EA7A-452B-9744-3E85D6B5D4AF}" type="pres">
      <dgm:prSet presAssocID="{FF790588-5C21-4F12-9A0E-2E7257913ACE}"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15A7E78F-A52E-43C7-978D-F91970DCC912}" type="pres">
      <dgm:prSet presAssocID="{A90294E6-DF74-48A4-A106-E297C67D161D}" presName="sibTrans" presStyleLbl="sibTrans2D1" presStyleIdx="0" presStyleCnt="0"/>
      <dgm:spPr/>
    </dgm:pt>
    <dgm:pt modelId="{974CB8A8-A199-4E68-801C-1601C88E0462}" type="pres">
      <dgm:prSet presAssocID="{111A0FA4-1B30-4281-8BD0-2C4F3C7B140A}" presName="compNode" presStyleCnt="0"/>
      <dgm:spPr/>
    </dgm:pt>
    <dgm:pt modelId="{F0814C2D-4405-468F-A600-852F2A55C15B}" type="pres">
      <dgm:prSet presAssocID="{111A0FA4-1B30-4281-8BD0-2C4F3C7B140A}" presName="bkgdShape" presStyleLbl="node1" presStyleIdx="1" presStyleCnt="5"/>
      <dgm:spPr/>
    </dgm:pt>
    <dgm:pt modelId="{96BA81A1-7DC8-46A9-9435-D95594B936B3}" type="pres">
      <dgm:prSet presAssocID="{111A0FA4-1B30-4281-8BD0-2C4F3C7B140A}" presName="nodeTx" presStyleLbl="node1" presStyleIdx="1" presStyleCnt="5">
        <dgm:presLayoutVars>
          <dgm:bulletEnabled val="1"/>
        </dgm:presLayoutVars>
      </dgm:prSet>
      <dgm:spPr/>
    </dgm:pt>
    <dgm:pt modelId="{44404589-308F-4AF1-9593-73FA5CAEE689}" type="pres">
      <dgm:prSet presAssocID="{111A0FA4-1B30-4281-8BD0-2C4F3C7B140A}" presName="invisiNode" presStyleLbl="node1" presStyleIdx="1" presStyleCnt="5"/>
      <dgm:spPr/>
    </dgm:pt>
    <dgm:pt modelId="{A1589230-5ED9-46CD-B6FA-AFD969D8AA79}" type="pres">
      <dgm:prSet presAssocID="{111A0FA4-1B30-4281-8BD0-2C4F3C7B140A}" presName="imagNode" presStyleLbl="fgImgPlace1" presStyleIdx="1" presStyleCnt="5"/>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dgm:spPr>
    </dgm:pt>
    <dgm:pt modelId="{1B498EF3-B4D2-4F0E-AE1F-83713997C39E}" type="pres">
      <dgm:prSet presAssocID="{10FB58B3-144B-4826-8AE8-5320B4532035}" presName="sibTrans" presStyleLbl="sibTrans2D1" presStyleIdx="0" presStyleCnt="0"/>
      <dgm:spPr/>
    </dgm:pt>
    <dgm:pt modelId="{28FDE5AC-AFD2-4E26-B95B-0342C6A7E186}" type="pres">
      <dgm:prSet presAssocID="{9F2BB13C-D4E5-4D13-BAB9-8FBBE069B8D2}" presName="compNode" presStyleCnt="0"/>
      <dgm:spPr/>
    </dgm:pt>
    <dgm:pt modelId="{6450DB00-176A-40F2-BC4E-B35D2DB365BB}" type="pres">
      <dgm:prSet presAssocID="{9F2BB13C-D4E5-4D13-BAB9-8FBBE069B8D2}" presName="bkgdShape" presStyleLbl="node1" presStyleIdx="2" presStyleCnt="5"/>
      <dgm:spPr/>
    </dgm:pt>
    <dgm:pt modelId="{8D54ADD3-7EA9-4D7E-A4BE-9963A95DBEA7}" type="pres">
      <dgm:prSet presAssocID="{9F2BB13C-D4E5-4D13-BAB9-8FBBE069B8D2}" presName="nodeTx" presStyleLbl="node1" presStyleIdx="2" presStyleCnt="5">
        <dgm:presLayoutVars>
          <dgm:bulletEnabled val="1"/>
        </dgm:presLayoutVars>
      </dgm:prSet>
      <dgm:spPr/>
    </dgm:pt>
    <dgm:pt modelId="{9A1C7DD9-85B3-4613-9F29-BCE34DF7AAB6}" type="pres">
      <dgm:prSet presAssocID="{9F2BB13C-D4E5-4D13-BAB9-8FBBE069B8D2}" presName="invisiNode" presStyleLbl="node1" presStyleIdx="2" presStyleCnt="5"/>
      <dgm:spPr/>
    </dgm:pt>
    <dgm:pt modelId="{64D1A812-6F4C-49CE-97A6-41734152CFC7}" type="pres">
      <dgm:prSet presAssocID="{9F2BB13C-D4E5-4D13-BAB9-8FBBE069B8D2}" presName="imagNode"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dgm:spPr>
    </dgm:pt>
    <dgm:pt modelId="{FAE720D0-1A8D-4F49-B495-91C1531A3709}" type="pres">
      <dgm:prSet presAssocID="{C69788CC-4BB8-4BC3-800F-067E38C40F4C}" presName="sibTrans" presStyleLbl="sibTrans2D1" presStyleIdx="0" presStyleCnt="0"/>
      <dgm:spPr/>
    </dgm:pt>
    <dgm:pt modelId="{F98B1715-9D1D-498D-B60C-F496C5ED437F}" type="pres">
      <dgm:prSet presAssocID="{3CC69910-C6FC-4E66-AEA1-AB74D600E089}" presName="compNode" presStyleCnt="0"/>
      <dgm:spPr/>
    </dgm:pt>
    <dgm:pt modelId="{5F0146E6-04F7-4937-B815-18FC9F2D8997}" type="pres">
      <dgm:prSet presAssocID="{3CC69910-C6FC-4E66-AEA1-AB74D600E089}" presName="bkgdShape" presStyleLbl="node1" presStyleIdx="3" presStyleCnt="5"/>
      <dgm:spPr/>
    </dgm:pt>
    <dgm:pt modelId="{D572FE57-9CBC-4D66-B19D-8690ECDC715D}" type="pres">
      <dgm:prSet presAssocID="{3CC69910-C6FC-4E66-AEA1-AB74D600E089}" presName="nodeTx" presStyleLbl="node1" presStyleIdx="3" presStyleCnt="5">
        <dgm:presLayoutVars>
          <dgm:bulletEnabled val="1"/>
        </dgm:presLayoutVars>
      </dgm:prSet>
      <dgm:spPr/>
    </dgm:pt>
    <dgm:pt modelId="{A34222D7-C724-466A-AB44-F2BCA437857C}" type="pres">
      <dgm:prSet presAssocID="{3CC69910-C6FC-4E66-AEA1-AB74D600E089}" presName="invisiNode" presStyleLbl="node1" presStyleIdx="3" presStyleCnt="5"/>
      <dgm:spPr/>
    </dgm:pt>
    <dgm:pt modelId="{A03FB93F-918C-459A-99B8-0654FDBD8DAB}" type="pres">
      <dgm:prSet presAssocID="{3CC69910-C6FC-4E66-AEA1-AB74D600E089}" presName="imagNode" presStyleLbl="fgImgPlace1" presStyleIdx="3" presStyleCnt="5"/>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dgm:spPr>
    </dgm:pt>
    <dgm:pt modelId="{21AEBD01-B510-4C1C-9CCC-ABDFC76D667A}" type="pres">
      <dgm:prSet presAssocID="{D83702B0-6883-46AB-8074-C4EAB14D740A}" presName="sibTrans" presStyleLbl="sibTrans2D1" presStyleIdx="0" presStyleCnt="0"/>
      <dgm:spPr/>
    </dgm:pt>
    <dgm:pt modelId="{1CABCE91-B4D7-48F0-B1E2-B7478163CA10}" type="pres">
      <dgm:prSet presAssocID="{9E2747D1-9A24-4752-AE78-B0E6D6B089CE}" presName="compNode" presStyleCnt="0"/>
      <dgm:spPr/>
    </dgm:pt>
    <dgm:pt modelId="{82D617FC-73B6-4E09-A79C-2B9393B30E8D}" type="pres">
      <dgm:prSet presAssocID="{9E2747D1-9A24-4752-AE78-B0E6D6B089CE}" presName="bkgdShape" presStyleLbl="node1" presStyleIdx="4" presStyleCnt="5" custLinFactNeighborX="583" custLinFactNeighborY="2530"/>
      <dgm:spPr/>
    </dgm:pt>
    <dgm:pt modelId="{229344EE-E22F-473F-847A-BD589B023D05}" type="pres">
      <dgm:prSet presAssocID="{9E2747D1-9A24-4752-AE78-B0E6D6B089CE}" presName="nodeTx" presStyleLbl="node1" presStyleIdx="4" presStyleCnt="5">
        <dgm:presLayoutVars>
          <dgm:bulletEnabled val="1"/>
        </dgm:presLayoutVars>
      </dgm:prSet>
      <dgm:spPr/>
    </dgm:pt>
    <dgm:pt modelId="{08C0E1F2-933B-440A-A611-C9FD8BB7609F}" type="pres">
      <dgm:prSet presAssocID="{9E2747D1-9A24-4752-AE78-B0E6D6B089CE}" presName="invisiNode" presStyleLbl="node1" presStyleIdx="4" presStyleCnt="5"/>
      <dgm:spPr/>
    </dgm:pt>
    <dgm:pt modelId="{BA0C116A-A3EE-40B6-B1C5-96FFBDBD2B8A}" type="pres">
      <dgm:prSet presAssocID="{9E2747D1-9A24-4752-AE78-B0E6D6B089CE}" presName="imagNode" presStyleLbl="fgImgPlace1" presStyleIdx="4" presStyleCnt="5"/>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dgm:spPr>
    </dgm:pt>
  </dgm:ptLst>
  <dgm:cxnLst>
    <dgm:cxn modelId="{E2B5F701-2DC0-4AE1-88A9-843F85F71608}" srcId="{B4A3943E-3439-409B-BE2F-9C467216DBDF}" destId="{111A0FA4-1B30-4281-8BD0-2C4F3C7B140A}" srcOrd="1" destOrd="0" parTransId="{D9B935AD-B6A9-466A-85B8-F6E7A3BA9BA1}" sibTransId="{10FB58B3-144B-4826-8AE8-5320B4532035}"/>
    <dgm:cxn modelId="{AE108706-C579-4D71-A20E-EAA03E6FAFBD}" type="presOf" srcId="{3CC69910-C6FC-4E66-AEA1-AB74D600E089}" destId="{5F0146E6-04F7-4937-B815-18FC9F2D8997}" srcOrd="0" destOrd="0" presId="urn:microsoft.com/office/officeart/2005/8/layout/hList7"/>
    <dgm:cxn modelId="{7B203E23-FC73-406B-9908-FB00720D4149}" type="presOf" srcId="{C69788CC-4BB8-4BC3-800F-067E38C40F4C}" destId="{FAE720D0-1A8D-4F49-B495-91C1531A3709}" srcOrd="0" destOrd="0" presId="urn:microsoft.com/office/officeart/2005/8/layout/hList7"/>
    <dgm:cxn modelId="{36E6C525-680B-4EBA-89AA-12965847DA85}" type="presOf" srcId="{9E2747D1-9A24-4752-AE78-B0E6D6B089CE}" destId="{229344EE-E22F-473F-847A-BD589B023D05}" srcOrd="1" destOrd="0" presId="urn:microsoft.com/office/officeart/2005/8/layout/hList7"/>
    <dgm:cxn modelId="{A20AC627-2A2F-47FA-B80D-3741975FC70C}" type="presOf" srcId="{3CC69910-C6FC-4E66-AEA1-AB74D600E089}" destId="{D572FE57-9CBC-4D66-B19D-8690ECDC715D}" srcOrd="1" destOrd="0" presId="urn:microsoft.com/office/officeart/2005/8/layout/hList7"/>
    <dgm:cxn modelId="{2F08602F-331D-4ADA-9BB3-97D264FB6EA8}" srcId="{B4A3943E-3439-409B-BE2F-9C467216DBDF}" destId="{FF790588-5C21-4F12-9A0E-2E7257913ACE}" srcOrd="0" destOrd="0" parTransId="{D5725750-786B-474F-986B-660FA6BDA565}" sibTransId="{A90294E6-DF74-48A4-A106-E297C67D161D}"/>
    <dgm:cxn modelId="{6EB94C58-0C45-4083-969D-1B87BC3DA2B7}" type="presOf" srcId="{111A0FA4-1B30-4281-8BD0-2C4F3C7B140A}" destId="{96BA81A1-7DC8-46A9-9435-D95594B936B3}" srcOrd="1" destOrd="0" presId="urn:microsoft.com/office/officeart/2005/8/layout/hList7"/>
    <dgm:cxn modelId="{AD59CE58-A632-468E-BD01-CBC82638D647}" type="presOf" srcId="{B4A3943E-3439-409B-BE2F-9C467216DBDF}" destId="{FC021560-C2FD-4381-A0B3-96DEE9E5DA1D}" srcOrd="0" destOrd="0" presId="urn:microsoft.com/office/officeart/2005/8/layout/hList7"/>
    <dgm:cxn modelId="{3BA4997F-E871-4785-8F5D-3BC739C86F4A}" type="presOf" srcId="{FF790588-5C21-4F12-9A0E-2E7257913ACE}" destId="{37A7DBA4-DDEE-48E5-9066-B0CBB7C84724}" srcOrd="1" destOrd="0" presId="urn:microsoft.com/office/officeart/2005/8/layout/hList7"/>
    <dgm:cxn modelId="{6BC34E94-1FA1-4214-96FD-7C89C6B21424}" type="presOf" srcId="{A90294E6-DF74-48A4-A106-E297C67D161D}" destId="{15A7E78F-A52E-43C7-978D-F91970DCC912}" srcOrd="0" destOrd="0" presId="urn:microsoft.com/office/officeart/2005/8/layout/hList7"/>
    <dgm:cxn modelId="{E988F49A-F794-4E60-9432-45FD1C036797}" type="presOf" srcId="{9E2747D1-9A24-4752-AE78-B0E6D6B089CE}" destId="{82D617FC-73B6-4E09-A79C-2B9393B30E8D}" srcOrd="0" destOrd="0" presId="urn:microsoft.com/office/officeart/2005/8/layout/hList7"/>
    <dgm:cxn modelId="{FB046A9E-2ECA-417C-A3A8-DDE6E63F381D}" type="presOf" srcId="{D83702B0-6883-46AB-8074-C4EAB14D740A}" destId="{21AEBD01-B510-4C1C-9CCC-ABDFC76D667A}" srcOrd="0" destOrd="0" presId="urn:microsoft.com/office/officeart/2005/8/layout/hList7"/>
    <dgm:cxn modelId="{2C3E40A3-5B5E-482C-A711-4FBD37AF0FA4}" type="presOf" srcId="{10FB58B3-144B-4826-8AE8-5320B4532035}" destId="{1B498EF3-B4D2-4F0E-AE1F-83713997C39E}" srcOrd="0" destOrd="0" presId="urn:microsoft.com/office/officeart/2005/8/layout/hList7"/>
    <dgm:cxn modelId="{475058A5-58DD-4527-97FA-25ED24C2C847}" type="presOf" srcId="{9F2BB13C-D4E5-4D13-BAB9-8FBBE069B8D2}" destId="{6450DB00-176A-40F2-BC4E-B35D2DB365BB}" srcOrd="0" destOrd="0" presId="urn:microsoft.com/office/officeart/2005/8/layout/hList7"/>
    <dgm:cxn modelId="{98180ABD-8928-4EEA-AD0D-190F5EE85565}" srcId="{B4A3943E-3439-409B-BE2F-9C467216DBDF}" destId="{3CC69910-C6FC-4E66-AEA1-AB74D600E089}" srcOrd="3" destOrd="0" parTransId="{F361ADBA-D20E-448D-9D7F-E42CC3B9D9E4}" sibTransId="{D83702B0-6883-46AB-8074-C4EAB14D740A}"/>
    <dgm:cxn modelId="{A79486C4-E0AE-45F9-A92B-A35890800AC7}" srcId="{B4A3943E-3439-409B-BE2F-9C467216DBDF}" destId="{9E2747D1-9A24-4752-AE78-B0E6D6B089CE}" srcOrd="4" destOrd="0" parTransId="{DAB40D00-5FFA-4478-9247-D255CF447618}" sibTransId="{73A64F3E-0BF0-4470-991B-6DE56FABA7C9}"/>
    <dgm:cxn modelId="{F076C0C7-3ED1-461E-9F1A-25D5BA295F0B}" type="presOf" srcId="{111A0FA4-1B30-4281-8BD0-2C4F3C7B140A}" destId="{F0814C2D-4405-468F-A600-852F2A55C15B}" srcOrd="0" destOrd="0" presId="urn:microsoft.com/office/officeart/2005/8/layout/hList7"/>
    <dgm:cxn modelId="{3EEF0BE1-002E-42D1-8CE8-85A9230BA145}" type="presOf" srcId="{FF790588-5C21-4F12-9A0E-2E7257913ACE}" destId="{5AC7496C-4631-4A62-97C5-E5F2D75C8907}" srcOrd="0" destOrd="0" presId="urn:microsoft.com/office/officeart/2005/8/layout/hList7"/>
    <dgm:cxn modelId="{9ED8E8F9-3DDF-478A-87E4-B220679214AA}" type="presOf" srcId="{9F2BB13C-D4E5-4D13-BAB9-8FBBE069B8D2}" destId="{8D54ADD3-7EA9-4D7E-A4BE-9963A95DBEA7}" srcOrd="1" destOrd="0" presId="urn:microsoft.com/office/officeart/2005/8/layout/hList7"/>
    <dgm:cxn modelId="{06B7E4FF-BE7A-44F9-AE2A-EB56D92BBFAD}" srcId="{B4A3943E-3439-409B-BE2F-9C467216DBDF}" destId="{9F2BB13C-D4E5-4D13-BAB9-8FBBE069B8D2}" srcOrd="2" destOrd="0" parTransId="{1553E162-E479-44CA-9D45-F1EB62C72723}" sibTransId="{C69788CC-4BB8-4BC3-800F-067E38C40F4C}"/>
    <dgm:cxn modelId="{D1CC979C-5BFF-4844-94E4-2395CB82AFCF}" type="presParOf" srcId="{FC021560-C2FD-4381-A0B3-96DEE9E5DA1D}" destId="{9819F0A8-B976-4AD7-ADE3-52B90B33A77B}" srcOrd="0" destOrd="0" presId="urn:microsoft.com/office/officeart/2005/8/layout/hList7"/>
    <dgm:cxn modelId="{55750022-D4CC-48A5-A7AC-55C036FE5763}" type="presParOf" srcId="{FC021560-C2FD-4381-A0B3-96DEE9E5DA1D}" destId="{B66610BD-8EB4-4500-AEB3-0E0E87837384}" srcOrd="1" destOrd="0" presId="urn:microsoft.com/office/officeart/2005/8/layout/hList7"/>
    <dgm:cxn modelId="{0B657E9D-BAFD-4128-8E9C-E747DF74F2B6}" type="presParOf" srcId="{B66610BD-8EB4-4500-AEB3-0E0E87837384}" destId="{C8A4C40B-3DFE-4677-9A30-16BD67A917D2}" srcOrd="0" destOrd="0" presId="urn:microsoft.com/office/officeart/2005/8/layout/hList7"/>
    <dgm:cxn modelId="{94CEA7A2-B09E-4283-82AD-9AA8FFFB2292}" type="presParOf" srcId="{C8A4C40B-3DFE-4677-9A30-16BD67A917D2}" destId="{5AC7496C-4631-4A62-97C5-E5F2D75C8907}" srcOrd="0" destOrd="0" presId="urn:microsoft.com/office/officeart/2005/8/layout/hList7"/>
    <dgm:cxn modelId="{136B4DB5-6A42-4074-9345-8F3317487C64}" type="presParOf" srcId="{C8A4C40B-3DFE-4677-9A30-16BD67A917D2}" destId="{37A7DBA4-DDEE-48E5-9066-B0CBB7C84724}" srcOrd="1" destOrd="0" presId="urn:microsoft.com/office/officeart/2005/8/layout/hList7"/>
    <dgm:cxn modelId="{BE95FE32-6EAF-4AA1-BF19-D8164E7ECA38}" type="presParOf" srcId="{C8A4C40B-3DFE-4677-9A30-16BD67A917D2}" destId="{F59F5C35-8C54-4C2C-8FAB-0026A25B77E0}" srcOrd="2" destOrd="0" presId="urn:microsoft.com/office/officeart/2005/8/layout/hList7"/>
    <dgm:cxn modelId="{69EA7645-B70C-4233-9F35-FA15DC59B282}" type="presParOf" srcId="{C8A4C40B-3DFE-4677-9A30-16BD67A917D2}" destId="{055CC4FF-EA7A-452B-9744-3E85D6B5D4AF}" srcOrd="3" destOrd="0" presId="urn:microsoft.com/office/officeart/2005/8/layout/hList7"/>
    <dgm:cxn modelId="{48161518-765C-4386-9BDA-BCA3B378E47E}" type="presParOf" srcId="{B66610BD-8EB4-4500-AEB3-0E0E87837384}" destId="{15A7E78F-A52E-43C7-978D-F91970DCC912}" srcOrd="1" destOrd="0" presId="urn:microsoft.com/office/officeart/2005/8/layout/hList7"/>
    <dgm:cxn modelId="{E6244A1D-9E4C-48D5-B53D-DC0A1B2FE211}" type="presParOf" srcId="{B66610BD-8EB4-4500-AEB3-0E0E87837384}" destId="{974CB8A8-A199-4E68-801C-1601C88E0462}" srcOrd="2" destOrd="0" presId="urn:microsoft.com/office/officeart/2005/8/layout/hList7"/>
    <dgm:cxn modelId="{4D15CDAC-218F-4528-B7E9-A264B3664F53}" type="presParOf" srcId="{974CB8A8-A199-4E68-801C-1601C88E0462}" destId="{F0814C2D-4405-468F-A600-852F2A55C15B}" srcOrd="0" destOrd="0" presId="urn:microsoft.com/office/officeart/2005/8/layout/hList7"/>
    <dgm:cxn modelId="{62D6CC2C-1254-4EB5-AC8C-886497DE720E}" type="presParOf" srcId="{974CB8A8-A199-4E68-801C-1601C88E0462}" destId="{96BA81A1-7DC8-46A9-9435-D95594B936B3}" srcOrd="1" destOrd="0" presId="urn:microsoft.com/office/officeart/2005/8/layout/hList7"/>
    <dgm:cxn modelId="{9DC2234D-F592-4CAE-92E3-C46157AE92D0}" type="presParOf" srcId="{974CB8A8-A199-4E68-801C-1601C88E0462}" destId="{44404589-308F-4AF1-9593-73FA5CAEE689}" srcOrd="2" destOrd="0" presId="urn:microsoft.com/office/officeart/2005/8/layout/hList7"/>
    <dgm:cxn modelId="{7955227C-D6F1-454A-8D95-B49B756DAA3E}" type="presParOf" srcId="{974CB8A8-A199-4E68-801C-1601C88E0462}" destId="{A1589230-5ED9-46CD-B6FA-AFD969D8AA79}" srcOrd="3" destOrd="0" presId="urn:microsoft.com/office/officeart/2005/8/layout/hList7"/>
    <dgm:cxn modelId="{C3E27329-E81A-4037-963B-6E0690CA06EF}" type="presParOf" srcId="{B66610BD-8EB4-4500-AEB3-0E0E87837384}" destId="{1B498EF3-B4D2-4F0E-AE1F-83713997C39E}" srcOrd="3" destOrd="0" presId="urn:microsoft.com/office/officeart/2005/8/layout/hList7"/>
    <dgm:cxn modelId="{278AE707-013C-4C4C-9AA6-4C72F6EE47B8}" type="presParOf" srcId="{B66610BD-8EB4-4500-AEB3-0E0E87837384}" destId="{28FDE5AC-AFD2-4E26-B95B-0342C6A7E186}" srcOrd="4" destOrd="0" presId="urn:microsoft.com/office/officeart/2005/8/layout/hList7"/>
    <dgm:cxn modelId="{FE0DE50C-3920-4B3F-97EE-E8AB51CD7D40}" type="presParOf" srcId="{28FDE5AC-AFD2-4E26-B95B-0342C6A7E186}" destId="{6450DB00-176A-40F2-BC4E-B35D2DB365BB}" srcOrd="0" destOrd="0" presId="urn:microsoft.com/office/officeart/2005/8/layout/hList7"/>
    <dgm:cxn modelId="{FF2D8DFD-3D18-4DDF-9FD7-6788CE2C9D01}" type="presParOf" srcId="{28FDE5AC-AFD2-4E26-B95B-0342C6A7E186}" destId="{8D54ADD3-7EA9-4D7E-A4BE-9963A95DBEA7}" srcOrd="1" destOrd="0" presId="urn:microsoft.com/office/officeart/2005/8/layout/hList7"/>
    <dgm:cxn modelId="{1C9968DF-C33F-4670-A320-21349DA5A4C3}" type="presParOf" srcId="{28FDE5AC-AFD2-4E26-B95B-0342C6A7E186}" destId="{9A1C7DD9-85B3-4613-9F29-BCE34DF7AAB6}" srcOrd="2" destOrd="0" presId="urn:microsoft.com/office/officeart/2005/8/layout/hList7"/>
    <dgm:cxn modelId="{CC5AF40C-A76C-402E-9A51-033E9DEEE2F8}" type="presParOf" srcId="{28FDE5AC-AFD2-4E26-B95B-0342C6A7E186}" destId="{64D1A812-6F4C-49CE-97A6-41734152CFC7}" srcOrd="3" destOrd="0" presId="urn:microsoft.com/office/officeart/2005/8/layout/hList7"/>
    <dgm:cxn modelId="{EF467E4F-7A79-41DC-B146-3DAAC3C1AD5F}" type="presParOf" srcId="{B66610BD-8EB4-4500-AEB3-0E0E87837384}" destId="{FAE720D0-1A8D-4F49-B495-91C1531A3709}" srcOrd="5" destOrd="0" presId="urn:microsoft.com/office/officeart/2005/8/layout/hList7"/>
    <dgm:cxn modelId="{D8352ECA-467C-4794-8742-354FC138F4A4}" type="presParOf" srcId="{B66610BD-8EB4-4500-AEB3-0E0E87837384}" destId="{F98B1715-9D1D-498D-B60C-F496C5ED437F}" srcOrd="6" destOrd="0" presId="urn:microsoft.com/office/officeart/2005/8/layout/hList7"/>
    <dgm:cxn modelId="{9CEE0CB0-D335-4A45-B7E0-484A18987F4A}" type="presParOf" srcId="{F98B1715-9D1D-498D-B60C-F496C5ED437F}" destId="{5F0146E6-04F7-4937-B815-18FC9F2D8997}" srcOrd="0" destOrd="0" presId="urn:microsoft.com/office/officeart/2005/8/layout/hList7"/>
    <dgm:cxn modelId="{CF0C8DD0-3ADB-4F91-B192-76773A7F5569}" type="presParOf" srcId="{F98B1715-9D1D-498D-B60C-F496C5ED437F}" destId="{D572FE57-9CBC-4D66-B19D-8690ECDC715D}" srcOrd="1" destOrd="0" presId="urn:microsoft.com/office/officeart/2005/8/layout/hList7"/>
    <dgm:cxn modelId="{D799DA94-3A2F-47BD-B751-9D5F4644CA85}" type="presParOf" srcId="{F98B1715-9D1D-498D-B60C-F496C5ED437F}" destId="{A34222D7-C724-466A-AB44-F2BCA437857C}" srcOrd="2" destOrd="0" presId="urn:microsoft.com/office/officeart/2005/8/layout/hList7"/>
    <dgm:cxn modelId="{7936C6F7-4AA9-4F28-9AC1-A715DB23A22E}" type="presParOf" srcId="{F98B1715-9D1D-498D-B60C-F496C5ED437F}" destId="{A03FB93F-918C-459A-99B8-0654FDBD8DAB}" srcOrd="3" destOrd="0" presId="urn:microsoft.com/office/officeart/2005/8/layout/hList7"/>
    <dgm:cxn modelId="{668078AF-627E-40CD-BDB4-CFE7FA329747}" type="presParOf" srcId="{B66610BD-8EB4-4500-AEB3-0E0E87837384}" destId="{21AEBD01-B510-4C1C-9CCC-ABDFC76D667A}" srcOrd="7" destOrd="0" presId="urn:microsoft.com/office/officeart/2005/8/layout/hList7"/>
    <dgm:cxn modelId="{30CC66F7-0138-4C48-AE65-EF769B74879E}" type="presParOf" srcId="{B66610BD-8EB4-4500-AEB3-0E0E87837384}" destId="{1CABCE91-B4D7-48F0-B1E2-B7478163CA10}" srcOrd="8" destOrd="0" presId="urn:microsoft.com/office/officeart/2005/8/layout/hList7"/>
    <dgm:cxn modelId="{5E177E7C-2EA0-4003-BD15-4AD2A48E5807}" type="presParOf" srcId="{1CABCE91-B4D7-48F0-B1E2-B7478163CA10}" destId="{82D617FC-73B6-4E09-A79C-2B9393B30E8D}" srcOrd="0" destOrd="0" presId="urn:microsoft.com/office/officeart/2005/8/layout/hList7"/>
    <dgm:cxn modelId="{A591C6D6-B7FF-4C19-87F9-9B7BCC9C9BE7}" type="presParOf" srcId="{1CABCE91-B4D7-48F0-B1E2-B7478163CA10}" destId="{229344EE-E22F-473F-847A-BD589B023D05}" srcOrd="1" destOrd="0" presId="urn:microsoft.com/office/officeart/2005/8/layout/hList7"/>
    <dgm:cxn modelId="{8C7A3D20-685C-421A-B57B-2AC6D70A69EE}" type="presParOf" srcId="{1CABCE91-B4D7-48F0-B1E2-B7478163CA10}" destId="{08C0E1F2-933B-440A-A611-C9FD8BB7609F}" srcOrd="2" destOrd="0" presId="urn:microsoft.com/office/officeart/2005/8/layout/hList7"/>
    <dgm:cxn modelId="{DFDD0F2D-17B6-4AFB-A420-3605C053927C}" type="presParOf" srcId="{1CABCE91-B4D7-48F0-B1E2-B7478163CA10}" destId="{BA0C116A-A3EE-40B6-B1C5-96FFBDBD2B8A}"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A3943E-3439-409B-BE2F-9C467216DBDF}" type="doc">
      <dgm:prSet loTypeId="urn:microsoft.com/office/officeart/2005/8/layout/hList7" loCatId="list" qsTypeId="urn:microsoft.com/office/officeart/2005/8/quickstyle/simple1" qsCatId="simple" csTypeId="urn:microsoft.com/office/officeart/2005/8/colors/accent4_1" csCatId="accent4" phldr="1"/>
      <dgm:spPr/>
      <dgm:t>
        <a:bodyPr/>
        <a:lstStyle/>
        <a:p>
          <a:endParaRPr lang="en-IN"/>
        </a:p>
      </dgm:t>
    </dgm:pt>
    <dgm:pt modelId="{FF790588-5C21-4F12-9A0E-2E7257913ACE}">
      <dgm:prSet/>
      <dgm:spPr/>
      <dgm:t>
        <a:bodyPr/>
        <a:lstStyle/>
        <a:p>
          <a:pPr rtl="0"/>
          <a:r>
            <a:rPr lang="en-US" dirty="0">
              <a:latin typeface="Calibri" panose="020F0502020204030204" pitchFamily="34" charset="0"/>
            </a:rPr>
            <a:t>Organization </a:t>
          </a:r>
          <a:endParaRPr lang="en-IN" dirty="0">
            <a:latin typeface="Calibri" panose="020F0502020204030204" pitchFamily="34" charset="0"/>
          </a:endParaRPr>
        </a:p>
      </dgm:t>
    </dgm:pt>
    <dgm:pt modelId="{D5725750-786B-474F-986B-660FA6BDA565}" type="parTrans" cxnId="{2F08602F-331D-4ADA-9BB3-97D264FB6EA8}">
      <dgm:prSet/>
      <dgm:spPr/>
      <dgm:t>
        <a:bodyPr/>
        <a:lstStyle/>
        <a:p>
          <a:endParaRPr lang="en-IN">
            <a:latin typeface="Calibri" panose="020F0502020204030204" pitchFamily="34" charset="0"/>
          </a:endParaRPr>
        </a:p>
      </dgm:t>
    </dgm:pt>
    <dgm:pt modelId="{A90294E6-DF74-48A4-A106-E297C67D161D}" type="sibTrans" cxnId="{2F08602F-331D-4ADA-9BB3-97D264FB6EA8}">
      <dgm:prSet/>
      <dgm:spPr/>
      <dgm:t>
        <a:bodyPr/>
        <a:lstStyle/>
        <a:p>
          <a:endParaRPr lang="en-IN">
            <a:latin typeface="Calibri" panose="020F0502020204030204" pitchFamily="34" charset="0"/>
          </a:endParaRPr>
        </a:p>
      </dgm:t>
    </dgm:pt>
    <dgm:pt modelId="{111A0FA4-1B30-4281-8BD0-2C4F3C7B140A}">
      <dgm:prSet/>
      <dgm:spPr/>
      <dgm:t>
        <a:bodyPr/>
        <a:lstStyle/>
        <a:p>
          <a:pPr rtl="0"/>
          <a:r>
            <a:rPr lang="en-US" dirty="0">
              <a:latin typeface="Calibri" panose="020F0502020204030204" pitchFamily="34" charset="0"/>
            </a:rPr>
            <a:t>Business Justification</a:t>
          </a:r>
          <a:endParaRPr lang="en-IN" dirty="0">
            <a:latin typeface="Calibri" panose="020F0502020204030204" pitchFamily="34" charset="0"/>
          </a:endParaRPr>
        </a:p>
      </dgm:t>
    </dgm:pt>
    <dgm:pt modelId="{D9B935AD-B6A9-466A-85B8-F6E7A3BA9BA1}" type="parTrans" cxnId="{E2B5F701-2DC0-4AE1-88A9-843F85F71608}">
      <dgm:prSet/>
      <dgm:spPr/>
      <dgm:t>
        <a:bodyPr/>
        <a:lstStyle/>
        <a:p>
          <a:endParaRPr lang="en-IN">
            <a:latin typeface="Calibri" panose="020F0502020204030204" pitchFamily="34" charset="0"/>
          </a:endParaRPr>
        </a:p>
      </dgm:t>
    </dgm:pt>
    <dgm:pt modelId="{10FB58B3-144B-4826-8AE8-5320B4532035}" type="sibTrans" cxnId="{E2B5F701-2DC0-4AE1-88A9-843F85F71608}">
      <dgm:prSet/>
      <dgm:spPr/>
      <dgm:t>
        <a:bodyPr/>
        <a:lstStyle/>
        <a:p>
          <a:endParaRPr lang="en-IN">
            <a:latin typeface="Calibri" panose="020F0502020204030204" pitchFamily="34" charset="0"/>
          </a:endParaRPr>
        </a:p>
      </dgm:t>
    </dgm:pt>
    <dgm:pt modelId="{9F2BB13C-D4E5-4D13-BAB9-8FBBE069B8D2}">
      <dgm:prSet/>
      <dgm:spPr/>
      <dgm:t>
        <a:bodyPr/>
        <a:lstStyle/>
        <a:p>
          <a:pPr rtl="0"/>
          <a:r>
            <a:rPr lang="en-US" dirty="0">
              <a:latin typeface="Calibri" panose="020F0502020204030204" pitchFamily="34" charset="0"/>
            </a:rPr>
            <a:t>Quality</a:t>
          </a:r>
          <a:endParaRPr lang="en-IN" dirty="0">
            <a:latin typeface="Calibri" panose="020F0502020204030204" pitchFamily="34" charset="0"/>
          </a:endParaRPr>
        </a:p>
      </dgm:t>
    </dgm:pt>
    <dgm:pt modelId="{1553E162-E479-44CA-9D45-F1EB62C72723}" type="parTrans" cxnId="{06B7E4FF-BE7A-44F9-AE2A-EB56D92BBFAD}">
      <dgm:prSet/>
      <dgm:spPr/>
      <dgm:t>
        <a:bodyPr/>
        <a:lstStyle/>
        <a:p>
          <a:endParaRPr lang="en-IN">
            <a:latin typeface="Calibri" panose="020F0502020204030204" pitchFamily="34" charset="0"/>
          </a:endParaRPr>
        </a:p>
      </dgm:t>
    </dgm:pt>
    <dgm:pt modelId="{C69788CC-4BB8-4BC3-800F-067E38C40F4C}" type="sibTrans" cxnId="{06B7E4FF-BE7A-44F9-AE2A-EB56D92BBFAD}">
      <dgm:prSet/>
      <dgm:spPr/>
      <dgm:t>
        <a:bodyPr/>
        <a:lstStyle/>
        <a:p>
          <a:endParaRPr lang="en-IN">
            <a:latin typeface="Calibri" panose="020F0502020204030204" pitchFamily="34" charset="0"/>
          </a:endParaRPr>
        </a:p>
      </dgm:t>
    </dgm:pt>
    <dgm:pt modelId="{3CC69910-C6FC-4E66-AEA1-AB74D600E089}">
      <dgm:prSet/>
      <dgm:spPr/>
      <dgm:t>
        <a:bodyPr/>
        <a:lstStyle/>
        <a:p>
          <a:pPr rtl="0"/>
          <a:r>
            <a:rPr lang="en-US" dirty="0">
              <a:latin typeface="Calibri" panose="020F0502020204030204" pitchFamily="34" charset="0"/>
            </a:rPr>
            <a:t>Change </a:t>
          </a:r>
          <a:endParaRPr lang="en-IN" dirty="0">
            <a:latin typeface="Calibri" panose="020F0502020204030204" pitchFamily="34" charset="0"/>
          </a:endParaRPr>
        </a:p>
      </dgm:t>
    </dgm:pt>
    <dgm:pt modelId="{F361ADBA-D20E-448D-9D7F-E42CC3B9D9E4}" type="parTrans" cxnId="{98180ABD-8928-4EEA-AD0D-190F5EE85565}">
      <dgm:prSet/>
      <dgm:spPr/>
      <dgm:t>
        <a:bodyPr/>
        <a:lstStyle/>
        <a:p>
          <a:endParaRPr lang="en-IN">
            <a:latin typeface="Calibri" panose="020F0502020204030204" pitchFamily="34" charset="0"/>
          </a:endParaRPr>
        </a:p>
      </dgm:t>
    </dgm:pt>
    <dgm:pt modelId="{D83702B0-6883-46AB-8074-C4EAB14D740A}" type="sibTrans" cxnId="{98180ABD-8928-4EEA-AD0D-190F5EE85565}">
      <dgm:prSet/>
      <dgm:spPr/>
      <dgm:t>
        <a:bodyPr/>
        <a:lstStyle/>
        <a:p>
          <a:endParaRPr lang="en-IN">
            <a:latin typeface="Calibri" panose="020F0502020204030204" pitchFamily="34" charset="0"/>
          </a:endParaRPr>
        </a:p>
      </dgm:t>
    </dgm:pt>
    <dgm:pt modelId="{9E2747D1-9A24-4752-AE78-B0E6D6B089CE}">
      <dgm:prSet/>
      <dgm:spPr/>
      <dgm:t>
        <a:bodyPr/>
        <a:lstStyle/>
        <a:p>
          <a:pPr rtl="0"/>
          <a:r>
            <a:rPr lang="en-US" dirty="0">
              <a:latin typeface="Calibri" panose="020F0502020204030204" pitchFamily="34" charset="0"/>
            </a:rPr>
            <a:t>Risk</a:t>
          </a:r>
          <a:endParaRPr lang="en-IN" dirty="0">
            <a:latin typeface="Calibri" panose="020F0502020204030204" pitchFamily="34" charset="0"/>
          </a:endParaRPr>
        </a:p>
      </dgm:t>
    </dgm:pt>
    <dgm:pt modelId="{DAB40D00-5FFA-4478-9247-D255CF447618}" type="parTrans" cxnId="{A79486C4-E0AE-45F9-A92B-A35890800AC7}">
      <dgm:prSet/>
      <dgm:spPr/>
      <dgm:t>
        <a:bodyPr/>
        <a:lstStyle/>
        <a:p>
          <a:endParaRPr lang="en-IN">
            <a:latin typeface="Calibri" panose="020F0502020204030204" pitchFamily="34" charset="0"/>
          </a:endParaRPr>
        </a:p>
      </dgm:t>
    </dgm:pt>
    <dgm:pt modelId="{73A64F3E-0BF0-4470-991B-6DE56FABA7C9}" type="sibTrans" cxnId="{A79486C4-E0AE-45F9-A92B-A35890800AC7}">
      <dgm:prSet/>
      <dgm:spPr/>
      <dgm:t>
        <a:bodyPr/>
        <a:lstStyle/>
        <a:p>
          <a:endParaRPr lang="en-IN">
            <a:latin typeface="Calibri" panose="020F0502020204030204" pitchFamily="34" charset="0"/>
          </a:endParaRPr>
        </a:p>
      </dgm:t>
    </dgm:pt>
    <dgm:pt modelId="{FC021560-C2FD-4381-A0B3-96DEE9E5DA1D}" type="pres">
      <dgm:prSet presAssocID="{B4A3943E-3439-409B-BE2F-9C467216DBDF}" presName="Name0" presStyleCnt="0">
        <dgm:presLayoutVars>
          <dgm:dir/>
          <dgm:resizeHandles val="exact"/>
        </dgm:presLayoutVars>
      </dgm:prSet>
      <dgm:spPr/>
    </dgm:pt>
    <dgm:pt modelId="{9819F0A8-B976-4AD7-ADE3-52B90B33A77B}" type="pres">
      <dgm:prSet presAssocID="{B4A3943E-3439-409B-BE2F-9C467216DBDF}" presName="fgShape" presStyleLbl="fgShp" presStyleIdx="0" presStyleCnt="1" custFlipVert="0" custScaleX="10553" custScaleY="20833"/>
      <dgm:spPr>
        <a:noFill/>
      </dgm:spPr>
    </dgm:pt>
    <dgm:pt modelId="{B66610BD-8EB4-4500-AEB3-0E0E87837384}" type="pres">
      <dgm:prSet presAssocID="{B4A3943E-3439-409B-BE2F-9C467216DBDF}" presName="linComp" presStyleCnt="0"/>
      <dgm:spPr/>
    </dgm:pt>
    <dgm:pt modelId="{C8A4C40B-3DFE-4677-9A30-16BD67A917D2}" type="pres">
      <dgm:prSet presAssocID="{FF790588-5C21-4F12-9A0E-2E7257913ACE}" presName="compNode" presStyleCnt="0"/>
      <dgm:spPr/>
    </dgm:pt>
    <dgm:pt modelId="{5AC7496C-4631-4A62-97C5-E5F2D75C8907}" type="pres">
      <dgm:prSet presAssocID="{FF790588-5C21-4F12-9A0E-2E7257913ACE}" presName="bkgdShape" presStyleLbl="node1" presStyleIdx="0" presStyleCnt="5"/>
      <dgm:spPr/>
    </dgm:pt>
    <dgm:pt modelId="{37A7DBA4-DDEE-48E5-9066-B0CBB7C84724}" type="pres">
      <dgm:prSet presAssocID="{FF790588-5C21-4F12-9A0E-2E7257913ACE}" presName="nodeTx" presStyleLbl="node1" presStyleIdx="0" presStyleCnt="5">
        <dgm:presLayoutVars>
          <dgm:bulletEnabled val="1"/>
        </dgm:presLayoutVars>
      </dgm:prSet>
      <dgm:spPr/>
    </dgm:pt>
    <dgm:pt modelId="{F59F5C35-8C54-4C2C-8FAB-0026A25B77E0}" type="pres">
      <dgm:prSet presAssocID="{FF790588-5C21-4F12-9A0E-2E7257913ACE}" presName="invisiNode" presStyleLbl="node1" presStyleIdx="0" presStyleCnt="5"/>
      <dgm:spPr/>
    </dgm:pt>
    <dgm:pt modelId="{055CC4FF-EA7A-452B-9744-3E85D6B5D4AF}" type="pres">
      <dgm:prSet presAssocID="{FF790588-5C21-4F12-9A0E-2E7257913ACE}"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15A7E78F-A52E-43C7-978D-F91970DCC912}" type="pres">
      <dgm:prSet presAssocID="{A90294E6-DF74-48A4-A106-E297C67D161D}" presName="sibTrans" presStyleLbl="sibTrans2D1" presStyleIdx="0" presStyleCnt="0"/>
      <dgm:spPr/>
    </dgm:pt>
    <dgm:pt modelId="{974CB8A8-A199-4E68-801C-1601C88E0462}" type="pres">
      <dgm:prSet presAssocID="{111A0FA4-1B30-4281-8BD0-2C4F3C7B140A}" presName="compNode" presStyleCnt="0"/>
      <dgm:spPr/>
    </dgm:pt>
    <dgm:pt modelId="{F0814C2D-4405-468F-A600-852F2A55C15B}" type="pres">
      <dgm:prSet presAssocID="{111A0FA4-1B30-4281-8BD0-2C4F3C7B140A}" presName="bkgdShape" presStyleLbl="node1" presStyleIdx="1" presStyleCnt="5"/>
      <dgm:spPr/>
    </dgm:pt>
    <dgm:pt modelId="{96BA81A1-7DC8-46A9-9435-D95594B936B3}" type="pres">
      <dgm:prSet presAssocID="{111A0FA4-1B30-4281-8BD0-2C4F3C7B140A}" presName="nodeTx" presStyleLbl="node1" presStyleIdx="1" presStyleCnt="5">
        <dgm:presLayoutVars>
          <dgm:bulletEnabled val="1"/>
        </dgm:presLayoutVars>
      </dgm:prSet>
      <dgm:spPr/>
    </dgm:pt>
    <dgm:pt modelId="{44404589-308F-4AF1-9593-73FA5CAEE689}" type="pres">
      <dgm:prSet presAssocID="{111A0FA4-1B30-4281-8BD0-2C4F3C7B140A}" presName="invisiNode" presStyleLbl="node1" presStyleIdx="1" presStyleCnt="5"/>
      <dgm:spPr/>
    </dgm:pt>
    <dgm:pt modelId="{A1589230-5ED9-46CD-B6FA-AFD969D8AA79}" type="pres">
      <dgm:prSet presAssocID="{111A0FA4-1B30-4281-8BD0-2C4F3C7B140A}" presName="imagNode" presStyleLbl="fgImgPlace1" presStyleIdx="1" presStyleCnt="5"/>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dgm:spPr>
    </dgm:pt>
    <dgm:pt modelId="{1B498EF3-B4D2-4F0E-AE1F-83713997C39E}" type="pres">
      <dgm:prSet presAssocID="{10FB58B3-144B-4826-8AE8-5320B4532035}" presName="sibTrans" presStyleLbl="sibTrans2D1" presStyleIdx="0" presStyleCnt="0"/>
      <dgm:spPr/>
    </dgm:pt>
    <dgm:pt modelId="{28FDE5AC-AFD2-4E26-B95B-0342C6A7E186}" type="pres">
      <dgm:prSet presAssocID="{9F2BB13C-D4E5-4D13-BAB9-8FBBE069B8D2}" presName="compNode" presStyleCnt="0"/>
      <dgm:spPr/>
    </dgm:pt>
    <dgm:pt modelId="{6450DB00-176A-40F2-BC4E-B35D2DB365BB}" type="pres">
      <dgm:prSet presAssocID="{9F2BB13C-D4E5-4D13-BAB9-8FBBE069B8D2}" presName="bkgdShape" presStyleLbl="node1" presStyleIdx="2" presStyleCnt="5"/>
      <dgm:spPr/>
    </dgm:pt>
    <dgm:pt modelId="{8D54ADD3-7EA9-4D7E-A4BE-9963A95DBEA7}" type="pres">
      <dgm:prSet presAssocID="{9F2BB13C-D4E5-4D13-BAB9-8FBBE069B8D2}" presName="nodeTx" presStyleLbl="node1" presStyleIdx="2" presStyleCnt="5">
        <dgm:presLayoutVars>
          <dgm:bulletEnabled val="1"/>
        </dgm:presLayoutVars>
      </dgm:prSet>
      <dgm:spPr/>
    </dgm:pt>
    <dgm:pt modelId="{9A1C7DD9-85B3-4613-9F29-BCE34DF7AAB6}" type="pres">
      <dgm:prSet presAssocID="{9F2BB13C-D4E5-4D13-BAB9-8FBBE069B8D2}" presName="invisiNode" presStyleLbl="node1" presStyleIdx="2" presStyleCnt="5"/>
      <dgm:spPr/>
    </dgm:pt>
    <dgm:pt modelId="{64D1A812-6F4C-49CE-97A6-41734152CFC7}" type="pres">
      <dgm:prSet presAssocID="{9F2BB13C-D4E5-4D13-BAB9-8FBBE069B8D2}" presName="imagNode"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dgm:spPr>
    </dgm:pt>
    <dgm:pt modelId="{FAE720D0-1A8D-4F49-B495-91C1531A3709}" type="pres">
      <dgm:prSet presAssocID="{C69788CC-4BB8-4BC3-800F-067E38C40F4C}" presName="sibTrans" presStyleLbl="sibTrans2D1" presStyleIdx="0" presStyleCnt="0"/>
      <dgm:spPr/>
    </dgm:pt>
    <dgm:pt modelId="{F98B1715-9D1D-498D-B60C-F496C5ED437F}" type="pres">
      <dgm:prSet presAssocID="{3CC69910-C6FC-4E66-AEA1-AB74D600E089}" presName="compNode" presStyleCnt="0"/>
      <dgm:spPr/>
    </dgm:pt>
    <dgm:pt modelId="{5F0146E6-04F7-4937-B815-18FC9F2D8997}" type="pres">
      <dgm:prSet presAssocID="{3CC69910-C6FC-4E66-AEA1-AB74D600E089}" presName="bkgdShape" presStyleLbl="node1" presStyleIdx="3" presStyleCnt="5" custLinFactNeighborY="1563"/>
      <dgm:spPr/>
    </dgm:pt>
    <dgm:pt modelId="{D572FE57-9CBC-4D66-B19D-8690ECDC715D}" type="pres">
      <dgm:prSet presAssocID="{3CC69910-C6FC-4E66-AEA1-AB74D600E089}" presName="nodeTx" presStyleLbl="node1" presStyleIdx="3" presStyleCnt="5">
        <dgm:presLayoutVars>
          <dgm:bulletEnabled val="1"/>
        </dgm:presLayoutVars>
      </dgm:prSet>
      <dgm:spPr/>
    </dgm:pt>
    <dgm:pt modelId="{A34222D7-C724-466A-AB44-F2BCA437857C}" type="pres">
      <dgm:prSet presAssocID="{3CC69910-C6FC-4E66-AEA1-AB74D600E089}" presName="invisiNode" presStyleLbl="node1" presStyleIdx="3" presStyleCnt="5"/>
      <dgm:spPr/>
    </dgm:pt>
    <dgm:pt modelId="{A03FB93F-918C-459A-99B8-0654FDBD8DAB}" type="pres">
      <dgm:prSet presAssocID="{3CC69910-C6FC-4E66-AEA1-AB74D600E089}" presName="imagNode" presStyleLbl="fgImgPlace1" presStyleIdx="3" presStyleCnt="5"/>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dgm:spPr>
    </dgm:pt>
    <dgm:pt modelId="{21AEBD01-B510-4C1C-9CCC-ABDFC76D667A}" type="pres">
      <dgm:prSet presAssocID="{D83702B0-6883-46AB-8074-C4EAB14D740A}" presName="sibTrans" presStyleLbl="sibTrans2D1" presStyleIdx="0" presStyleCnt="0"/>
      <dgm:spPr/>
    </dgm:pt>
    <dgm:pt modelId="{1CABCE91-B4D7-48F0-B1E2-B7478163CA10}" type="pres">
      <dgm:prSet presAssocID="{9E2747D1-9A24-4752-AE78-B0E6D6B089CE}" presName="compNode" presStyleCnt="0"/>
      <dgm:spPr/>
    </dgm:pt>
    <dgm:pt modelId="{82D617FC-73B6-4E09-A79C-2B9393B30E8D}" type="pres">
      <dgm:prSet presAssocID="{9E2747D1-9A24-4752-AE78-B0E6D6B089CE}" presName="bkgdShape" presStyleLbl="node1" presStyleIdx="4" presStyleCnt="5"/>
      <dgm:spPr/>
    </dgm:pt>
    <dgm:pt modelId="{229344EE-E22F-473F-847A-BD589B023D05}" type="pres">
      <dgm:prSet presAssocID="{9E2747D1-9A24-4752-AE78-B0E6D6B089CE}" presName="nodeTx" presStyleLbl="node1" presStyleIdx="4" presStyleCnt="5">
        <dgm:presLayoutVars>
          <dgm:bulletEnabled val="1"/>
        </dgm:presLayoutVars>
      </dgm:prSet>
      <dgm:spPr/>
    </dgm:pt>
    <dgm:pt modelId="{08C0E1F2-933B-440A-A611-C9FD8BB7609F}" type="pres">
      <dgm:prSet presAssocID="{9E2747D1-9A24-4752-AE78-B0E6D6B089CE}" presName="invisiNode" presStyleLbl="node1" presStyleIdx="4" presStyleCnt="5"/>
      <dgm:spPr/>
    </dgm:pt>
    <dgm:pt modelId="{BA0C116A-A3EE-40B6-B1C5-96FFBDBD2B8A}" type="pres">
      <dgm:prSet presAssocID="{9E2747D1-9A24-4752-AE78-B0E6D6B089CE}" presName="imagNode" presStyleLbl="fgImgPlace1" presStyleIdx="4" presStyleCnt="5"/>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dgm:spPr>
    </dgm:pt>
  </dgm:ptLst>
  <dgm:cxnLst>
    <dgm:cxn modelId="{E2B5F701-2DC0-4AE1-88A9-843F85F71608}" srcId="{B4A3943E-3439-409B-BE2F-9C467216DBDF}" destId="{111A0FA4-1B30-4281-8BD0-2C4F3C7B140A}" srcOrd="1" destOrd="0" parTransId="{D9B935AD-B6A9-466A-85B8-F6E7A3BA9BA1}" sibTransId="{10FB58B3-144B-4826-8AE8-5320B4532035}"/>
    <dgm:cxn modelId="{E9A6E705-805E-4358-801A-4E71527DC83B}" type="presOf" srcId="{111A0FA4-1B30-4281-8BD0-2C4F3C7B140A}" destId="{96BA81A1-7DC8-46A9-9435-D95594B936B3}" srcOrd="1" destOrd="0" presId="urn:microsoft.com/office/officeart/2005/8/layout/hList7"/>
    <dgm:cxn modelId="{A21C7312-ABAD-4340-B5B8-EAD8DF5BB614}" type="presOf" srcId="{A90294E6-DF74-48A4-A106-E297C67D161D}" destId="{15A7E78F-A52E-43C7-978D-F91970DCC912}" srcOrd="0" destOrd="0" presId="urn:microsoft.com/office/officeart/2005/8/layout/hList7"/>
    <dgm:cxn modelId="{FD063C1B-84FA-4D84-8417-BD85E4C661A7}" type="presOf" srcId="{9E2747D1-9A24-4752-AE78-B0E6D6B089CE}" destId="{82D617FC-73B6-4E09-A79C-2B9393B30E8D}" srcOrd="0" destOrd="0" presId="urn:microsoft.com/office/officeart/2005/8/layout/hList7"/>
    <dgm:cxn modelId="{649AD31B-D236-4C3D-872B-E2E78A5DDD22}" type="presOf" srcId="{B4A3943E-3439-409B-BE2F-9C467216DBDF}" destId="{FC021560-C2FD-4381-A0B3-96DEE9E5DA1D}" srcOrd="0" destOrd="0" presId="urn:microsoft.com/office/officeart/2005/8/layout/hList7"/>
    <dgm:cxn modelId="{2F08602F-331D-4ADA-9BB3-97D264FB6EA8}" srcId="{B4A3943E-3439-409B-BE2F-9C467216DBDF}" destId="{FF790588-5C21-4F12-9A0E-2E7257913ACE}" srcOrd="0" destOrd="0" parTransId="{D5725750-786B-474F-986B-660FA6BDA565}" sibTransId="{A90294E6-DF74-48A4-A106-E297C67D161D}"/>
    <dgm:cxn modelId="{0CFA9F69-B63E-434F-93D3-C46CC5C1F822}" type="presOf" srcId="{9F2BB13C-D4E5-4D13-BAB9-8FBBE069B8D2}" destId="{8D54ADD3-7EA9-4D7E-A4BE-9963A95DBEA7}" srcOrd="1" destOrd="0" presId="urn:microsoft.com/office/officeart/2005/8/layout/hList7"/>
    <dgm:cxn modelId="{8DD58274-A11D-4A02-9E16-E303300F08AD}" type="presOf" srcId="{111A0FA4-1B30-4281-8BD0-2C4F3C7B140A}" destId="{F0814C2D-4405-468F-A600-852F2A55C15B}" srcOrd="0" destOrd="0" presId="urn:microsoft.com/office/officeart/2005/8/layout/hList7"/>
    <dgm:cxn modelId="{31A69174-EB3E-4E2D-91A4-98A0DDA9EE8F}" type="presOf" srcId="{C69788CC-4BB8-4BC3-800F-067E38C40F4C}" destId="{FAE720D0-1A8D-4F49-B495-91C1531A3709}" srcOrd="0" destOrd="0" presId="urn:microsoft.com/office/officeart/2005/8/layout/hList7"/>
    <dgm:cxn modelId="{1308067D-0652-455A-8C1C-E7B8E4516644}" type="presOf" srcId="{D83702B0-6883-46AB-8074-C4EAB14D740A}" destId="{21AEBD01-B510-4C1C-9CCC-ABDFC76D667A}" srcOrd="0" destOrd="0" presId="urn:microsoft.com/office/officeart/2005/8/layout/hList7"/>
    <dgm:cxn modelId="{1AA0407F-1969-458D-83CD-4DFCA42B80FF}" type="presOf" srcId="{10FB58B3-144B-4826-8AE8-5320B4532035}" destId="{1B498EF3-B4D2-4F0E-AE1F-83713997C39E}" srcOrd="0" destOrd="0" presId="urn:microsoft.com/office/officeart/2005/8/layout/hList7"/>
    <dgm:cxn modelId="{A0633781-85A5-4C9B-9FE3-668912D370FC}" type="presOf" srcId="{9F2BB13C-D4E5-4D13-BAB9-8FBBE069B8D2}" destId="{6450DB00-176A-40F2-BC4E-B35D2DB365BB}" srcOrd="0" destOrd="0" presId="urn:microsoft.com/office/officeart/2005/8/layout/hList7"/>
    <dgm:cxn modelId="{AE5FAA91-EA52-4D21-8A93-A4FCDBF2B63F}" type="presOf" srcId="{FF790588-5C21-4F12-9A0E-2E7257913ACE}" destId="{37A7DBA4-DDEE-48E5-9066-B0CBB7C84724}" srcOrd="1" destOrd="0" presId="urn:microsoft.com/office/officeart/2005/8/layout/hList7"/>
    <dgm:cxn modelId="{8FAE019C-31C4-4FEE-9D58-47818D3F083F}" type="presOf" srcId="{9E2747D1-9A24-4752-AE78-B0E6D6B089CE}" destId="{229344EE-E22F-473F-847A-BD589B023D05}" srcOrd="1" destOrd="0" presId="urn:microsoft.com/office/officeart/2005/8/layout/hList7"/>
    <dgm:cxn modelId="{F6365CB1-3FB4-4055-A716-9C4019D64FC7}" type="presOf" srcId="{FF790588-5C21-4F12-9A0E-2E7257913ACE}" destId="{5AC7496C-4631-4A62-97C5-E5F2D75C8907}" srcOrd="0" destOrd="0" presId="urn:microsoft.com/office/officeart/2005/8/layout/hList7"/>
    <dgm:cxn modelId="{98180ABD-8928-4EEA-AD0D-190F5EE85565}" srcId="{B4A3943E-3439-409B-BE2F-9C467216DBDF}" destId="{3CC69910-C6FC-4E66-AEA1-AB74D600E089}" srcOrd="3" destOrd="0" parTransId="{F361ADBA-D20E-448D-9D7F-E42CC3B9D9E4}" sibTransId="{D83702B0-6883-46AB-8074-C4EAB14D740A}"/>
    <dgm:cxn modelId="{C00706BF-7601-4CB6-A307-716FFF29A942}" type="presOf" srcId="{3CC69910-C6FC-4E66-AEA1-AB74D600E089}" destId="{D572FE57-9CBC-4D66-B19D-8690ECDC715D}" srcOrd="1" destOrd="0" presId="urn:microsoft.com/office/officeart/2005/8/layout/hList7"/>
    <dgm:cxn modelId="{A79486C4-E0AE-45F9-A92B-A35890800AC7}" srcId="{B4A3943E-3439-409B-BE2F-9C467216DBDF}" destId="{9E2747D1-9A24-4752-AE78-B0E6D6B089CE}" srcOrd="4" destOrd="0" parTransId="{DAB40D00-5FFA-4478-9247-D255CF447618}" sibTransId="{73A64F3E-0BF0-4470-991B-6DE56FABA7C9}"/>
    <dgm:cxn modelId="{639087F9-1083-4821-83D8-6FA28F87634F}" type="presOf" srcId="{3CC69910-C6FC-4E66-AEA1-AB74D600E089}" destId="{5F0146E6-04F7-4937-B815-18FC9F2D8997}" srcOrd="0" destOrd="0" presId="urn:microsoft.com/office/officeart/2005/8/layout/hList7"/>
    <dgm:cxn modelId="{06B7E4FF-BE7A-44F9-AE2A-EB56D92BBFAD}" srcId="{B4A3943E-3439-409B-BE2F-9C467216DBDF}" destId="{9F2BB13C-D4E5-4D13-BAB9-8FBBE069B8D2}" srcOrd="2" destOrd="0" parTransId="{1553E162-E479-44CA-9D45-F1EB62C72723}" sibTransId="{C69788CC-4BB8-4BC3-800F-067E38C40F4C}"/>
    <dgm:cxn modelId="{6B959FB9-E5E0-4095-84A3-37DD08D51AE3}" type="presParOf" srcId="{FC021560-C2FD-4381-A0B3-96DEE9E5DA1D}" destId="{9819F0A8-B976-4AD7-ADE3-52B90B33A77B}" srcOrd="0" destOrd="0" presId="urn:microsoft.com/office/officeart/2005/8/layout/hList7"/>
    <dgm:cxn modelId="{21CC2B29-F2E7-46B7-9EB3-A4C69B1B0CB1}" type="presParOf" srcId="{FC021560-C2FD-4381-A0B3-96DEE9E5DA1D}" destId="{B66610BD-8EB4-4500-AEB3-0E0E87837384}" srcOrd="1" destOrd="0" presId="urn:microsoft.com/office/officeart/2005/8/layout/hList7"/>
    <dgm:cxn modelId="{F617C6DF-BE70-4660-9672-61D8A271447D}" type="presParOf" srcId="{B66610BD-8EB4-4500-AEB3-0E0E87837384}" destId="{C8A4C40B-3DFE-4677-9A30-16BD67A917D2}" srcOrd="0" destOrd="0" presId="urn:microsoft.com/office/officeart/2005/8/layout/hList7"/>
    <dgm:cxn modelId="{38133B86-0E01-4487-9B14-415C8C822FEC}" type="presParOf" srcId="{C8A4C40B-3DFE-4677-9A30-16BD67A917D2}" destId="{5AC7496C-4631-4A62-97C5-E5F2D75C8907}" srcOrd="0" destOrd="0" presId="urn:microsoft.com/office/officeart/2005/8/layout/hList7"/>
    <dgm:cxn modelId="{D9B4F2D8-12BB-4DC8-A91B-FA1AE4D7B812}" type="presParOf" srcId="{C8A4C40B-3DFE-4677-9A30-16BD67A917D2}" destId="{37A7DBA4-DDEE-48E5-9066-B0CBB7C84724}" srcOrd="1" destOrd="0" presId="urn:microsoft.com/office/officeart/2005/8/layout/hList7"/>
    <dgm:cxn modelId="{F0837C8A-DF1B-41AA-B440-9BB08FAD1BA5}" type="presParOf" srcId="{C8A4C40B-3DFE-4677-9A30-16BD67A917D2}" destId="{F59F5C35-8C54-4C2C-8FAB-0026A25B77E0}" srcOrd="2" destOrd="0" presId="urn:microsoft.com/office/officeart/2005/8/layout/hList7"/>
    <dgm:cxn modelId="{691E2F19-932E-4A46-9D55-1E36FEE2FE61}" type="presParOf" srcId="{C8A4C40B-3DFE-4677-9A30-16BD67A917D2}" destId="{055CC4FF-EA7A-452B-9744-3E85D6B5D4AF}" srcOrd="3" destOrd="0" presId="urn:microsoft.com/office/officeart/2005/8/layout/hList7"/>
    <dgm:cxn modelId="{732D639D-6321-4C6D-8884-7EA7F8E7A52D}" type="presParOf" srcId="{B66610BD-8EB4-4500-AEB3-0E0E87837384}" destId="{15A7E78F-A52E-43C7-978D-F91970DCC912}" srcOrd="1" destOrd="0" presId="urn:microsoft.com/office/officeart/2005/8/layout/hList7"/>
    <dgm:cxn modelId="{8E5BE9D3-80EC-43ED-8402-4E2A8D3EB37B}" type="presParOf" srcId="{B66610BD-8EB4-4500-AEB3-0E0E87837384}" destId="{974CB8A8-A199-4E68-801C-1601C88E0462}" srcOrd="2" destOrd="0" presId="urn:microsoft.com/office/officeart/2005/8/layout/hList7"/>
    <dgm:cxn modelId="{EE4673FD-1C67-47F1-96E5-C90FD7FB697B}" type="presParOf" srcId="{974CB8A8-A199-4E68-801C-1601C88E0462}" destId="{F0814C2D-4405-468F-A600-852F2A55C15B}" srcOrd="0" destOrd="0" presId="urn:microsoft.com/office/officeart/2005/8/layout/hList7"/>
    <dgm:cxn modelId="{A21F9484-80D9-46DF-892B-BD388A1369C9}" type="presParOf" srcId="{974CB8A8-A199-4E68-801C-1601C88E0462}" destId="{96BA81A1-7DC8-46A9-9435-D95594B936B3}" srcOrd="1" destOrd="0" presId="urn:microsoft.com/office/officeart/2005/8/layout/hList7"/>
    <dgm:cxn modelId="{6A2C1EB4-5E5D-46F0-BF07-49CB8EE5BD38}" type="presParOf" srcId="{974CB8A8-A199-4E68-801C-1601C88E0462}" destId="{44404589-308F-4AF1-9593-73FA5CAEE689}" srcOrd="2" destOrd="0" presId="urn:microsoft.com/office/officeart/2005/8/layout/hList7"/>
    <dgm:cxn modelId="{D3F16288-204C-47A3-8D07-DD3AD97B7A35}" type="presParOf" srcId="{974CB8A8-A199-4E68-801C-1601C88E0462}" destId="{A1589230-5ED9-46CD-B6FA-AFD969D8AA79}" srcOrd="3" destOrd="0" presId="urn:microsoft.com/office/officeart/2005/8/layout/hList7"/>
    <dgm:cxn modelId="{78F15A05-7D6E-4DA9-9535-8231AE2BE231}" type="presParOf" srcId="{B66610BD-8EB4-4500-AEB3-0E0E87837384}" destId="{1B498EF3-B4D2-4F0E-AE1F-83713997C39E}" srcOrd="3" destOrd="0" presId="urn:microsoft.com/office/officeart/2005/8/layout/hList7"/>
    <dgm:cxn modelId="{83967EB5-DA4B-43D6-B236-505E6983127D}" type="presParOf" srcId="{B66610BD-8EB4-4500-AEB3-0E0E87837384}" destId="{28FDE5AC-AFD2-4E26-B95B-0342C6A7E186}" srcOrd="4" destOrd="0" presId="urn:microsoft.com/office/officeart/2005/8/layout/hList7"/>
    <dgm:cxn modelId="{A96802F7-C5F7-46ED-B75D-762949864080}" type="presParOf" srcId="{28FDE5AC-AFD2-4E26-B95B-0342C6A7E186}" destId="{6450DB00-176A-40F2-BC4E-B35D2DB365BB}" srcOrd="0" destOrd="0" presId="urn:microsoft.com/office/officeart/2005/8/layout/hList7"/>
    <dgm:cxn modelId="{662F1E93-DA8C-49BA-954B-E82BC5A129E2}" type="presParOf" srcId="{28FDE5AC-AFD2-4E26-B95B-0342C6A7E186}" destId="{8D54ADD3-7EA9-4D7E-A4BE-9963A95DBEA7}" srcOrd="1" destOrd="0" presId="urn:microsoft.com/office/officeart/2005/8/layout/hList7"/>
    <dgm:cxn modelId="{D4D33B0E-6E36-405C-8EA2-CE3C20BA48A3}" type="presParOf" srcId="{28FDE5AC-AFD2-4E26-B95B-0342C6A7E186}" destId="{9A1C7DD9-85B3-4613-9F29-BCE34DF7AAB6}" srcOrd="2" destOrd="0" presId="urn:microsoft.com/office/officeart/2005/8/layout/hList7"/>
    <dgm:cxn modelId="{601FD1C6-CC02-4D5A-97A7-A7F82762022D}" type="presParOf" srcId="{28FDE5AC-AFD2-4E26-B95B-0342C6A7E186}" destId="{64D1A812-6F4C-49CE-97A6-41734152CFC7}" srcOrd="3" destOrd="0" presId="urn:microsoft.com/office/officeart/2005/8/layout/hList7"/>
    <dgm:cxn modelId="{1D09B17B-BC6A-4AB3-AEAD-50661C86C20B}" type="presParOf" srcId="{B66610BD-8EB4-4500-AEB3-0E0E87837384}" destId="{FAE720D0-1A8D-4F49-B495-91C1531A3709}" srcOrd="5" destOrd="0" presId="urn:microsoft.com/office/officeart/2005/8/layout/hList7"/>
    <dgm:cxn modelId="{034F346A-DE8B-4987-9E84-CDAF35B2DC98}" type="presParOf" srcId="{B66610BD-8EB4-4500-AEB3-0E0E87837384}" destId="{F98B1715-9D1D-498D-B60C-F496C5ED437F}" srcOrd="6" destOrd="0" presId="urn:microsoft.com/office/officeart/2005/8/layout/hList7"/>
    <dgm:cxn modelId="{8A3CCBFB-6FBB-4331-8CB8-F54CA128F1C3}" type="presParOf" srcId="{F98B1715-9D1D-498D-B60C-F496C5ED437F}" destId="{5F0146E6-04F7-4937-B815-18FC9F2D8997}" srcOrd="0" destOrd="0" presId="urn:microsoft.com/office/officeart/2005/8/layout/hList7"/>
    <dgm:cxn modelId="{A282C4E5-8A51-4F7A-90A4-12708513C379}" type="presParOf" srcId="{F98B1715-9D1D-498D-B60C-F496C5ED437F}" destId="{D572FE57-9CBC-4D66-B19D-8690ECDC715D}" srcOrd="1" destOrd="0" presId="urn:microsoft.com/office/officeart/2005/8/layout/hList7"/>
    <dgm:cxn modelId="{60A2C471-7EB7-4816-930D-E76F1286ACF8}" type="presParOf" srcId="{F98B1715-9D1D-498D-B60C-F496C5ED437F}" destId="{A34222D7-C724-466A-AB44-F2BCA437857C}" srcOrd="2" destOrd="0" presId="urn:microsoft.com/office/officeart/2005/8/layout/hList7"/>
    <dgm:cxn modelId="{21DCD7FC-99CD-448B-9828-58E38068B487}" type="presParOf" srcId="{F98B1715-9D1D-498D-B60C-F496C5ED437F}" destId="{A03FB93F-918C-459A-99B8-0654FDBD8DAB}" srcOrd="3" destOrd="0" presId="urn:microsoft.com/office/officeart/2005/8/layout/hList7"/>
    <dgm:cxn modelId="{6A9F99C6-149F-46B7-AD8C-B347E39EE164}" type="presParOf" srcId="{B66610BD-8EB4-4500-AEB3-0E0E87837384}" destId="{21AEBD01-B510-4C1C-9CCC-ABDFC76D667A}" srcOrd="7" destOrd="0" presId="urn:microsoft.com/office/officeart/2005/8/layout/hList7"/>
    <dgm:cxn modelId="{29323406-19DB-4EBC-B391-214676A66CEE}" type="presParOf" srcId="{B66610BD-8EB4-4500-AEB3-0E0E87837384}" destId="{1CABCE91-B4D7-48F0-B1E2-B7478163CA10}" srcOrd="8" destOrd="0" presId="urn:microsoft.com/office/officeart/2005/8/layout/hList7"/>
    <dgm:cxn modelId="{22DB9EFB-AB2D-485D-817C-BC517220B6AE}" type="presParOf" srcId="{1CABCE91-B4D7-48F0-B1E2-B7478163CA10}" destId="{82D617FC-73B6-4E09-A79C-2B9393B30E8D}" srcOrd="0" destOrd="0" presId="urn:microsoft.com/office/officeart/2005/8/layout/hList7"/>
    <dgm:cxn modelId="{5100149C-97D7-4058-85FC-D8D06EC74936}" type="presParOf" srcId="{1CABCE91-B4D7-48F0-B1E2-B7478163CA10}" destId="{229344EE-E22F-473F-847A-BD589B023D05}" srcOrd="1" destOrd="0" presId="urn:microsoft.com/office/officeart/2005/8/layout/hList7"/>
    <dgm:cxn modelId="{F765413F-7EE9-4388-A1CB-6EC1EE4B1297}" type="presParOf" srcId="{1CABCE91-B4D7-48F0-B1E2-B7478163CA10}" destId="{08C0E1F2-933B-440A-A611-C9FD8BB7609F}" srcOrd="2" destOrd="0" presId="urn:microsoft.com/office/officeart/2005/8/layout/hList7"/>
    <dgm:cxn modelId="{7059FDE3-BCF1-47FF-B8D0-33EC797336F5}" type="presParOf" srcId="{1CABCE91-B4D7-48F0-B1E2-B7478163CA10}" destId="{BA0C116A-A3EE-40B6-B1C5-96FFBDBD2B8A}"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EDD4B57-6543-425E-BAEA-D63E87A0798F}" type="doc">
      <dgm:prSet loTypeId="urn:microsoft.com/office/officeart/2005/8/layout/cycle1" loCatId="cycle" qsTypeId="urn:microsoft.com/office/officeart/2005/8/quickstyle/simple2" qsCatId="simple" csTypeId="urn:microsoft.com/office/officeart/2005/8/colors/accent6_1" csCatId="accent6" phldr="1"/>
      <dgm:spPr/>
      <dgm:t>
        <a:bodyPr/>
        <a:lstStyle/>
        <a:p>
          <a:endParaRPr lang="en-IN"/>
        </a:p>
      </dgm:t>
    </dgm:pt>
    <dgm:pt modelId="{BD93EAEA-9AA9-4869-A915-1466F5C174C0}">
      <dgm:prSet phldrT="[Text]" custT="1"/>
      <dgm:spPr/>
      <dgm:t>
        <a:bodyPr/>
        <a:lstStyle/>
        <a:p>
          <a:r>
            <a:rPr lang="en-US" sz="1600" b="1" dirty="0">
              <a:latin typeface="Calibri" panose="020F0502020204030204" pitchFamily="34" charset="0"/>
            </a:rPr>
            <a:t>Assess</a:t>
          </a:r>
          <a:endParaRPr lang="en-IN" sz="1600" b="1" dirty="0">
            <a:latin typeface="Calibri" panose="020F0502020204030204" pitchFamily="34" charset="0"/>
          </a:endParaRPr>
        </a:p>
      </dgm:t>
    </dgm:pt>
    <dgm:pt modelId="{AC334FF3-9837-4A63-8EC8-3A8462EBFF25}" type="parTrans" cxnId="{3EC71113-7A7B-4DF0-A277-95971597C1F7}">
      <dgm:prSet/>
      <dgm:spPr/>
      <dgm:t>
        <a:bodyPr/>
        <a:lstStyle/>
        <a:p>
          <a:endParaRPr lang="en-IN"/>
        </a:p>
      </dgm:t>
    </dgm:pt>
    <dgm:pt modelId="{9B6DD4F4-0778-4C43-A0B7-1D5BEB6B9307}" type="sibTrans" cxnId="{3EC71113-7A7B-4DF0-A277-95971597C1F7}">
      <dgm:prSet/>
      <dgm:spPr/>
      <dgm:t>
        <a:bodyPr/>
        <a:lstStyle/>
        <a:p>
          <a:endParaRPr lang="en-IN" sz="1600">
            <a:latin typeface="Calibri" panose="020F0502020204030204" pitchFamily="34" charset="0"/>
          </a:endParaRPr>
        </a:p>
      </dgm:t>
    </dgm:pt>
    <dgm:pt modelId="{E4F9D73A-8EB9-435A-8F96-535E4DB6673D}">
      <dgm:prSet phldrT="[Text]" custT="1"/>
      <dgm:spPr/>
      <dgm:t>
        <a:bodyPr/>
        <a:lstStyle/>
        <a:p>
          <a:r>
            <a:rPr lang="en-US" sz="1600" b="1" dirty="0">
              <a:latin typeface="Calibri" panose="020F0502020204030204" pitchFamily="34" charset="0"/>
            </a:rPr>
            <a:t>Prioritize</a:t>
          </a:r>
          <a:endParaRPr lang="en-IN" sz="1600" b="1" dirty="0">
            <a:latin typeface="Calibri" panose="020F0502020204030204" pitchFamily="34" charset="0"/>
          </a:endParaRPr>
        </a:p>
      </dgm:t>
    </dgm:pt>
    <dgm:pt modelId="{56C515A4-3F3F-48AD-A7A7-5B141D6E8C54}" type="parTrans" cxnId="{27B8CD14-9C8B-419B-80AE-76D5CF57937B}">
      <dgm:prSet/>
      <dgm:spPr/>
      <dgm:t>
        <a:bodyPr/>
        <a:lstStyle/>
        <a:p>
          <a:endParaRPr lang="en-IN"/>
        </a:p>
      </dgm:t>
    </dgm:pt>
    <dgm:pt modelId="{0EE44E15-0BEE-403E-81DD-34B1082EE9FC}" type="sibTrans" cxnId="{27B8CD14-9C8B-419B-80AE-76D5CF57937B}">
      <dgm:prSet/>
      <dgm:spPr/>
      <dgm:t>
        <a:bodyPr/>
        <a:lstStyle/>
        <a:p>
          <a:endParaRPr lang="en-IN" sz="1600">
            <a:latin typeface="Calibri" panose="020F0502020204030204" pitchFamily="34" charset="0"/>
          </a:endParaRPr>
        </a:p>
      </dgm:t>
    </dgm:pt>
    <dgm:pt modelId="{FF091C47-25E0-4C3E-8B5D-8488E8EB4C54}">
      <dgm:prSet phldrT="[Text]" custT="1"/>
      <dgm:spPr/>
      <dgm:t>
        <a:bodyPr/>
        <a:lstStyle/>
        <a:p>
          <a:r>
            <a:rPr lang="en-US" sz="1600" b="1" dirty="0">
              <a:latin typeface="Calibri" panose="020F0502020204030204" pitchFamily="34" charset="0"/>
            </a:rPr>
            <a:t>Mitigate</a:t>
          </a:r>
          <a:endParaRPr lang="en-IN" sz="1600" b="1" dirty="0">
            <a:latin typeface="Calibri" panose="020F0502020204030204" pitchFamily="34" charset="0"/>
          </a:endParaRPr>
        </a:p>
      </dgm:t>
    </dgm:pt>
    <dgm:pt modelId="{B159B7C8-7A7E-40A1-9F92-0A82F3FD44AE}" type="parTrans" cxnId="{CAD90FD8-8DE1-4E93-99A3-84A8206BD092}">
      <dgm:prSet/>
      <dgm:spPr/>
      <dgm:t>
        <a:bodyPr/>
        <a:lstStyle/>
        <a:p>
          <a:endParaRPr lang="en-IN"/>
        </a:p>
      </dgm:t>
    </dgm:pt>
    <dgm:pt modelId="{C99525F5-1207-4DE4-AF7C-B451A0AC69FE}" type="sibTrans" cxnId="{CAD90FD8-8DE1-4E93-99A3-84A8206BD092}">
      <dgm:prSet/>
      <dgm:spPr/>
      <dgm:t>
        <a:bodyPr/>
        <a:lstStyle/>
        <a:p>
          <a:endParaRPr lang="en-IN" sz="1600">
            <a:latin typeface="Calibri" panose="020F0502020204030204" pitchFamily="34" charset="0"/>
          </a:endParaRPr>
        </a:p>
      </dgm:t>
    </dgm:pt>
    <dgm:pt modelId="{69EA4DE9-75FA-4111-968A-0245F7BDC488}">
      <dgm:prSet phldrT="[Text]" custT="1"/>
      <dgm:spPr/>
      <dgm:t>
        <a:bodyPr/>
        <a:lstStyle/>
        <a:p>
          <a:r>
            <a:rPr lang="en-US" sz="1600" b="1" dirty="0">
              <a:latin typeface="Calibri" panose="020F0502020204030204" pitchFamily="34" charset="0"/>
            </a:rPr>
            <a:t>Identify</a:t>
          </a:r>
          <a:endParaRPr lang="en-IN" sz="1600" b="1" dirty="0">
            <a:latin typeface="Calibri" panose="020F0502020204030204" pitchFamily="34" charset="0"/>
          </a:endParaRPr>
        </a:p>
      </dgm:t>
    </dgm:pt>
    <dgm:pt modelId="{FDAC36F7-06A4-42B5-BBEB-2C7BB5B959E5}" type="parTrans" cxnId="{EA6A0999-430E-4FC5-BCB6-5BB4EF910CE5}">
      <dgm:prSet/>
      <dgm:spPr/>
      <dgm:t>
        <a:bodyPr/>
        <a:lstStyle/>
        <a:p>
          <a:endParaRPr lang="en-IN"/>
        </a:p>
      </dgm:t>
    </dgm:pt>
    <dgm:pt modelId="{808A116E-0740-4C00-BCA5-CA812AFAD2E9}" type="sibTrans" cxnId="{EA6A0999-430E-4FC5-BCB6-5BB4EF910CE5}">
      <dgm:prSet/>
      <dgm:spPr/>
      <dgm:t>
        <a:bodyPr/>
        <a:lstStyle/>
        <a:p>
          <a:endParaRPr lang="en-IN" sz="1600">
            <a:latin typeface="Calibri" panose="020F0502020204030204" pitchFamily="34" charset="0"/>
          </a:endParaRPr>
        </a:p>
      </dgm:t>
    </dgm:pt>
    <dgm:pt modelId="{087F2F91-6220-450E-8C9C-9F864DF24929}" type="pres">
      <dgm:prSet presAssocID="{5EDD4B57-6543-425E-BAEA-D63E87A0798F}" presName="cycle" presStyleCnt="0">
        <dgm:presLayoutVars>
          <dgm:dir/>
          <dgm:resizeHandles val="exact"/>
        </dgm:presLayoutVars>
      </dgm:prSet>
      <dgm:spPr/>
    </dgm:pt>
    <dgm:pt modelId="{08620DA9-0865-4FAD-8BD7-B4384FA3091C}" type="pres">
      <dgm:prSet presAssocID="{BD93EAEA-9AA9-4869-A915-1466F5C174C0}" presName="dummy" presStyleCnt="0"/>
      <dgm:spPr/>
    </dgm:pt>
    <dgm:pt modelId="{9F38A0DD-B390-48C3-AA03-54DECFB1B100}" type="pres">
      <dgm:prSet presAssocID="{BD93EAEA-9AA9-4869-A915-1466F5C174C0}" presName="node" presStyleLbl="revTx" presStyleIdx="0" presStyleCnt="4">
        <dgm:presLayoutVars>
          <dgm:bulletEnabled val="1"/>
        </dgm:presLayoutVars>
      </dgm:prSet>
      <dgm:spPr/>
    </dgm:pt>
    <dgm:pt modelId="{8C7D9BFC-0AC9-4300-B24B-56FF4ED18D37}" type="pres">
      <dgm:prSet presAssocID="{9B6DD4F4-0778-4C43-A0B7-1D5BEB6B9307}" presName="sibTrans" presStyleLbl="node1" presStyleIdx="0" presStyleCnt="4"/>
      <dgm:spPr/>
    </dgm:pt>
    <dgm:pt modelId="{C44C556A-8750-4C21-B114-4EFFF6FF36B7}" type="pres">
      <dgm:prSet presAssocID="{E4F9D73A-8EB9-435A-8F96-535E4DB6673D}" presName="dummy" presStyleCnt="0"/>
      <dgm:spPr/>
    </dgm:pt>
    <dgm:pt modelId="{205A3C3B-BCB0-495D-86E2-6E82FFAC4346}" type="pres">
      <dgm:prSet presAssocID="{E4F9D73A-8EB9-435A-8F96-535E4DB6673D}" presName="node" presStyleLbl="revTx" presStyleIdx="1" presStyleCnt="4">
        <dgm:presLayoutVars>
          <dgm:bulletEnabled val="1"/>
        </dgm:presLayoutVars>
      </dgm:prSet>
      <dgm:spPr/>
    </dgm:pt>
    <dgm:pt modelId="{34F08613-2D72-4E16-9C56-EC9AFA4A3C59}" type="pres">
      <dgm:prSet presAssocID="{0EE44E15-0BEE-403E-81DD-34B1082EE9FC}" presName="sibTrans" presStyleLbl="node1" presStyleIdx="1" presStyleCnt="4"/>
      <dgm:spPr/>
    </dgm:pt>
    <dgm:pt modelId="{0AFD0D89-666C-4BC5-8C11-FCA58EE231B3}" type="pres">
      <dgm:prSet presAssocID="{FF091C47-25E0-4C3E-8B5D-8488E8EB4C54}" presName="dummy" presStyleCnt="0"/>
      <dgm:spPr/>
    </dgm:pt>
    <dgm:pt modelId="{2933F064-CA39-436E-9162-8DD0C3D937B9}" type="pres">
      <dgm:prSet presAssocID="{FF091C47-25E0-4C3E-8B5D-8488E8EB4C54}" presName="node" presStyleLbl="revTx" presStyleIdx="2" presStyleCnt="4">
        <dgm:presLayoutVars>
          <dgm:bulletEnabled val="1"/>
        </dgm:presLayoutVars>
      </dgm:prSet>
      <dgm:spPr/>
    </dgm:pt>
    <dgm:pt modelId="{94493CF4-171F-47CA-A079-6390DB391C4A}" type="pres">
      <dgm:prSet presAssocID="{C99525F5-1207-4DE4-AF7C-B451A0AC69FE}" presName="sibTrans" presStyleLbl="node1" presStyleIdx="2" presStyleCnt="4"/>
      <dgm:spPr/>
    </dgm:pt>
    <dgm:pt modelId="{53499429-002F-4DF4-BB78-536B1E8CAF40}" type="pres">
      <dgm:prSet presAssocID="{69EA4DE9-75FA-4111-968A-0245F7BDC488}" presName="dummy" presStyleCnt="0"/>
      <dgm:spPr/>
    </dgm:pt>
    <dgm:pt modelId="{7159A928-FD72-41E3-95F0-1915403865BD}" type="pres">
      <dgm:prSet presAssocID="{69EA4DE9-75FA-4111-968A-0245F7BDC488}" presName="node" presStyleLbl="revTx" presStyleIdx="3" presStyleCnt="4">
        <dgm:presLayoutVars>
          <dgm:bulletEnabled val="1"/>
        </dgm:presLayoutVars>
      </dgm:prSet>
      <dgm:spPr/>
    </dgm:pt>
    <dgm:pt modelId="{0735CE8F-6323-444F-B08A-22F59C4EAE57}" type="pres">
      <dgm:prSet presAssocID="{808A116E-0740-4C00-BCA5-CA812AFAD2E9}" presName="sibTrans" presStyleLbl="node1" presStyleIdx="3" presStyleCnt="4"/>
      <dgm:spPr/>
    </dgm:pt>
  </dgm:ptLst>
  <dgm:cxnLst>
    <dgm:cxn modelId="{E1F14305-C669-4763-967E-EF3331ED0D31}" type="presOf" srcId="{FF091C47-25E0-4C3E-8B5D-8488E8EB4C54}" destId="{2933F064-CA39-436E-9162-8DD0C3D937B9}" srcOrd="0" destOrd="0" presId="urn:microsoft.com/office/officeart/2005/8/layout/cycle1"/>
    <dgm:cxn modelId="{EF7AC20B-3E76-4E2B-9828-D6281D35793A}" type="presOf" srcId="{E4F9D73A-8EB9-435A-8F96-535E4DB6673D}" destId="{205A3C3B-BCB0-495D-86E2-6E82FFAC4346}" srcOrd="0" destOrd="0" presId="urn:microsoft.com/office/officeart/2005/8/layout/cycle1"/>
    <dgm:cxn modelId="{8438390D-22BA-4BA5-A90D-6E0FE6CA4576}" type="presOf" srcId="{5EDD4B57-6543-425E-BAEA-D63E87A0798F}" destId="{087F2F91-6220-450E-8C9C-9F864DF24929}" srcOrd="0" destOrd="0" presId="urn:microsoft.com/office/officeart/2005/8/layout/cycle1"/>
    <dgm:cxn modelId="{3EC71113-7A7B-4DF0-A277-95971597C1F7}" srcId="{5EDD4B57-6543-425E-BAEA-D63E87A0798F}" destId="{BD93EAEA-9AA9-4869-A915-1466F5C174C0}" srcOrd="0" destOrd="0" parTransId="{AC334FF3-9837-4A63-8EC8-3A8462EBFF25}" sibTransId="{9B6DD4F4-0778-4C43-A0B7-1D5BEB6B9307}"/>
    <dgm:cxn modelId="{373B2013-D132-4B2E-8132-9C963CE2DAF0}" type="presOf" srcId="{C99525F5-1207-4DE4-AF7C-B451A0AC69FE}" destId="{94493CF4-171F-47CA-A079-6390DB391C4A}" srcOrd="0" destOrd="0" presId="urn:microsoft.com/office/officeart/2005/8/layout/cycle1"/>
    <dgm:cxn modelId="{27B8CD14-9C8B-419B-80AE-76D5CF57937B}" srcId="{5EDD4B57-6543-425E-BAEA-D63E87A0798F}" destId="{E4F9D73A-8EB9-435A-8F96-535E4DB6673D}" srcOrd="1" destOrd="0" parTransId="{56C515A4-3F3F-48AD-A7A7-5B141D6E8C54}" sibTransId="{0EE44E15-0BEE-403E-81DD-34B1082EE9FC}"/>
    <dgm:cxn modelId="{5400D360-D878-4209-BB5C-D43A9C6BB733}" type="presOf" srcId="{BD93EAEA-9AA9-4869-A915-1466F5C174C0}" destId="{9F38A0DD-B390-48C3-AA03-54DECFB1B100}" srcOrd="0" destOrd="0" presId="urn:microsoft.com/office/officeart/2005/8/layout/cycle1"/>
    <dgm:cxn modelId="{99152F86-D124-4267-8791-0680F8F1741A}" type="presOf" srcId="{9B6DD4F4-0778-4C43-A0B7-1D5BEB6B9307}" destId="{8C7D9BFC-0AC9-4300-B24B-56FF4ED18D37}" srcOrd="0" destOrd="0" presId="urn:microsoft.com/office/officeart/2005/8/layout/cycle1"/>
    <dgm:cxn modelId="{6C95128F-20CD-4D4E-AB82-C7F4587CAEC0}" type="presOf" srcId="{808A116E-0740-4C00-BCA5-CA812AFAD2E9}" destId="{0735CE8F-6323-444F-B08A-22F59C4EAE57}" srcOrd="0" destOrd="0" presId="urn:microsoft.com/office/officeart/2005/8/layout/cycle1"/>
    <dgm:cxn modelId="{05C63C97-C12A-4610-8C2B-EBF5D4694D3B}" type="presOf" srcId="{0EE44E15-0BEE-403E-81DD-34B1082EE9FC}" destId="{34F08613-2D72-4E16-9C56-EC9AFA4A3C59}" srcOrd="0" destOrd="0" presId="urn:microsoft.com/office/officeart/2005/8/layout/cycle1"/>
    <dgm:cxn modelId="{EA6A0999-430E-4FC5-BCB6-5BB4EF910CE5}" srcId="{5EDD4B57-6543-425E-BAEA-D63E87A0798F}" destId="{69EA4DE9-75FA-4111-968A-0245F7BDC488}" srcOrd="3" destOrd="0" parTransId="{FDAC36F7-06A4-42B5-BBEB-2C7BB5B959E5}" sibTransId="{808A116E-0740-4C00-BCA5-CA812AFAD2E9}"/>
    <dgm:cxn modelId="{CAD90FD8-8DE1-4E93-99A3-84A8206BD092}" srcId="{5EDD4B57-6543-425E-BAEA-D63E87A0798F}" destId="{FF091C47-25E0-4C3E-8B5D-8488E8EB4C54}" srcOrd="2" destOrd="0" parTransId="{B159B7C8-7A7E-40A1-9F92-0A82F3FD44AE}" sibTransId="{C99525F5-1207-4DE4-AF7C-B451A0AC69FE}"/>
    <dgm:cxn modelId="{86768FEE-7874-4FAF-9899-5C74A6D840DB}" type="presOf" srcId="{69EA4DE9-75FA-4111-968A-0245F7BDC488}" destId="{7159A928-FD72-41E3-95F0-1915403865BD}" srcOrd="0" destOrd="0" presId="urn:microsoft.com/office/officeart/2005/8/layout/cycle1"/>
    <dgm:cxn modelId="{0403F2A7-E6D2-4B5A-B5A9-426B2542603A}" type="presParOf" srcId="{087F2F91-6220-450E-8C9C-9F864DF24929}" destId="{08620DA9-0865-4FAD-8BD7-B4384FA3091C}" srcOrd="0" destOrd="0" presId="urn:microsoft.com/office/officeart/2005/8/layout/cycle1"/>
    <dgm:cxn modelId="{04E0F106-F9B5-41BD-A8F5-19E1157F1818}" type="presParOf" srcId="{087F2F91-6220-450E-8C9C-9F864DF24929}" destId="{9F38A0DD-B390-48C3-AA03-54DECFB1B100}" srcOrd="1" destOrd="0" presId="urn:microsoft.com/office/officeart/2005/8/layout/cycle1"/>
    <dgm:cxn modelId="{E212ED15-93DE-4CD7-89A9-BF3FB9515A59}" type="presParOf" srcId="{087F2F91-6220-450E-8C9C-9F864DF24929}" destId="{8C7D9BFC-0AC9-4300-B24B-56FF4ED18D37}" srcOrd="2" destOrd="0" presId="urn:microsoft.com/office/officeart/2005/8/layout/cycle1"/>
    <dgm:cxn modelId="{5F5E0391-5D08-442D-B408-BF4ABE2FD22B}" type="presParOf" srcId="{087F2F91-6220-450E-8C9C-9F864DF24929}" destId="{C44C556A-8750-4C21-B114-4EFFF6FF36B7}" srcOrd="3" destOrd="0" presId="urn:microsoft.com/office/officeart/2005/8/layout/cycle1"/>
    <dgm:cxn modelId="{B1185F10-E6C7-4224-8DE7-D05B6C5AC926}" type="presParOf" srcId="{087F2F91-6220-450E-8C9C-9F864DF24929}" destId="{205A3C3B-BCB0-495D-86E2-6E82FFAC4346}" srcOrd="4" destOrd="0" presId="urn:microsoft.com/office/officeart/2005/8/layout/cycle1"/>
    <dgm:cxn modelId="{D9144310-265F-4B06-AD0D-84E34ABEBB3E}" type="presParOf" srcId="{087F2F91-6220-450E-8C9C-9F864DF24929}" destId="{34F08613-2D72-4E16-9C56-EC9AFA4A3C59}" srcOrd="5" destOrd="0" presId="urn:microsoft.com/office/officeart/2005/8/layout/cycle1"/>
    <dgm:cxn modelId="{31776ECF-47A5-422A-895E-6E66C465E27D}" type="presParOf" srcId="{087F2F91-6220-450E-8C9C-9F864DF24929}" destId="{0AFD0D89-666C-4BC5-8C11-FCA58EE231B3}" srcOrd="6" destOrd="0" presId="urn:microsoft.com/office/officeart/2005/8/layout/cycle1"/>
    <dgm:cxn modelId="{82A06CBF-FCE0-44FA-A475-CE0FCFEE2D02}" type="presParOf" srcId="{087F2F91-6220-450E-8C9C-9F864DF24929}" destId="{2933F064-CA39-436E-9162-8DD0C3D937B9}" srcOrd="7" destOrd="0" presId="urn:microsoft.com/office/officeart/2005/8/layout/cycle1"/>
    <dgm:cxn modelId="{527D4601-34F2-446B-BCFE-209EF2DB8724}" type="presParOf" srcId="{087F2F91-6220-450E-8C9C-9F864DF24929}" destId="{94493CF4-171F-47CA-A079-6390DB391C4A}" srcOrd="8" destOrd="0" presId="urn:microsoft.com/office/officeart/2005/8/layout/cycle1"/>
    <dgm:cxn modelId="{BD7C8AB8-0650-4152-BDC8-73010BB143AD}" type="presParOf" srcId="{087F2F91-6220-450E-8C9C-9F864DF24929}" destId="{53499429-002F-4DF4-BB78-536B1E8CAF40}" srcOrd="9" destOrd="0" presId="urn:microsoft.com/office/officeart/2005/8/layout/cycle1"/>
    <dgm:cxn modelId="{543F9AAB-3A4A-454F-8461-C79A00BB5E6E}" type="presParOf" srcId="{087F2F91-6220-450E-8C9C-9F864DF24929}" destId="{7159A928-FD72-41E3-95F0-1915403865BD}" srcOrd="10" destOrd="0" presId="urn:microsoft.com/office/officeart/2005/8/layout/cycle1"/>
    <dgm:cxn modelId="{AD209626-E5C9-4A31-A8F8-962F1AD3F389}" type="presParOf" srcId="{087F2F91-6220-450E-8C9C-9F864DF24929}" destId="{0735CE8F-6323-444F-B08A-22F59C4EAE57}"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A0F675B-22F3-437D-BA3A-AB15B322C3B6}" type="doc">
      <dgm:prSet loTypeId="urn:microsoft.com/office/officeart/2005/8/layout/vList2" loCatId="list" qsTypeId="urn:microsoft.com/office/officeart/2005/8/quickstyle/simple3" qsCatId="simple" csTypeId="urn:microsoft.com/office/officeart/2005/8/colors/accent2_2" csCatId="accent2" phldr="1"/>
      <dgm:spPr/>
      <dgm:t>
        <a:bodyPr/>
        <a:lstStyle/>
        <a:p>
          <a:endParaRPr lang="en-IN"/>
        </a:p>
      </dgm:t>
    </dgm:pt>
    <dgm:pt modelId="{931C0FB7-A3B7-438D-94CC-6E51410F2968}">
      <dgm:prSet custT="1"/>
      <dgm:spPr/>
      <dgm:t>
        <a:bodyPr/>
        <a:lstStyle/>
        <a:p>
          <a:r>
            <a:rPr lang="en-IN" sz="2000" dirty="0">
              <a:latin typeface="Calibri" panose="020F0502020204030204" pitchFamily="34" charset="0"/>
            </a:rPr>
            <a:t>As a &lt;role/persona&gt;, I should be able to &lt;requirement&gt;  so that &lt;benefit&gt;.</a:t>
          </a:r>
          <a:endParaRPr lang="en-IN" sz="2000" i="0" dirty="0">
            <a:latin typeface="Calibri" panose="020F0502020204030204" pitchFamily="34" charset="0"/>
          </a:endParaRPr>
        </a:p>
      </dgm:t>
    </dgm:pt>
    <dgm:pt modelId="{64BF20C5-751C-42C0-8469-796E244BF32C}" type="parTrans" cxnId="{FD7AE01D-881B-40ED-BBCE-09B16551F704}">
      <dgm:prSet/>
      <dgm:spPr/>
      <dgm:t>
        <a:bodyPr/>
        <a:lstStyle/>
        <a:p>
          <a:endParaRPr lang="en-IN"/>
        </a:p>
      </dgm:t>
    </dgm:pt>
    <dgm:pt modelId="{15DA9441-83F9-4DC9-8011-68A2C30925B3}" type="sibTrans" cxnId="{FD7AE01D-881B-40ED-BBCE-09B16551F704}">
      <dgm:prSet/>
      <dgm:spPr/>
      <dgm:t>
        <a:bodyPr/>
        <a:lstStyle/>
        <a:p>
          <a:endParaRPr lang="en-IN"/>
        </a:p>
      </dgm:t>
    </dgm:pt>
    <dgm:pt modelId="{36A453A5-4F5E-4ADE-86AB-1F13EC6EEEA3}" type="pres">
      <dgm:prSet presAssocID="{9A0F675B-22F3-437D-BA3A-AB15B322C3B6}" presName="linear" presStyleCnt="0">
        <dgm:presLayoutVars>
          <dgm:animLvl val="lvl"/>
          <dgm:resizeHandles val="exact"/>
        </dgm:presLayoutVars>
      </dgm:prSet>
      <dgm:spPr/>
    </dgm:pt>
    <dgm:pt modelId="{8F2803D0-EA81-4166-8869-9C1359EA57C5}" type="pres">
      <dgm:prSet presAssocID="{931C0FB7-A3B7-438D-94CC-6E51410F2968}" presName="parentText" presStyleLbl="node1" presStyleIdx="0" presStyleCnt="1" custLinFactNeighborY="-31410">
        <dgm:presLayoutVars>
          <dgm:chMax val="0"/>
          <dgm:bulletEnabled val="1"/>
        </dgm:presLayoutVars>
      </dgm:prSet>
      <dgm:spPr/>
    </dgm:pt>
  </dgm:ptLst>
  <dgm:cxnLst>
    <dgm:cxn modelId="{FF4FFD10-23BF-49EB-A5C2-950B330A43C1}" type="presOf" srcId="{9A0F675B-22F3-437D-BA3A-AB15B322C3B6}" destId="{36A453A5-4F5E-4ADE-86AB-1F13EC6EEEA3}" srcOrd="0" destOrd="0" presId="urn:microsoft.com/office/officeart/2005/8/layout/vList2"/>
    <dgm:cxn modelId="{FD7AE01D-881B-40ED-BBCE-09B16551F704}" srcId="{9A0F675B-22F3-437D-BA3A-AB15B322C3B6}" destId="{931C0FB7-A3B7-438D-94CC-6E51410F2968}" srcOrd="0" destOrd="0" parTransId="{64BF20C5-751C-42C0-8469-796E244BF32C}" sibTransId="{15DA9441-83F9-4DC9-8011-68A2C30925B3}"/>
    <dgm:cxn modelId="{6130BF48-A5AA-4F38-8466-D09EEEF8ECE3}" type="presOf" srcId="{931C0FB7-A3B7-438D-94CC-6E51410F2968}" destId="{8F2803D0-EA81-4166-8869-9C1359EA57C5}" srcOrd="0" destOrd="0" presId="urn:microsoft.com/office/officeart/2005/8/layout/vList2"/>
    <dgm:cxn modelId="{70EACD31-7FBB-43FC-9F32-91B9361165EF}" type="presParOf" srcId="{36A453A5-4F5E-4ADE-86AB-1F13EC6EEEA3}" destId="{8F2803D0-EA81-4166-8869-9C1359EA57C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9CBE3-C7F8-4FF7-8952-4E0DFCCE1BEC}">
      <dsp:nvSpPr>
        <dsp:cNvPr id="0" name=""/>
        <dsp:cNvSpPr/>
      </dsp:nvSpPr>
      <dsp:spPr>
        <a:xfrm>
          <a:off x="7768" y="1856095"/>
          <a:ext cx="2322016" cy="139320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rPr>
            <a:t>For each topic, the faculty explains the concept</a:t>
          </a:r>
        </a:p>
      </dsp:txBody>
      <dsp:txXfrm>
        <a:off x="48574" y="1896901"/>
        <a:ext cx="2240404" cy="1311597"/>
      </dsp:txXfrm>
    </dsp:sp>
    <dsp:sp modelId="{DF716B75-58BA-4D15-B86C-DE8A3C97B6CF}">
      <dsp:nvSpPr>
        <dsp:cNvPr id="0" name=""/>
        <dsp:cNvSpPr/>
      </dsp:nvSpPr>
      <dsp:spPr>
        <a:xfrm>
          <a:off x="2561986" y="2264769"/>
          <a:ext cx="492267" cy="575860"/>
        </a:xfrm>
        <a:prstGeom prst="rightArrow">
          <a:avLst>
            <a:gd name="adj1" fmla="val 60000"/>
            <a:gd name="adj2" fmla="val 50000"/>
          </a:avLst>
        </a:prstGeom>
        <a:gradFill rotWithShape="0">
          <a:gsLst>
            <a:gs pos="0">
              <a:schemeClr val="accent2">
                <a:tint val="60000"/>
                <a:hueOff val="0"/>
                <a:satOff val="0"/>
                <a:lumOff val="0"/>
                <a:alphaOff val="0"/>
                <a:tint val="50000"/>
                <a:satMod val="300000"/>
              </a:schemeClr>
            </a:gs>
            <a:gs pos="35000">
              <a:schemeClr val="accent2">
                <a:tint val="60000"/>
                <a:hueOff val="0"/>
                <a:satOff val="0"/>
                <a:lumOff val="0"/>
                <a:alphaOff val="0"/>
                <a:tint val="37000"/>
                <a:satMod val="300000"/>
              </a:schemeClr>
            </a:gs>
            <a:gs pos="100000">
              <a:schemeClr val="accent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alibri" panose="020F0502020204030204" pitchFamily="34" charset="0"/>
          </a:endParaRPr>
        </a:p>
      </dsp:txBody>
      <dsp:txXfrm>
        <a:off x="2561986" y="2379941"/>
        <a:ext cx="344587" cy="345516"/>
      </dsp:txXfrm>
    </dsp:sp>
    <dsp:sp modelId="{E400134A-CA24-418A-8AA9-A8B729415338}">
      <dsp:nvSpPr>
        <dsp:cNvPr id="0" name=""/>
        <dsp:cNvSpPr/>
      </dsp:nvSpPr>
      <dsp:spPr>
        <a:xfrm>
          <a:off x="3258591" y="1856095"/>
          <a:ext cx="2322016" cy="139320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rPr>
            <a:t>Participants attempt multiple choice questions</a:t>
          </a:r>
        </a:p>
      </dsp:txBody>
      <dsp:txXfrm>
        <a:off x="3299397" y="1896901"/>
        <a:ext cx="2240404" cy="1311597"/>
      </dsp:txXfrm>
    </dsp:sp>
    <dsp:sp modelId="{B86DFA92-E7BC-4DD1-AE80-AADE48D45060}">
      <dsp:nvSpPr>
        <dsp:cNvPr id="0" name=""/>
        <dsp:cNvSpPr/>
      </dsp:nvSpPr>
      <dsp:spPr>
        <a:xfrm>
          <a:off x="5812809" y="2264769"/>
          <a:ext cx="492267" cy="575860"/>
        </a:xfrm>
        <a:prstGeom prst="rightArrow">
          <a:avLst>
            <a:gd name="adj1" fmla="val 60000"/>
            <a:gd name="adj2" fmla="val 50000"/>
          </a:avLst>
        </a:prstGeom>
        <a:gradFill rotWithShape="0">
          <a:gsLst>
            <a:gs pos="0">
              <a:schemeClr val="accent2">
                <a:tint val="60000"/>
                <a:hueOff val="0"/>
                <a:satOff val="0"/>
                <a:lumOff val="0"/>
                <a:alphaOff val="0"/>
                <a:tint val="50000"/>
                <a:satMod val="300000"/>
              </a:schemeClr>
            </a:gs>
            <a:gs pos="35000">
              <a:schemeClr val="accent2">
                <a:tint val="60000"/>
                <a:hueOff val="0"/>
                <a:satOff val="0"/>
                <a:lumOff val="0"/>
                <a:alphaOff val="0"/>
                <a:tint val="37000"/>
                <a:satMod val="300000"/>
              </a:schemeClr>
            </a:gs>
            <a:gs pos="100000">
              <a:schemeClr val="accent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alibri" panose="020F0502020204030204" pitchFamily="34" charset="0"/>
          </a:endParaRPr>
        </a:p>
      </dsp:txBody>
      <dsp:txXfrm>
        <a:off x="5812809" y="2379941"/>
        <a:ext cx="344587" cy="345516"/>
      </dsp:txXfrm>
    </dsp:sp>
    <dsp:sp modelId="{48CB3CA7-3BBF-41EC-9C66-690EA039F3F1}">
      <dsp:nvSpPr>
        <dsp:cNvPr id="0" name=""/>
        <dsp:cNvSpPr/>
      </dsp:nvSpPr>
      <dsp:spPr>
        <a:xfrm>
          <a:off x="6509414" y="1856095"/>
          <a:ext cx="2322016" cy="139320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rPr>
            <a:t>Participants ask questions and have discussion with the faculty</a:t>
          </a:r>
          <a:endParaRPr lang="en-US" sz="1600" kern="1200" dirty="0">
            <a:latin typeface="Calibri" panose="020F0502020204030204" pitchFamily="34" charset="0"/>
          </a:endParaRPr>
        </a:p>
      </dsp:txBody>
      <dsp:txXfrm>
        <a:off x="6550220" y="1896901"/>
        <a:ext cx="2240404" cy="13115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42223-D10B-4F5B-9A0D-F4B8C66B8D9D}">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AC73E-5042-40C8-AAAB-E8D09D5E352C}">
      <dsp:nvSpPr>
        <dsp:cNvPr id="0" name=""/>
        <dsp:cNvSpPr/>
      </dsp:nvSpPr>
      <dsp:spPr>
        <a:xfrm>
          <a:off x="384538" y="253918"/>
          <a:ext cx="6951675"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IN" sz="1800" kern="1200" dirty="0">
              <a:latin typeface="Calibri" panose="020F0502020204030204" pitchFamily="34" charset="0"/>
            </a:rPr>
            <a:t>Multiple Choice</a:t>
          </a:r>
          <a:endParaRPr lang="en-IN" sz="1800" kern="1200" dirty="0"/>
        </a:p>
      </dsp:txBody>
      <dsp:txXfrm>
        <a:off x="384538" y="253918"/>
        <a:ext cx="6951675" cy="508162"/>
      </dsp:txXfrm>
    </dsp:sp>
    <dsp:sp modelId="{3D61B2FA-B0A6-4FF5-BD62-04EAC3154497}">
      <dsp:nvSpPr>
        <dsp:cNvPr id="0" name=""/>
        <dsp:cNvSpPr/>
      </dsp:nvSpPr>
      <dsp:spPr>
        <a:xfrm>
          <a:off x="66936" y="190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394D46E-37CD-4E36-8340-52299B83AA9F}">
      <dsp:nvSpPr>
        <dsp:cNvPr id="0" name=""/>
        <dsp:cNvSpPr/>
      </dsp:nvSpPr>
      <dsp:spPr>
        <a:xfrm>
          <a:off x="748672" y="1015918"/>
          <a:ext cx="6587540"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140 Questions per Exam</a:t>
          </a:r>
          <a:endParaRPr lang="en-IN" sz="1800" kern="1200" dirty="0"/>
        </a:p>
      </dsp:txBody>
      <dsp:txXfrm>
        <a:off x="748672" y="1015918"/>
        <a:ext cx="6587540" cy="508162"/>
      </dsp:txXfrm>
    </dsp:sp>
    <dsp:sp modelId="{30360B34-4C94-459E-823D-E18222B6B11E}">
      <dsp:nvSpPr>
        <dsp:cNvPr id="0" name=""/>
        <dsp:cNvSpPr/>
      </dsp:nvSpPr>
      <dsp:spPr>
        <a:xfrm>
          <a:off x="431071" y="952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B1BB486-7483-4B60-A1B1-7BA928C404E6}">
      <dsp:nvSpPr>
        <dsp:cNvPr id="0" name=""/>
        <dsp:cNvSpPr/>
      </dsp:nvSpPr>
      <dsp:spPr>
        <a:xfrm>
          <a:off x="860432" y="1777918"/>
          <a:ext cx="6475780"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No Negative Marks for Wrong Answers</a:t>
          </a:r>
          <a:endParaRPr lang="en-IN" sz="1800" kern="1200" dirty="0"/>
        </a:p>
      </dsp:txBody>
      <dsp:txXfrm>
        <a:off x="860432" y="1777918"/>
        <a:ext cx="6475780" cy="508162"/>
      </dsp:txXfrm>
    </dsp:sp>
    <dsp:sp modelId="{90ABAE48-0AB5-4786-A598-1EAE7EA509B4}">
      <dsp:nvSpPr>
        <dsp:cNvPr id="0" name=""/>
        <dsp:cNvSpPr/>
      </dsp:nvSpPr>
      <dsp:spPr>
        <a:xfrm>
          <a:off x="542831" y="1714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B7BA726-53F6-4203-8379-164F764EF20F}">
      <dsp:nvSpPr>
        <dsp:cNvPr id="0" name=""/>
        <dsp:cNvSpPr/>
      </dsp:nvSpPr>
      <dsp:spPr>
        <a:xfrm>
          <a:off x="748672" y="2539918"/>
          <a:ext cx="6587540"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180 Minutes Duration</a:t>
          </a:r>
          <a:endParaRPr lang="en-IN" sz="1800" kern="1200" dirty="0"/>
        </a:p>
      </dsp:txBody>
      <dsp:txXfrm>
        <a:off x="748672" y="2539918"/>
        <a:ext cx="6587540" cy="508162"/>
      </dsp:txXfrm>
    </dsp:sp>
    <dsp:sp modelId="{D30A9781-2C84-4FFE-8C2A-DD67085581B0}">
      <dsp:nvSpPr>
        <dsp:cNvPr id="0" name=""/>
        <dsp:cNvSpPr/>
      </dsp:nvSpPr>
      <dsp:spPr>
        <a:xfrm>
          <a:off x="431071" y="2476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A772A6B-DB1E-499F-B450-8D52254FA96B}">
      <dsp:nvSpPr>
        <dsp:cNvPr id="0" name=""/>
        <dsp:cNvSpPr/>
      </dsp:nvSpPr>
      <dsp:spPr>
        <a:xfrm>
          <a:off x="384538" y="3301918"/>
          <a:ext cx="6951675"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Proctored Online Exam</a:t>
          </a:r>
          <a:endParaRPr lang="en-IN" sz="1800" kern="1200" dirty="0"/>
        </a:p>
      </dsp:txBody>
      <dsp:txXfrm>
        <a:off x="384538" y="3301918"/>
        <a:ext cx="6951675" cy="508162"/>
      </dsp:txXfrm>
    </dsp:sp>
    <dsp:sp modelId="{356D4833-61EE-416B-8644-CC41515A1C96}">
      <dsp:nvSpPr>
        <dsp:cNvPr id="0" name=""/>
        <dsp:cNvSpPr/>
      </dsp:nvSpPr>
      <dsp:spPr>
        <a:xfrm>
          <a:off x="66936" y="3238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EDC08-F1F8-4FF1-B853-1F8AD9EBC4EB}">
      <dsp:nvSpPr>
        <dsp:cNvPr id="0" name=""/>
        <dsp:cNvSpPr/>
      </dsp:nvSpPr>
      <dsp:spPr>
        <a:xfrm>
          <a:off x="0" y="3729472"/>
          <a:ext cx="7543800" cy="611851"/>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Need for an adaptive method of development rather than traditional, predictive methods</a:t>
          </a:r>
        </a:p>
      </dsp:txBody>
      <dsp:txXfrm>
        <a:off x="0" y="3729472"/>
        <a:ext cx="7543800" cy="611851"/>
      </dsp:txXfrm>
    </dsp:sp>
    <dsp:sp modelId="{F2509DD9-6B64-4F29-9A43-39CC47640DA5}">
      <dsp:nvSpPr>
        <dsp:cNvPr id="0" name=""/>
        <dsp:cNvSpPr/>
      </dsp:nvSpPr>
      <dsp:spPr>
        <a:xfrm rot="10800000">
          <a:off x="0" y="2797623"/>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Customer value is delivered at point of sale, not at the point of plan</a:t>
          </a:r>
        </a:p>
      </dsp:txBody>
      <dsp:txXfrm rot="10800000">
        <a:off x="0" y="2797623"/>
        <a:ext cx="7543800" cy="611450"/>
      </dsp:txXfrm>
    </dsp:sp>
    <dsp:sp modelId="{92D56582-F1D0-4F3E-A686-F14D79901AE3}">
      <dsp:nvSpPr>
        <dsp:cNvPr id="0" name=""/>
        <dsp:cNvSpPr/>
      </dsp:nvSpPr>
      <dsp:spPr>
        <a:xfrm rot="10800000">
          <a:off x="0" y="1865774"/>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Reduction of testing and experimentation costs (simulations and automation)</a:t>
          </a:r>
        </a:p>
      </dsp:txBody>
      <dsp:txXfrm rot="10800000">
        <a:off x="0" y="1865774"/>
        <a:ext cx="7543800" cy="611450"/>
      </dsp:txXfrm>
    </dsp:sp>
    <dsp:sp modelId="{1A14FA65-041D-4BAF-A032-22CA1D241914}">
      <dsp:nvSpPr>
        <dsp:cNvPr id="0" name=""/>
        <dsp:cNvSpPr/>
      </dsp:nvSpPr>
      <dsp:spPr>
        <a:xfrm rot="10800000">
          <a:off x="0" y="933925"/>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Shrinking the “time to market” of products and increased innovation demands from customers</a:t>
          </a:r>
        </a:p>
      </dsp:txBody>
      <dsp:txXfrm rot="10800000">
        <a:off x="0" y="933925"/>
        <a:ext cx="7543800" cy="611450"/>
      </dsp:txXfrm>
    </dsp:sp>
    <dsp:sp modelId="{F32D8720-17DB-47E0-8202-67C21F454763}">
      <dsp:nvSpPr>
        <dsp:cNvPr id="0" name=""/>
        <dsp:cNvSpPr/>
      </dsp:nvSpPr>
      <dsp:spPr>
        <a:xfrm rot="10800000">
          <a:off x="0" y="2076"/>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Rapidly changing market and technology</a:t>
          </a:r>
          <a:r>
            <a:rPr lang="en-US" sz="1600" kern="1200" dirty="0">
              <a:latin typeface="Calibri" panose="020F0502020204030204" pitchFamily="34" charset="0"/>
              <a:cs typeface="Calibri" panose="020F0502020204030204" pitchFamily="34" charset="0"/>
            </a:rPr>
            <a:t>—</a:t>
          </a:r>
          <a:r>
            <a:rPr lang="en-IN" sz="1600" kern="1200" dirty="0">
              <a:latin typeface="Calibri" panose="020F0502020204030204" pitchFamily="34" charset="0"/>
              <a:cs typeface="Calibri" panose="020F0502020204030204" pitchFamily="34" charset="0"/>
            </a:rPr>
            <a:t>the need to be cutting edge</a:t>
          </a:r>
        </a:p>
      </dsp:txBody>
      <dsp:txXfrm rot="10800000">
        <a:off x="0" y="2076"/>
        <a:ext cx="7543800" cy="6114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9C0B0-873C-4CAE-A2B1-241B3E39311A}">
      <dsp:nvSpPr>
        <dsp:cNvPr id="0" name=""/>
        <dsp:cNvSpPr/>
      </dsp:nvSpPr>
      <dsp:spPr>
        <a:xfrm>
          <a:off x="2466134" y="1625217"/>
          <a:ext cx="1937676" cy="1937676"/>
        </a:xfrm>
        <a:prstGeom prst="gear9">
          <a:avLst/>
        </a:prstGeom>
        <a:solidFill>
          <a:srgbClr val="2C60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ts val="0"/>
            </a:spcAft>
            <a:buNone/>
          </a:pPr>
          <a:r>
            <a:rPr lang="en-US" sz="1600" b="0" kern="1200" dirty="0">
              <a:solidFill>
                <a:schemeClr val="bg1"/>
              </a:solidFill>
              <a:latin typeface="Calibri" panose="020F0502020204030204" pitchFamily="34" charset="0"/>
              <a:cs typeface="Calibri" panose="020F0502020204030204" pitchFamily="34" charset="0"/>
            </a:rPr>
            <a:t>Scrum </a:t>
          </a:r>
        </a:p>
        <a:p>
          <a:pPr marL="0" lvl="0" indent="0" algn="ctr" defTabSz="711200">
            <a:lnSpc>
              <a:spcPct val="90000"/>
            </a:lnSpc>
            <a:spcBef>
              <a:spcPct val="0"/>
            </a:spcBef>
            <a:spcAft>
              <a:spcPts val="0"/>
            </a:spcAft>
            <a:buNone/>
          </a:pPr>
          <a:r>
            <a:rPr lang="en-US" sz="1600" b="0" kern="1200" dirty="0">
              <a:solidFill>
                <a:schemeClr val="bg1"/>
              </a:solidFill>
              <a:latin typeface="Calibri" panose="020F0502020204030204" pitchFamily="34" charset="0"/>
              <a:cs typeface="Calibri" panose="020F0502020204030204" pitchFamily="34" charset="0"/>
            </a:rPr>
            <a:t>Aspects</a:t>
          </a:r>
        </a:p>
      </dsp:txBody>
      <dsp:txXfrm>
        <a:off x="2855693" y="2079108"/>
        <a:ext cx="1158558" cy="996006"/>
      </dsp:txXfrm>
    </dsp:sp>
    <dsp:sp modelId="{1608DAE9-E4ED-4684-B3D0-8C58361E4990}">
      <dsp:nvSpPr>
        <dsp:cNvPr id="0" name=""/>
        <dsp:cNvSpPr/>
      </dsp:nvSpPr>
      <dsp:spPr>
        <a:xfrm>
          <a:off x="1255085" y="1140798"/>
          <a:ext cx="1576564" cy="1462065"/>
        </a:xfrm>
        <a:prstGeom prst="gear6">
          <a:avLst/>
        </a:prstGeom>
        <a:solidFill>
          <a:srgbClr val="1181B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bg1"/>
              </a:solidFill>
              <a:latin typeface="Calibri" panose="020F0502020204030204" pitchFamily="34" charset="0"/>
              <a:cs typeface="Calibri" panose="020F0502020204030204" pitchFamily="34" charset="0"/>
            </a:rPr>
            <a:t>Scrum Processes</a:t>
          </a:r>
        </a:p>
      </dsp:txBody>
      <dsp:txXfrm>
        <a:off x="1639808" y="1511102"/>
        <a:ext cx="807118" cy="721457"/>
      </dsp:txXfrm>
    </dsp:sp>
    <dsp:sp modelId="{C7715F2C-8BAE-451D-88A4-520140674EE2}">
      <dsp:nvSpPr>
        <dsp:cNvPr id="0" name=""/>
        <dsp:cNvSpPr/>
      </dsp:nvSpPr>
      <dsp:spPr>
        <a:xfrm rot="20700000">
          <a:off x="2085437" y="129935"/>
          <a:ext cx="1510883" cy="1510883"/>
        </a:xfrm>
        <a:prstGeom prst="gear6">
          <a:avLst/>
        </a:prstGeom>
        <a:solidFill>
          <a:srgbClr val="6BCAE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bg1"/>
              </a:solidFill>
              <a:latin typeface="Calibri" panose="020F0502020204030204" pitchFamily="34" charset="0"/>
              <a:cs typeface="Calibri" panose="020F0502020204030204" pitchFamily="34" charset="0"/>
            </a:rPr>
            <a:t>Scrum Principles</a:t>
          </a:r>
        </a:p>
      </dsp:txBody>
      <dsp:txXfrm rot="-20700000">
        <a:off x="2416818" y="461316"/>
        <a:ext cx="848121" cy="848121"/>
      </dsp:txXfrm>
    </dsp:sp>
    <dsp:sp modelId="{B073F010-DBCA-44D9-B30A-64282D045201}">
      <dsp:nvSpPr>
        <dsp:cNvPr id="0" name=""/>
        <dsp:cNvSpPr/>
      </dsp:nvSpPr>
      <dsp:spPr>
        <a:xfrm>
          <a:off x="2309909" y="1336914"/>
          <a:ext cx="2480226" cy="2480226"/>
        </a:xfrm>
        <a:prstGeom prst="circularArrow">
          <a:avLst>
            <a:gd name="adj1" fmla="val 4688"/>
            <a:gd name="adj2" fmla="val 299029"/>
            <a:gd name="adj3" fmla="val 2497827"/>
            <a:gd name="adj4" fmla="val 15901362"/>
            <a:gd name="adj5" fmla="val 5469"/>
          </a:avLst>
        </a:prstGeom>
        <a:solidFill>
          <a:srgbClr val="6BCAE8"/>
        </a:solidFill>
        <a:ln>
          <a:noFill/>
        </a:ln>
        <a:effectLst/>
      </dsp:spPr>
      <dsp:style>
        <a:lnRef idx="0">
          <a:scrgbClr r="0" g="0" b="0"/>
        </a:lnRef>
        <a:fillRef idx="1">
          <a:scrgbClr r="0" g="0" b="0"/>
        </a:fillRef>
        <a:effectRef idx="0">
          <a:scrgbClr r="0" g="0" b="0"/>
        </a:effectRef>
        <a:fontRef idx="minor">
          <a:schemeClr val="lt1"/>
        </a:fontRef>
      </dsp:style>
    </dsp:sp>
    <dsp:sp modelId="{4B47887E-DCC1-4371-86C2-54855B94EABD}">
      <dsp:nvSpPr>
        <dsp:cNvPr id="0" name=""/>
        <dsp:cNvSpPr/>
      </dsp:nvSpPr>
      <dsp:spPr>
        <a:xfrm>
          <a:off x="1089188" y="858295"/>
          <a:ext cx="1802039" cy="1802039"/>
        </a:xfrm>
        <a:prstGeom prst="leftCircularArrow">
          <a:avLst>
            <a:gd name="adj1" fmla="val 6452"/>
            <a:gd name="adj2" fmla="val 429999"/>
            <a:gd name="adj3" fmla="val 10489124"/>
            <a:gd name="adj4" fmla="val 14837806"/>
            <a:gd name="adj5" fmla="val 7527"/>
          </a:avLst>
        </a:prstGeom>
        <a:solidFill>
          <a:srgbClr val="6BCAE8"/>
        </a:solidFill>
        <a:ln>
          <a:noFill/>
        </a:ln>
        <a:effectLst/>
      </dsp:spPr>
      <dsp:style>
        <a:lnRef idx="0">
          <a:scrgbClr r="0" g="0" b="0"/>
        </a:lnRef>
        <a:fillRef idx="1">
          <a:scrgbClr r="0" g="0" b="0"/>
        </a:fillRef>
        <a:effectRef idx="0">
          <a:scrgbClr r="0" g="0" b="0"/>
        </a:effectRef>
        <a:fontRef idx="minor">
          <a:schemeClr val="lt1"/>
        </a:fontRef>
      </dsp:style>
    </dsp:sp>
    <dsp:sp modelId="{08517993-6305-4FC8-BEFE-E08662DCA404}">
      <dsp:nvSpPr>
        <dsp:cNvPr id="0" name=""/>
        <dsp:cNvSpPr/>
      </dsp:nvSpPr>
      <dsp:spPr>
        <a:xfrm>
          <a:off x="1808684" y="-104551"/>
          <a:ext cx="1942961" cy="1942961"/>
        </a:xfrm>
        <a:prstGeom prst="circularArrow">
          <a:avLst>
            <a:gd name="adj1" fmla="val 5984"/>
            <a:gd name="adj2" fmla="val 394124"/>
            <a:gd name="adj3" fmla="val 13313824"/>
            <a:gd name="adj4" fmla="val 10508221"/>
            <a:gd name="adj5" fmla="val 6981"/>
          </a:avLst>
        </a:prstGeom>
        <a:solidFill>
          <a:srgbClr val="6BCAE8"/>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7496C-4631-4A62-97C5-E5F2D75C8907}">
      <dsp:nvSpPr>
        <dsp:cNvPr id="0" name=""/>
        <dsp:cNvSpPr/>
      </dsp:nvSpPr>
      <dsp:spPr>
        <a:xfrm>
          <a:off x="0"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Organization </a:t>
          </a:r>
          <a:endParaRPr lang="en-IN" sz="1700" kern="1200" dirty="0">
            <a:latin typeface="Calibri" panose="020F0502020204030204" pitchFamily="34" charset="0"/>
          </a:endParaRPr>
        </a:p>
      </dsp:txBody>
      <dsp:txXfrm>
        <a:off x="0" y="1402080"/>
        <a:ext cx="1398984" cy="1402080"/>
      </dsp:txXfrm>
    </dsp:sp>
    <dsp:sp modelId="{055CC4FF-EA7A-452B-9744-3E85D6B5D4AF}">
      <dsp:nvSpPr>
        <dsp:cNvPr id="0" name=""/>
        <dsp:cNvSpPr/>
      </dsp:nvSpPr>
      <dsp:spPr>
        <a:xfrm>
          <a:off x="115876" y="210311"/>
          <a:ext cx="1167231" cy="116723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814C2D-4405-468F-A600-852F2A55C15B}">
      <dsp:nvSpPr>
        <dsp:cNvPr id="0" name=""/>
        <dsp:cNvSpPr/>
      </dsp:nvSpPr>
      <dsp:spPr>
        <a:xfrm>
          <a:off x="1440953"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Business Justification</a:t>
          </a:r>
          <a:endParaRPr lang="en-IN" sz="1700" kern="1200" dirty="0">
            <a:latin typeface="Calibri" panose="020F0502020204030204" pitchFamily="34" charset="0"/>
          </a:endParaRPr>
        </a:p>
      </dsp:txBody>
      <dsp:txXfrm>
        <a:off x="1440953" y="1402080"/>
        <a:ext cx="1398984" cy="1402080"/>
      </dsp:txXfrm>
    </dsp:sp>
    <dsp:sp modelId="{A1589230-5ED9-46CD-B6FA-AFD969D8AA79}">
      <dsp:nvSpPr>
        <dsp:cNvPr id="0" name=""/>
        <dsp:cNvSpPr/>
      </dsp:nvSpPr>
      <dsp:spPr>
        <a:xfrm>
          <a:off x="1556830" y="210311"/>
          <a:ext cx="1167231" cy="1167231"/>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0DB00-176A-40F2-BC4E-B35D2DB365BB}">
      <dsp:nvSpPr>
        <dsp:cNvPr id="0" name=""/>
        <dsp:cNvSpPr/>
      </dsp:nvSpPr>
      <dsp:spPr>
        <a:xfrm>
          <a:off x="2881907"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Quality</a:t>
          </a:r>
          <a:endParaRPr lang="en-IN" sz="1700" kern="1200" dirty="0">
            <a:latin typeface="Calibri" panose="020F0502020204030204" pitchFamily="34" charset="0"/>
          </a:endParaRPr>
        </a:p>
      </dsp:txBody>
      <dsp:txXfrm>
        <a:off x="2881907" y="1402080"/>
        <a:ext cx="1398984" cy="1402080"/>
      </dsp:txXfrm>
    </dsp:sp>
    <dsp:sp modelId="{64D1A812-6F4C-49CE-97A6-41734152CFC7}">
      <dsp:nvSpPr>
        <dsp:cNvPr id="0" name=""/>
        <dsp:cNvSpPr/>
      </dsp:nvSpPr>
      <dsp:spPr>
        <a:xfrm>
          <a:off x="2997784" y="210311"/>
          <a:ext cx="1167231" cy="1167231"/>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146E6-04F7-4937-B815-18FC9F2D8997}">
      <dsp:nvSpPr>
        <dsp:cNvPr id="0" name=""/>
        <dsp:cNvSpPr/>
      </dsp:nvSpPr>
      <dsp:spPr>
        <a:xfrm>
          <a:off x="4322861"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Change </a:t>
          </a:r>
          <a:endParaRPr lang="en-IN" sz="1700" kern="1200" dirty="0">
            <a:latin typeface="Calibri" panose="020F0502020204030204" pitchFamily="34" charset="0"/>
          </a:endParaRPr>
        </a:p>
      </dsp:txBody>
      <dsp:txXfrm>
        <a:off x="4322861" y="1402080"/>
        <a:ext cx="1398984" cy="1402080"/>
      </dsp:txXfrm>
    </dsp:sp>
    <dsp:sp modelId="{A03FB93F-918C-459A-99B8-0654FDBD8DAB}">
      <dsp:nvSpPr>
        <dsp:cNvPr id="0" name=""/>
        <dsp:cNvSpPr/>
      </dsp:nvSpPr>
      <dsp:spPr>
        <a:xfrm>
          <a:off x="4438738" y="210311"/>
          <a:ext cx="1167231" cy="1167231"/>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617FC-73B6-4E09-A79C-2B9393B30E8D}">
      <dsp:nvSpPr>
        <dsp:cNvPr id="0" name=""/>
        <dsp:cNvSpPr/>
      </dsp:nvSpPr>
      <dsp:spPr>
        <a:xfrm>
          <a:off x="5763815"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Risk</a:t>
          </a:r>
          <a:endParaRPr lang="en-IN" sz="1700" kern="1200" dirty="0">
            <a:latin typeface="Calibri" panose="020F0502020204030204" pitchFamily="34" charset="0"/>
          </a:endParaRPr>
        </a:p>
      </dsp:txBody>
      <dsp:txXfrm>
        <a:off x="5763815" y="1402080"/>
        <a:ext cx="1398984" cy="1402080"/>
      </dsp:txXfrm>
    </dsp:sp>
    <dsp:sp modelId="{BA0C116A-A3EE-40B6-B1C5-96FFBDBD2B8A}">
      <dsp:nvSpPr>
        <dsp:cNvPr id="0" name=""/>
        <dsp:cNvSpPr/>
      </dsp:nvSpPr>
      <dsp:spPr>
        <a:xfrm>
          <a:off x="5879692" y="210311"/>
          <a:ext cx="1167231" cy="1167231"/>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19F0A8-B976-4AD7-ADE3-52B90B33A77B}">
      <dsp:nvSpPr>
        <dsp:cNvPr id="0" name=""/>
        <dsp:cNvSpPr/>
      </dsp:nvSpPr>
      <dsp:spPr>
        <a:xfrm flipH="1">
          <a:off x="3352800" y="2804160"/>
          <a:ext cx="457198" cy="525780"/>
        </a:xfrm>
        <a:prstGeom prst="leftRightArrow">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7496C-4631-4A62-97C5-E5F2D75C8907}">
      <dsp:nvSpPr>
        <dsp:cNvPr id="0" name=""/>
        <dsp:cNvSpPr/>
      </dsp:nvSpPr>
      <dsp:spPr>
        <a:xfrm>
          <a:off x="0"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Organization </a:t>
          </a:r>
          <a:endParaRPr lang="en-IN" sz="1900" kern="1200" dirty="0">
            <a:latin typeface="Calibri" panose="020F0502020204030204" pitchFamily="34" charset="0"/>
          </a:endParaRPr>
        </a:p>
      </dsp:txBody>
      <dsp:txXfrm>
        <a:off x="0" y="1950720"/>
        <a:ext cx="1532929" cy="1950720"/>
      </dsp:txXfrm>
    </dsp:sp>
    <dsp:sp modelId="{055CC4FF-EA7A-452B-9744-3E85D6B5D4AF}">
      <dsp:nvSpPr>
        <dsp:cNvPr id="0" name=""/>
        <dsp:cNvSpPr/>
      </dsp:nvSpPr>
      <dsp:spPr>
        <a:xfrm>
          <a:off x="45987" y="292608"/>
          <a:ext cx="1440953" cy="162397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814C2D-4405-468F-A600-852F2A55C15B}">
      <dsp:nvSpPr>
        <dsp:cNvPr id="0" name=""/>
        <dsp:cNvSpPr/>
      </dsp:nvSpPr>
      <dsp:spPr>
        <a:xfrm>
          <a:off x="1578917"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Business Justification</a:t>
          </a:r>
          <a:endParaRPr lang="en-IN" sz="1900" kern="1200" dirty="0">
            <a:latin typeface="Calibri" panose="020F0502020204030204" pitchFamily="34" charset="0"/>
          </a:endParaRPr>
        </a:p>
      </dsp:txBody>
      <dsp:txXfrm>
        <a:off x="1578917" y="1950720"/>
        <a:ext cx="1532929" cy="1950720"/>
      </dsp:txXfrm>
    </dsp:sp>
    <dsp:sp modelId="{A1589230-5ED9-46CD-B6FA-AFD969D8AA79}">
      <dsp:nvSpPr>
        <dsp:cNvPr id="0" name=""/>
        <dsp:cNvSpPr/>
      </dsp:nvSpPr>
      <dsp:spPr>
        <a:xfrm>
          <a:off x="1624905" y="292608"/>
          <a:ext cx="1440953" cy="1623974"/>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0DB00-176A-40F2-BC4E-B35D2DB365BB}">
      <dsp:nvSpPr>
        <dsp:cNvPr id="0" name=""/>
        <dsp:cNvSpPr/>
      </dsp:nvSpPr>
      <dsp:spPr>
        <a:xfrm>
          <a:off x="3157835"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Quality</a:t>
          </a:r>
          <a:endParaRPr lang="en-IN" sz="1900" kern="1200" dirty="0">
            <a:latin typeface="Calibri" panose="020F0502020204030204" pitchFamily="34" charset="0"/>
          </a:endParaRPr>
        </a:p>
      </dsp:txBody>
      <dsp:txXfrm>
        <a:off x="3157835" y="1950720"/>
        <a:ext cx="1532929" cy="1950720"/>
      </dsp:txXfrm>
    </dsp:sp>
    <dsp:sp modelId="{64D1A812-6F4C-49CE-97A6-41734152CFC7}">
      <dsp:nvSpPr>
        <dsp:cNvPr id="0" name=""/>
        <dsp:cNvSpPr/>
      </dsp:nvSpPr>
      <dsp:spPr>
        <a:xfrm>
          <a:off x="3203823" y="292608"/>
          <a:ext cx="1440953" cy="1623974"/>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146E6-04F7-4937-B815-18FC9F2D8997}">
      <dsp:nvSpPr>
        <dsp:cNvPr id="0" name=""/>
        <dsp:cNvSpPr/>
      </dsp:nvSpPr>
      <dsp:spPr>
        <a:xfrm>
          <a:off x="4736752"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Change </a:t>
          </a:r>
          <a:endParaRPr lang="en-IN" sz="1900" kern="1200" dirty="0">
            <a:latin typeface="Calibri" panose="020F0502020204030204" pitchFamily="34" charset="0"/>
          </a:endParaRPr>
        </a:p>
      </dsp:txBody>
      <dsp:txXfrm>
        <a:off x="4736752" y="1950720"/>
        <a:ext cx="1532929" cy="1950720"/>
      </dsp:txXfrm>
    </dsp:sp>
    <dsp:sp modelId="{A03FB93F-918C-459A-99B8-0654FDBD8DAB}">
      <dsp:nvSpPr>
        <dsp:cNvPr id="0" name=""/>
        <dsp:cNvSpPr/>
      </dsp:nvSpPr>
      <dsp:spPr>
        <a:xfrm>
          <a:off x="4782740" y="292608"/>
          <a:ext cx="1440953" cy="1623974"/>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617FC-73B6-4E09-A79C-2B9393B30E8D}">
      <dsp:nvSpPr>
        <dsp:cNvPr id="0" name=""/>
        <dsp:cNvSpPr/>
      </dsp:nvSpPr>
      <dsp:spPr>
        <a:xfrm>
          <a:off x="6315670"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Risk</a:t>
          </a:r>
          <a:endParaRPr lang="en-IN" sz="1900" kern="1200" dirty="0">
            <a:latin typeface="Calibri" panose="020F0502020204030204" pitchFamily="34" charset="0"/>
          </a:endParaRPr>
        </a:p>
      </dsp:txBody>
      <dsp:txXfrm>
        <a:off x="6315670" y="1950720"/>
        <a:ext cx="1532929" cy="1950720"/>
      </dsp:txXfrm>
    </dsp:sp>
    <dsp:sp modelId="{BA0C116A-A3EE-40B6-B1C5-96FFBDBD2B8A}">
      <dsp:nvSpPr>
        <dsp:cNvPr id="0" name=""/>
        <dsp:cNvSpPr/>
      </dsp:nvSpPr>
      <dsp:spPr>
        <a:xfrm>
          <a:off x="6361658" y="292608"/>
          <a:ext cx="1440953" cy="1623974"/>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19F0A8-B976-4AD7-ADE3-52B90B33A77B}">
      <dsp:nvSpPr>
        <dsp:cNvPr id="0" name=""/>
        <dsp:cNvSpPr/>
      </dsp:nvSpPr>
      <dsp:spPr>
        <a:xfrm>
          <a:off x="3543299" y="4191001"/>
          <a:ext cx="762001" cy="152397"/>
        </a:xfrm>
        <a:prstGeom prst="leftRightArrow">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38A0DD-B390-48C3-AA03-54DECFB1B100}">
      <dsp:nvSpPr>
        <dsp:cNvPr id="0" name=""/>
        <dsp:cNvSpPr/>
      </dsp:nvSpPr>
      <dsp:spPr>
        <a:xfrm>
          <a:off x="4460699" y="110835"/>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Assess</a:t>
          </a:r>
          <a:endParaRPr lang="en-IN" sz="1600" b="1" kern="1200" dirty="0">
            <a:latin typeface="Calibri" panose="020F0502020204030204" pitchFamily="34" charset="0"/>
          </a:endParaRPr>
        </a:p>
      </dsp:txBody>
      <dsp:txXfrm>
        <a:off x="4460699" y="110835"/>
        <a:ext cx="1753065" cy="1753065"/>
      </dsp:txXfrm>
    </dsp:sp>
    <dsp:sp modelId="{8C7D9BFC-0AC9-4300-B24B-56FF4ED18D37}">
      <dsp:nvSpPr>
        <dsp:cNvPr id="0" name=""/>
        <dsp:cNvSpPr/>
      </dsp:nvSpPr>
      <dsp:spPr>
        <a:xfrm>
          <a:off x="1371814" y="214"/>
          <a:ext cx="4952571" cy="4952571"/>
        </a:xfrm>
        <a:prstGeom prst="circularArrow">
          <a:avLst>
            <a:gd name="adj1" fmla="val 6902"/>
            <a:gd name="adj2" fmla="val 465381"/>
            <a:gd name="adj3" fmla="val 549293"/>
            <a:gd name="adj4" fmla="val 205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5A3C3B-BCB0-495D-86E2-6E82FFAC4346}">
      <dsp:nvSpPr>
        <dsp:cNvPr id="0" name=""/>
        <dsp:cNvSpPr/>
      </dsp:nvSpPr>
      <dsp:spPr>
        <a:xfrm>
          <a:off x="4460699" y="3089099"/>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Prioritize</a:t>
          </a:r>
          <a:endParaRPr lang="en-IN" sz="1600" b="1" kern="1200" dirty="0">
            <a:latin typeface="Calibri" panose="020F0502020204030204" pitchFamily="34" charset="0"/>
          </a:endParaRPr>
        </a:p>
      </dsp:txBody>
      <dsp:txXfrm>
        <a:off x="4460699" y="3089099"/>
        <a:ext cx="1753065" cy="1753065"/>
      </dsp:txXfrm>
    </dsp:sp>
    <dsp:sp modelId="{34F08613-2D72-4E16-9C56-EC9AFA4A3C59}">
      <dsp:nvSpPr>
        <dsp:cNvPr id="0" name=""/>
        <dsp:cNvSpPr/>
      </dsp:nvSpPr>
      <dsp:spPr>
        <a:xfrm>
          <a:off x="1371814" y="214"/>
          <a:ext cx="4952571" cy="4952571"/>
        </a:xfrm>
        <a:prstGeom prst="circularArrow">
          <a:avLst>
            <a:gd name="adj1" fmla="val 6902"/>
            <a:gd name="adj2" fmla="val 465381"/>
            <a:gd name="adj3" fmla="val 5949293"/>
            <a:gd name="adj4" fmla="val 43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933F064-CA39-436E-9162-8DD0C3D937B9}">
      <dsp:nvSpPr>
        <dsp:cNvPr id="0" name=""/>
        <dsp:cNvSpPr/>
      </dsp:nvSpPr>
      <dsp:spPr>
        <a:xfrm>
          <a:off x="1482435" y="3089099"/>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Mitigate</a:t>
          </a:r>
          <a:endParaRPr lang="en-IN" sz="1600" b="1" kern="1200" dirty="0">
            <a:latin typeface="Calibri" panose="020F0502020204030204" pitchFamily="34" charset="0"/>
          </a:endParaRPr>
        </a:p>
      </dsp:txBody>
      <dsp:txXfrm>
        <a:off x="1482435" y="3089099"/>
        <a:ext cx="1753065" cy="1753065"/>
      </dsp:txXfrm>
    </dsp:sp>
    <dsp:sp modelId="{94493CF4-171F-47CA-A079-6390DB391C4A}">
      <dsp:nvSpPr>
        <dsp:cNvPr id="0" name=""/>
        <dsp:cNvSpPr/>
      </dsp:nvSpPr>
      <dsp:spPr>
        <a:xfrm>
          <a:off x="1371814" y="214"/>
          <a:ext cx="4952571" cy="4952571"/>
        </a:xfrm>
        <a:prstGeom prst="circularArrow">
          <a:avLst>
            <a:gd name="adj1" fmla="val 6902"/>
            <a:gd name="adj2" fmla="val 465381"/>
            <a:gd name="adj3" fmla="val 11349293"/>
            <a:gd name="adj4" fmla="val 97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159A928-FD72-41E3-95F0-1915403865BD}">
      <dsp:nvSpPr>
        <dsp:cNvPr id="0" name=""/>
        <dsp:cNvSpPr/>
      </dsp:nvSpPr>
      <dsp:spPr>
        <a:xfrm>
          <a:off x="1482435" y="110835"/>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Identify</a:t>
          </a:r>
          <a:endParaRPr lang="en-IN" sz="1600" b="1" kern="1200" dirty="0">
            <a:latin typeface="Calibri" panose="020F0502020204030204" pitchFamily="34" charset="0"/>
          </a:endParaRPr>
        </a:p>
      </dsp:txBody>
      <dsp:txXfrm>
        <a:off x="1482435" y="110835"/>
        <a:ext cx="1753065" cy="1753065"/>
      </dsp:txXfrm>
    </dsp:sp>
    <dsp:sp modelId="{0735CE8F-6323-444F-B08A-22F59C4EAE57}">
      <dsp:nvSpPr>
        <dsp:cNvPr id="0" name=""/>
        <dsp:cNvSpPr/>
      </dsp:nvSpPr>
      <dsp:spPr>
        <a:xfrm>
          <a:off x="1371814" y="214"/>
          <a:ext cx="4952571" cy="4952571"/>
        </a:xfrm>
        <a:prstGeom prst="circularArrow">
          <a:avLst>
            <a:gd name="adj1" fmla="val 6902"/>
            <a:gd name="adj2" fmla="val 465381"/>
            <a:gd name="adj3" fmla="val 16749293"/>
            <a:gd name="adj4" fmla="val 151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803D0-EA81-4166-8869-9C1359EA57C5}">
      <dsp:nvSpPr>
        <dsp:cNvPr id="0" name=""/>
        <dsp:cNvSpPr/>
      </dsp:nvSpPr>
      <dsp:spPr>
        <a:xfrm>
          <a:off x="0" y="419103"/>
          <a:ext cx="8534400" cy="121680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dirty="0">
              <a:latin typeface="Calibri" panose="020F0502020204030204" pitchFamily="34" charset="0"/>
            </a:rPr>
            <a:t>As a &lt;role/persona&gt;, I should be able to &lt;requirement&gt;  so that &lt;benefit&gt;.</a:t>
          </a:r>
          <a:endParaRPr lang="en-IN" sz="2000" i="0" kern="1200" dirty="0">
            <a:latin typeface="Calibri" panose="020F0502020204030204" pitchFamily="34" charset="0"/>
          </a:endParaRPr>
        </a:p>
      </dsp:txBody>
      <dsp:txXfrm>
        <a:off x="59399" y="478502"/>
        <a:ext cx="841560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0" hangingPunct="0">
              <a:defRPr sz="1300">
                <a:latin typeface="Arial" charset="0"/>
                <a:cs typeface="+mn-cs"/>
              </a:defRPr>
            </a:lvl1pPr>
          </a:lstStyle>
          <a:p>
            <a:pPr>
              <a:defRPr/>
            </a:pPr>
            <a:endParaRPr lang="en-US" dirty="0">
              <a:latin typeface="Calibri" panose="020F0502020204030204" pitchFamily="34" charset="0"/>
            </a:endParaRPr>
          </a:p>
        </p:txBody>
      </p:sp>
      <p:sp>
        <p:nvSpPr>
          <p:cNvPr id="23556" name="Rectangle 4"/>
          <p:cNvSpPr>
            <a:spLocks noGrp="1" noChangeArrowheads="1"/>
          </p:cNvSpPr>
          <p:nvPr>
            <p:ph type="ftr" sz="quarter" idx="2"/>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0" hangingPunct="0">
              <a:defRPr sz="1300">
                <a:latin typeface="Arial" charset="0"/>
                <a:cs typeface="+mn-cs"/>
              </a:defRPr>
            </a:lvl1pPr>
          </a:lstStyle>
          <a:p>
            <a:pPr>
              <a:defRPr/>
            </a:pPr>
            <a:endParaRPr lang="en-US" dirty="0">
              <a:latin typeface="Calibri" panose="020F0502020204030204" pitchFamily="34" charset="0"/>
            </a:endParaRPr>
          </a:p>
        </p:txBody>
      </p:sp>
      <p:sp>
        <p:nvSpPr>
          <p:cNvPr id="2" name="Slide Number Placeholder 1"/>
          <p:cNvSpPr>
            <a:spLocks noGrp="1"/>
          </p:cNvSpPr>
          <p:nvPr>
            <p:ph type="sldNum" sz="quarter" idx="3"/>
          </p:nvPr>
        </p:nvSpPr>
        <p:spPr>
          <a:xfrm>
            <a:off x="3200400" y="8915400"/>
            <a:ext cx="3169920" cy="480060"/>
          </a:xfrm>
          <a:prstGeom prst="rect">
            <a:avLst/>
          </a:prstGeom>
        </p:spPr>
        <p:txBody>
          <a:bodyPr vert="horz" lIns="96661" tIns="48331" rIns="96661" bIns="48331" rtlCol="0" anchor="b"/>
          <a:lstStyle>
            <a:lvl1pPr algn="r">
              <a:defRPr sz="1300"/>
            </a:lvl1pPr>
          </a:lstStyle>
          <a:p>
            <a:fld id="{52B32590-B345-45D9-955A-D59A396C643E}" type="slidenum">
              <a:rPr lang="en-IN" smtClean="0">
                <a:latin typeface="Calibri" panose="020F0502020204030204" pitchFamily="34" charset="0"/>
                <a:cs typeface="Calibri" panose="020F0502020204030204" pitchFamily="34" charset="0"/>
              </a:rPr>
              <a:t>‹#›</a:t>
            </a:fld>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75360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0" hangingPunct="0">
              <a:defRPr sz="1300">
                <a:latin typeface="Calibri" panose="020F0502020204030204" pitchFamily="34"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0" hangingPunct="0">
              <a:defRPr sz="1300">
                <a:latin typeface="Calibri" panose="020F0502020204030204" pitchFamily="34" charset="0"/>
                <a:cs typeface="+mn-cs"/>
              </a:defRPr>
            </a:lvl1pPr>
          </a:lstStyle>
          <a:p>
            <a:pPr>
              <a:defRPr/>
            </a:pPr>
            <a:fld id="{FB2DBEEC-4762-4C6B-9095-96E351142656}" type="datetime1">
              <a:rPr lang="en-US" smtClean="0"/>
              <a:pPr>
                <a:defRPr/>
              </a:pPr>
              <a:t>3/25/2020</a:t>
            </a:fld>
            <a:endParaRPr lang="en-US" dirty="0"/>
          </a:p>
        </p:txBody>
      </p:sp>
      <p:sp>
        <p:nvSpPr>
          <p:cNvPr id="2048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0" hangingPunct="0">
              <a:defRPr sz="1300">
                <a:latin typeface="Calibri" panose="020F0502020204030204" pitchFamily="34"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0" hangingPunct="0">
              <a:defRPr sz="1300">
                <a:latin typeface="Calibri" panose="020F0502020204030204" pitchFamily="34" charset="0"/>
                <a:cs typeface="+mn-cs"/>
              </a:defRPr>
            </a:lvl1pPr>
          </a:lstStyle>
          <a:p>
            <a:pPr>
              <a:defRPr/>
            </a:pPr>
            <a:fld id="{6ADF9CE1-0D0E-406D-A57A-057868FE2B38}" type="slidenum">
              <a:rPr lang="en-US" smtClean="0"/>
              <a:pPr>
                <a:defRPr/>
              </a:pPr>
              <a:t>‹#›</a:t>
            </a:fld>
            <a:endParaRPr lang="en-US" dirty="0"/>
          </a:p>
        </p:txBody>
      </p:sp>
    </p:spTree>
    <p:extLst>
      <p:ext uri="{BB962C8B-B14F-4D97-AF65-F5344CB8AC3E}">
        <p14:creationId xmlns:p14="http://schemas.microsoft.com/office/powerpoint/2010/main" val="389239679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9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4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41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41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41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41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42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4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62906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35113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190502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a:noFill/>
          <a:ln w="12700">
            <a:solidFill>
              <a:prstClr val="black"/>
            </a:solidFill>
          </a:ln>
        </p:spPr>
      </p:sp>
      <p:sp>
        <p:nvSpPr>
          <p:cNvPr id="3" name="Notes Placeholder 2"/>
          <p:cNvSpPr>
            <a:spLocks noGrp="1"/>
          </p:cNvSpPr>
          <p:nvPr>
            <p:ph type="body" idx="1"/>
          </p:nvPr>
        </p:nvSpPr>
        <p:spPr>
          <a:xfrm>
            <a:off x="731520" y="4620577"/>
            <a:ext cx="5852160" cy="3780473"/>
          </a:xfrm>
          <a:prstGeom prst="rect">
            <a:avLst/>
          </a:prstGeom>
        </p:spPr>
        <p:txBody>
          <a:bodyPr/>
          <a:lstStyle/>
          <a:p>
            <a:endParaRPr lang="en-US" dirty="0"/>
          </a:p>
        </p:txBody>
      </p:sp>
    </p:spTree>
    <p:extLst>
      <p:ext uri="{BB962C8B-B14F-4D97-AF65-F5344CB8AC3E}">
        <p14:creationId xmlns:p14="http://schemas.microsoft.com/office/powerpoint/2010/main" val="158855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4113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6915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549508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549508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549508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113477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113477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992852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992852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40234211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5870003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8747985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8747985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825839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IN" dirty="0"/>
          </a:p>
        </p:txBody>
      </p:sp>
    </p:spTree>
    <p:extLst>
      <p:ext uri="{BB962C8B-B14F-4D97-AF65-F5344CB8AC3E}">
        <p14:creationId xmlns:p14="http://schemas.microsoft.com/office/powerpoint/2010/main" val="2651589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8741"/>
          <a:stretch/>
        </p:blipFill>
        <p:spPr bwMode="auto">
          <a:xfrm>
            <a:off x="4765" y="2660073"/>
            <a:ext cx="9132887" cy="420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152400" y="228600"/>
            <a:ext cx="17526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7"/>
          <p:cNvSpPr>
            <a:spLocks noChangeArrowheads="1"/>
          </p:cNvSpPr>
          <p:nvPr userDrawn="1"/>
        </p:nvSpPr>
        <p:spPr bwMode="auto">
          <a:xfrm>
            <a:off x="3447333" y="6428602"/>
            <a:ext cx="22493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000" dirty="0">
                <a:solidFill>
                  <a:srgbClr val="FFFFFF"/>
                </a:solidFill>
                <a:latin typeface="Calibri" panose="020F0502020204030204" pitchFamily="34" charset="0"/>
                <a:cs typeface="Calibri" panose="020F0502020204030204" pitchFamily="34" charset="0"/>
              </a:rPr>
              <a:t>© 2020 VMEdu.com. All rights reserved</a:t>
            </a:r>
          </a:p>
        </p:txBody>
      </p:sp>
    </p:spTree>
    <p:extLst>
      <p:ext uri="{BB962C8B-B14F-4D97-AF65-F5344CB8AC3E}">
        <p14:creationId xmlns:p14="http://schemas.microsoft.com/office/powerpoint/2010/main" val="108716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75" y="314325"/>
            <a:ext cx="990600" cy="711711"/>
          </a:xfrm>
          <a:prstGeom prst="rect">
            <a:avLst/>
          </a:prstGeom>
        </p:spPr>
      </p:pic>
      <p:sp>
        <p:nvSpPr>
          <p:cNvPr id="5" name="Rectangle 7"/>
          <p:cNvSpPr>
            <a:spLocks noChangeArrowheads="1"/>
          </p:cNvSpPr>
          <p:nvPr userDrawn="1"/>
        </p:nvSpPr>
        <p:spPr bwMode="auto">
          <a:xfrm>
            <a:off x="3344742" y="6611939"/>
            <a:ext cx="245451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100" b="0" dirty="0">
                <a:solidFill>
                  <a:srgbClr val="FFFFFF"/>
                </a:solidFill>
                <a:latin typeface="Calibri" panose="020F0502020204030204" pitchFamily="34" charset="0"/>
                <a:cs typeface="Calibri" panose="020F0502020204030204" pitchFamily="34" charset="0"/>
              </a:rPr>
              <a:t>© 2020 VMEdu.com. All rights reserved</a:t>
            </a:r>
          </a:p>
        </p:txBody>
      </p:sp>
      <p:sp>
        <p:nvSpPr>
          <p:cNvPr id="6" name="Rectangle 6"/>
          <p:cNvSpPr txBox="1">
            <a:spLocks noChangeArrowheads="1"/>
          </p:cNvSpPr>
          <p:nvPr userDrawn="1"/>
        </p:nvSpPr>
        <p:spPr bwMode="auto">
          <a:xfrm>
            <a:off x="6019800" y="6553200"/>
            <a:ext cx="2133600" cy="228600"/>
          </a:xfrm>
          <a:prstGeom prst="rect">
            <a:avLst/>
          </a:prstGeom>
          <a:noFill/>
          <a:ln w="9525">
            <a:noFill/>
            <a:miter lim="800000"/>
            <a:headEnd/>
            <a:tailEnd/>
          </a:ln>
          <a:effectLst/>
        </p:spPr>
        <p:txBody>
          <a:bodyPr/>
          <a:lstStyle>
            <a:defPPr>
              <a:defRPr lang="en-US"/>
            </a:defPPr>
            <a:lvl1pPr algn="r" rtl="0" eaLnBrk="0" fontAlgn="base" hangingPunct="0">
              <a:spcBef>
                <a:spcPct val="0"/>
              </a:spcBef>
              <a:spcAft>
                <a:spcPct val="0"/>
              </a:spcAft>
              <a:defRPr sz="10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2E0578A0-A967-4B31-A7ED-8D40A4D9BC1F}" type="slidenum">
              <a:rPr lang="en-US" smtClean="0">
                <a:latin typeface="Calibri" panose="020F0502020204030204" pitchFamily="34" charset="0"/>
              </a:rPr>
              <a:pPr>
                <a:defRPr/>
              </a:pPr>
              <a:t>‹#›</a:t>
            </a:fld>
            <a:endParaRPr lang="en-US" dirty="0">
              <a:latin typeface="Calibri" panose="020F0502020204030204" pitchFamily="34" charset="0"/>
            </a:endParaRPr>
          </a:p>
        </p:txBody>
      </p:sp>
      <p:sp>
        <p:nvSpPr>
          <p:cNvPr id="7" name="Content Placeholder 2"/>
          <p:cNvSpPr>
            <a:spLocks noGrp="1"/>
          </p:cNvSpPr>
          <p:nvPr>
            <p:ph idx="1"/>
          </p:nvPr>
        </p:nvSpPr>
        <p:spPr>
          <a:xfrm>
            <a:off x="914400" y="1371600"/>
            <a:ext cx="7848600" cy="4876800"/>
          </a:xfrm>
          <a:prstGeom prst="rect">
            <a:avLst/>
          </a:prstGeom>
        </p:spPr>
        <p:txBody>
          <a:bodyPr/>
          <a:lstStyle>
            <a:lvl1pPr marL="273050" indent="-273050">
              <a:lnSpc>
                <a:spcPct val="100000"/>
              </a:lnSpc>
              <a:buSzPct val="100000"/>
              <a:buFont typeface="Verdana" pitchFamily="34" charset="0"/>
              <a:buChar char="•"/>
              <a:defRPr sz="1600">
                <a:latin typeface="Calibri" panose="020F0502020204030204" pitchFamily="34" charset="0"/>
                <a:cs typeface="Calibri" panose="020F0502020204030204" pitchFamily="34" charset="0"/>
              </a:defRPr>
            </a:lvl1pPr>
            <a:lvl2pPr marL="534988" indent="-261938">
              <a:lnSpc>
                <a:spcPct val="100000"/>
              </a:lnSpc>
              <a:buFont typeface="Verdana" pitchFamily="34" charset="0"/>
              <a:buChar char="◦"/>
              <a:defRPr sz="1600">
                <a:latin typeface="Calibri" panose="020F0502020204030204" pitchFamily="34" charset="0"/>
                <a:cs typeface="Calibri" panose="020F0502020204030204" pitchFamily="34" charset="0"/>
              </a:defRPr>
            </a:lvl2pPr>
            <a:lvl3pPr marL="808038" indent="-273050">
              <a:lnSpc>
                <a:spcPct val="100000"/>
              </a:lnSpc>
              <a:defRPr sz="1600">
                <a:latin typeface="Calibri" panose="020F0502020204030204" pitchFamily="34" charset="0"/>
                <a:cs typeface="Calibri" panose="020F0502020204030204" pitchFamily="34" charset="0"/>
              </a:defRPr>
            </a:lvl3pPr>
            <a:lvl4pPr>
              <a:lnSpc>
                <a:spcPct val="100000"/>
              </a:lnSpc>
              <a:defRPr sz="1600">
                <a:latin typeface="Arial" pitchFamily="34" charset="0"/>
                <a:cs typeface="Arial" pitchFamily="34" charset="0"/>
              </a:defRPr>
            </a:lvl4pPr>
            <a:lvl5pPr>
              <a:lnSpc>
                <a:spcPct val="100000"/>
              </a:lnSpc>
              <a:defRPr sz="160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8" name="Title 1"/>
          <p:cNvSpPr>
            <a:spLocks noGrp="1"/>
          </p:cNvSpPr>
          <p:nvPr>
            <p:ph type="title"/>
          </p:nvPr>
        </p:nvSpPr>
        <p:spPr>
          <a:xfrm>
            <a:off x="990600" y="304800"/>
            <a:ext cx="7391400" cy="715963"/>
          </a:xfrm>
          <a:prstGeom prst="rect">
            <a:avLst/>
          </a:prstGeom>
        </p:spPr>
        <p:txBody>
          <a:bodyPr/>
          <a:lstStyle>
            <a:lvl1pPr algn="ctr">
              <a:lnSpc>
                <a:spcPct val="100000"/>
              </a:lnSpc>
              <a:defRPr sz="2800">
                <a:solidFill>
                  <a:srgbClr val="0050AD"/>
                </a:solidFill>
                <a:latin typeface="Calibri" panose="020F0502020204030204" pitchFamily="34" charset="0"/>
                <a:cs typeface="Calibri" panose="020F0502020204030204" pitchFamily="34" charset="0"/>
              </a:defRPr>
            </a:lvl1pPr>
          </a:lstStyle>
          <a:p>
            <a:r>
              <a:rPr lang="en-US" dirty="0"/>
              <a:t>Click to edit Master title style</a:t>
            </a:r>
            <a:endParaRPr lang="en-IN" dirty="0"/>
          </a:p>
        </p:txBody>
      </p:sp>
      <p:sp>
        <p:nvSpPr>
          <p:cNvPr id="11" name="Rectangle 6"/>
          <p:cNvSpPr>
            <a:spLocks noGrp="1" noChangeArrowheads="1"/>
          </p:cNvSpPr>
          <p:nvPr>
            <p:ph type="sldNum" sz="quarter" idx="12"/>
          </p:nvPr>
        </p:nvSpPr>
        <p:spPr/>
        <p:txBody>
          <a:bodyPr/>
          <a:lstStyle>
            <a:lvl1pPr>
              <a:defRPr b="0">
                <a:latin typeface="Calibri" panose="020F0502020204030204" pitchFamily="34" charset="0"/>
                <a:cs typeface="Calibri" panose="020F0502020204030204" pitchFamily="34" charset="0"/>
              </a:defRPr>
            </a:lvl1pPr>
          </a:lstStyle>
          <a:p>
            <a:pPr>
              <a:defRPr/>
            </a:pPr>
            <a:fld id="{AC73F1D3-B4B8-4AEF-90B2-F6B713CA2A81}" type="slidenum">
              <a:rPr lang="en-US" smtClean="0"/>
              <a:pPr>
                <a:defRPr/>
              </a:pPr>
              <a:t>‹#›</a:t>
            </a:fld>
            <a:endParaRPr lang="en-US" dirty="0"/>
          </a:p>
        </p:txBody>
      </p:sp>
      <p:sp>
        <p:nvSpPr>
          <p:cNvPr id="3" name="Rectangle 2"/>
          <p:cNvSpPr/>
          <p:nvPr userDrawn="1"/>
        </p:nvSpPr>
        <p:spPr>
          <a:xfrm>
            <a:off x="0" y="6324600"/>
            <a:ext cx="9144000" cy="228600"/>
          </a:xfrm>
          <a:prstGeom prst="rect">
            <a:avLst/>
          </a:prstGeom>
          <a:solidFill>
            <a:srgbClr val="0054AF"/>
          </a:solidFill>
          <a:ln w="3175">
            <a:solidFill>
              <a:srgbClr val="0054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9693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CBCC52C-CE0E-4A77-AE88-E639344518EB}" type="slidenum">
              <a:rPr lang="en-US" smtClean="0"/>
              <a:t>‹#›</a:t>
            </a:fld>
            <a:endParaRPr lang="en-US" dirty="0"/>
          </a:p>
        </p:txBody>
      </p:sp>
      <p:sp>
        <p:nvSpPr>
          <p:cNvPr id="5" name="Title Placeholder 7"/>
          <p:cNvSpPr>
            <a:spLocks noGrp="1"/>
          </p:cNvSpPr>
          <p:nvPr>
            <p:ph type="title"/>
          </p:nvPr>
        </p:nvSpPr>
        <p:spPr bwMode="auto">
          <a:xfrm>
            <a:off x="0" y="3048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50AD"/>
                </a:solidFill>
              </a:defRPr>
            </a:lvl1pPr>
          </a:lstStyle>
          <a:p>
            <a:pPr lvl="0"/>
            <a:r>
              <a:rPr lang="en-US" dirty="0"/>
              <a:t>Click to edit Master title style</a:t>
            </a:r>
          </a:p>
        </p:txBody>
      </p:sp>
    </p:spTree>
    <p:extLst>
      <p:ext uri="{BB962C8B-B14F-4D97-AF65-F5344CB8AC3E}">
        <p14:creationId xmlns:p14="http://schemas.microsoft.com/office/powerpoint/2010/main" val="352767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a:solidFill>
                  <a:srgbClr val="0050AD"/>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000">
                <a:solidFill>
                  <a:schemeClr val="tx1"/>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BCC52C-CE0E-4A77-AE88-E639344518EB}" type="slidenum">
              <a:rPr lang="en-US" smtClean="0"/>
              <a:t>‹#›</a:t>
            </a:fld>
            <a:endParaRPr lang="en-US" dirty="0"/>
          </a:p>
        </p:txBody>
      </p:sp>
    </p:spTree>
    <p:extLst>
      <p:ext uri="{BB962C8B-B14F-4D97-AF65-F5344CB8AC3E}">
        <p14:creationId xmlns:p14="http://schemas.microsoft.com/office/powerpoint/2010/main" val="2361824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0AD"/>
                </a:solidFill>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a:solidFill>
                  <a:schemeClr val="tx1"/>
                </a:solidFill>
                <a:latin typeface="Calibri" panose="020F0502020204030204" pitchFamily="34" charset="0"/>
                <a:cs typeface="Calibri" panose="020F0502020204030204" pitchFamily="34" charset="0"/>
              </a:defRPr>
            </a:lvl1pPr>
            <a:lvl2pPr>
              <a:defRPr>
                <a:solidFill>
                  <a:schemeClr val="tx1"/>
                </a:solidFill>
                <a:latin typeface="Calibri" panose="020F0502020204030204" pitchFamily="34" charset="0"/>
                <a:cs typeface="Calibri" panose="020F0502020204030204" pitchFamily="34" charset="0"/>
              </a:defRPr>
            </a:lvl2pPr>
            <a:lvl3pPr>
              <a:defRPr>
                <a:solidFill>
                  <a:schemeClr val="tx1"/>
                </a:solidFill>
                <a:latin typeface="Calibri" panose="020F0502020204030204" pitchFamily="34" charset="0"/>
                <a:cs typeface="Calibri" panose="020F0502020204030204" pitchFamily="34" charset="0"/>
              </a:defRPr>
            </a:lvl3pPr>
            <a:lvl4pPr>
              <a:defRPr>
                <a:solidFill>
                  <a:schemeClr val="tx1"/>
                </a:solidFill>
                <a:latin typeface="Calibri" panose="020F0502020204030204" pitchFamily="34" charset="0"/>
                <a:cs typeface="Calibri" panose="020F0502020204030204" pitchFamily="34" charset="0"/>
              </a:defRPr>
            </a:lvl4pPr>
            <a:lvl5pPr>
              <a:defRPr>
                <a:solidFill>
                  <a:schemeClr val="tx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BCC52C-CE0E-4A77-AE88-E639344518EB}" type="slidenum">
              <a:rPr lang="en-US" smtClean="0"/>
              <a:t>‹#›</a:t>
            </a:fld>
            <a:endParaRPr lang="en-US" dirty="0"/>
          </a:p>
        </p:txBody>
      </p:sp>
    </p:spTree>
    <p:extLst>
      <p:ext uri="{BB962C8B-B14F-4D97-AF65-F5344CB8AC3E}">
        <p14:creationId xmlns:p14="http://schemas.microsoft.com/office/powerpoint/2010/main" val="3242952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cs typeface="Calibri" panose="020F0502020204030204" pitchFamily="34" charset="0"/>
              </a:defRPr>
            </a:lvl1pPr>
          </a:lstStyle>
          <a:p>
            <a:fld id="{2CCA399D-70CA-459C-B9EA-B71A267A154B}" type="datetimeFigureOut">
              <a:rPr lang="en-US" smtClean="0"/>
              <a:pPr/>
              <a:t>3/25/2020</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89C532-19C3-49CA-A4A2-9AFC45CA14B9}" type="slidenum">
              <a:rPr lang="en-US" smtClean="0"/>
              <a:pPr/>
              <a:t>‹#›</a:t>
            </a:fld>
            <a:endParaRPr lang="en-US"/>
          </a:p>
        </p:txBody>
      </p:sp>
    </p:spTree>
    <p:extLst>
      <p:ext uri="{BB962C8B-B14F-4D97-AF65-F5344CB8AC3E}">
        <p14:creationId xmlns:p14="http://schemas.microsoft.com/office/powerpoint/2010/main" val="3275142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3" descr="PM Study white 2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9397" name="Rectangle 5"/>
          <p:cNvSpPr>
            <a:spLocks noGrp="1" noChangeArrowheads="1"/>
          </p:cNvSpPr>
          <p:nvPr>
            <p:ph type="ftr" sz="quarter" idx="3"/>
          </p:nvPr>
        </p:nvSpPr>
        <p:spPr bwMode="auto">
          <a:xfrm>
            <a:off x="3124200" y="6629400"/>
            <a:ext cx="2819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a:solidFill>
                  <a:schemeClr val="bg1"/>
                </a:solidFill>
                <a:latin typeface="Calibri" panose="020F0502020204030204" pitchFamily="34" charset="0"/>
                <a:cs typeface="+mn-cs"/>
              </a:defRPr>
            </a:lvl1pPr>
          </a:lstStyle>
          <a:p>
            <a:pPr>
              <a:defRPr/>
            </a:pPr>
            <a:endParaRPr lang="en-US" dirty="0"/>
          </a:p>
        </p:txBody>
      </p:sp>
      <p:sp>
        <p:nvSpPr>
          <p:cNvPr id="59398" name="Rectangle 6"/>
          <p:cNvSpPr>
            <a:spLocks noGrp="1" noChangeArrowheads="1"/>
          </p:cNvSpPr>
          <p:nvPr>
            <p:ph type="sldNum" sz="quarter" idx="4"/>
          </p:nvPr>
        </p:nvSpPr>
        <p:spPr bwMode="auto">
          <a:xfrm>
            <a:off x="6019800" y="6553200"/>
            <a:ext cx="2133600" cy="427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chemeClr val="bg1"/>
                </a:solidFill>
                <a:latin typeface="Calibri" panose="020F0502020204030204" pitchFamily="34" charset="0"/>
                <a:cs typeface="+mn-cs"/>
              </a:defRPr>
            </a:lvl1pPr>
          </a:lstStyle>
          <a:p>
            <a:pPr>
              <a:defRPr/>
            </a:pPr>
            <a:fld id="{D9FB7AC3-767A-44C0-83B6-C4C77C203C7C}" type="slidenum">
              <a:rPr lang="en-US" smtClean="0"/>
              <a:pPr>
                <a:defRPr/>
              </a:pPr>
              <a:t>‹#›</a:t>
            </a:fld>
            <a:endParaRPr lang="en-US" dirty="0"/>
          </a:p>
        </p:txBody>
      </p:sp>
      <p:sp>
        <p:nvSpPr>
          <p:cNvPr id="1030" name="Title Placeholder 7"/>
          <p:cNvSpPr>
            <a:spLocks noGrp="1"/>
          </p:cNvSpPr>
          <p:nvPr>
            <p:ph type="title"/>
          </p:nvPr>
        </p:nvSpPr>
        <p:spPr bwMode="auto">
          <a:xfrm>
            <a:off x="0" y="1524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 bg1="lt1" tx1="dk1" bg2="lt2" tx2="dk2" accent1="accent1" accent2="accent2" accent3="accent3" accent4="accent4" accent5="accent5" accent6="accent6" hlink="hlink" folHlink="folHlink"/>
  <p:sldLayoutIdLst>
    <p:sldLayoutId id="2147485292" r:id="rId1"/>
    <p:sldLayoutId id="2147485290" r:id="rId2"/>
    <p:sldLayoutId id="2147485293" r:id="rId3"/>
    <p:sldLayoutId id="2147485294" r:id="rId4"/>
    <p:sldLayoutId id="2147485295" r:id="rId5"/>
    <p:sldLayoutId id="2147485296" r:id="rId6"/>
  </p:sldLayoutIdLst>
  <p:hf sldNum="0" hdr="0" ftr="0" dt="0"/>
  <p:txStyles>
    <p:titleStyle>
      <a:lvl1pPr algn="ctr" rtl="0" eaLnBrk="0" fontAlgn="base" hangingPunct="0">
        <a:spcBef>
          <a:spcPct val="0"/>
        </a:spcBef>
        <a:spcAft>
          <a:spcPct val="0"/>
        </a:spcAft>
        <a:defRPr sz="2800" b="1">
          <a:solidFill>
            <a:srgbClr val="0050AD"/>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p:titleStyle>
    <p:bodyStyle>
      <a:lvl1pPr marL="342900" indent="-342900" algn="l" rtl="0" eaLnBrk="0" fontAlgn="base" hangingPunct="0">
        <a:spcBef>
          <a:spcPct val="20000"/>
        </a:spcBef>
        <a:spcAft>
          <a:spcPct val="0"/>
        </a:spcAft>
        <a:buChar char="•"/>
        <a:defRPr sz="20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000">
          <a:solidFill>
            <a:schemeClr val="tx1"/>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5.wdp"/></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49.tmp"/><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0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1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2" Type="http://schemas.openxmlformats.org/officeDocument/2006/relationships/image" Target="../media/image57.tmp"/><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6.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60.tmp"/><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2" Type="http://schemas.openxmlformats.org/officeDocument/2006/relationships/image" Target="../media/image61.tmp"/><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2" Type="http://schemas.openxmlformats.org/officeDocument/2006/relationships/image" Target="../media/image62.tmp"/><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microsoft.com/office/2007/relationships/hdphoto" Target="../media/hdphoto7.wdp"/></Relationships>
</file>

<file path=ppt/slides/_rels/slide42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vmedu.com/VMEdu-Images/logo-6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846974"/>
            <a:ext cx="1447800" cy="4776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 y="2688610"/>
            <a:ext cx="8763000" cy="2492990"/>
          </a:xfrm>
          <a:prstGeom prst="rect">
            <a:avLst/>
          </a:prstGeom>
          <a:noFill/>
        </p:spPr>
        <p:txBody>
          <a:bodyPr wrap="square" rtlCol="0">
            <a:spAutoFit/>
          </a:bodyPr>
          <a:lstStyle/>
          <a:p>
            <a:pPr algn="ctr"/>
            <a:r>
              <a:rPr lang="en-US" sz="2400" b="1" dirty="0">
                <a:solidFill>
                  <a:srgbClr val="095AB1"/>
                </a:solidFill>
                <a:latin typeface="Calibri" panose="020F0502020204030204" pitchFamily="34" charset="0"/>
                <a:cs typeface="Calibri" panose="020F0502020204030204" pitchFamily="34" charset="0"/>
              </a:rPr>
              <a:t>Virtual Instructor-led Training on Scrum Product Owner Certified (SPOC™) Certification</a:t>
            </a: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b="1" dirty="0">
              <a:solidFill>
                <a:srgbClr val="095AB1"/>
              </a:solidFill>
              <a:latin typeface="Calibri" panose="020F0502020204030204" pitchFamily="34" charset="0"/>
              <a:cs typeface="Calibri" panose="020F0502020204030204" pitchFamily="34" charset="0"/>
            </a:endParaRPr>
          </a:p>
          <a:p>
            <a:pPr algn="ctr"/>
            <a:endParaRPr lang="en-US"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533400"/>
            <a:ext cx="3048000" cy="487080"/>
          </a:xfrm>
          <a:prstGeom prst="rect">
            <a:avLst/>
          </a:prstGeom>
        </p:spPr>
      </p:pic>
    </p:spTree>
    <p:extLst>
      <p:ext uri="{BB962C8B-B14F-4D97-AF65-F5344CB8AC3E}">
        <p14:creationId xmlns:p14="http://schemas.microsoft.com/office/powerpoint/2010/main" val="63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IN" sz="1800" dirty="0"/>
              <a:t>This is a two-day class. Class starts at 8:00 A.M. and will continue until 4:00 P.M. each day. Your instructor will provide breaks throughout the day.</a:t>
            </a:r>
          </a:p>
          <a:p>
            <a:pPr lvl="0"/>
            <a:endParaRPr lang="en-IN" sz="1800" dirty="0"/>
          </a:p>
          <a:p>
            <a:pPr lvl="0"/>
            <a:r>
              <a:rPr lang="en-IN" sz="1800" dirty="0"/>
              <a:t>Participants should be in the class on time and return from breaks as instructed.</a:t>
            </a:r>
          </a:p>
          <a:p>
            <a:pPr lvl="0"/>
            <a:endParaRPr lang="en-IN" sz="1800" dirty="0"/>
          </a:p>
          <a:p>
            <a:pPr lvl="0"/>
            <a:r>
              <a:rPr lang="en-IN" sz="1800" dirty="0"/>
              <a:t>Full participation is expected from students. Please join in the activities and exercises as instructed. </a:t>
            </a:r>
          </a:p>
          <a:p>
            <a:pPr lvl="0"/>
            <a:endParaRPr lang="en-IN" sz="1800" dirty="0"/>
          </a:p>
          <a:p>
            <a:pPr lvl="0"/>
            <a:r>
              <a:rPr lang="en-IN" sz="1800" dirty="0"/>
              <a:t>The study materials and resources that participants will be using are copyrighted and wholly owned by SCRUMstudy. These should not be photocopied, distributed, or shared and may only be used by students who have enrolled in </a:t>
            </a:r>
            <a:r>
              <a:rPr lang="en-IN" sz="1800" dirty="0" err="1"/>
              <a:t>SCRUMstudy</a:t>
            </a:r>
            <a:r>
              <a:rPr lang="en-IN" sz="1800" dirty="0"/>
              <a:t> classroom training.</a:t>
            </a:r>
          </a:p>
        </p:txBody>
      </p:sp>
      <p:sp>
        <p:nvSpPr>
          <p:cNvPr id="3" name="Title 2"/>
          <p:cNvSpPr>
            <a:spLocks noGrp="1"/>
          </p:cNvSpPr>
          <p:nvPr>
            <p:ph type="title"/>
          </p:nvPr>
        </p:nvSpPr>
        <p:spPr/>
        <p:txBody>
          <a:bodyPr/>
          <a:lstStyle/>
          <a:p>
            <a:r>
              <a:rPr lang="en-US" dirty="0"/>
              <a:t>Ground Rules/Working Agreements</a:t>
            </a:r>
            <a:endParaRPr lang="en-IN" dirty="0"/>
          </a:p>
        </p:txBody>
      </p:sp>
    </p:spTree>
    <p:extLst>
      <p:ext uri="{BB962C8B-B14F-4D97-AF65-F5344CB8AC3E}">
        <p14:creationId xmlns:p14="http://schemas.microsoft.com/office/powerpoint/2010/main" val="244835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1800" dirty="0"/>
              <a:t>To provide deep understanding of the Scrum framework’s philosophy and principles</a:t>
            </a:r>
          </a:p>
          <a:p>
            <a:pPr lvl="0"/>
            <a:endParaRPr lang="en-IN" sz="1800" dirty="0"/>
          </a:p>
          <a:p>
            <a:pPr lvl="0"/>
            <a:r>
              <a:rPr lang="en-US" sz="1800" dirty="0"/>
              <a:t>To provide practical knowledge of Scrum from a Product Owner’s perspective—including roles, meetings, and artifacts</a:t>
            </a:r>
            <a:endParaRPr lang="en-IN" sz="1800" dirty="0"/>
          </a:p>
          <a:p>
            <a:pPr lvl="0"/>
            <a:endParaRPr lang="en-US" sz="1800" dirty="0"/>
          </a:p>
          <a:p>
            <a:pPr lvl="0"/>
            <a:r>
              <a:rPr lang="en-US" sz="1800" dirty="0"/>
              <a:t>To prepare participants to be comfortable in taking on the role of Product Owner in their organizations as well as to manage common issues and roadblocks</a:t>
            </a:r>
            <a:endParaRPr lang="en-IN" sz="1800" dirty="0"/>
          </a:p>
          <a:p>
            <a:endParaRPr lang="en-US" sz="1800" dirty="0"/>
          </a:p>
          <a:p>
            <a:r>
              <a:rPr lang="en-US" sz="1800" dirty="0"/>
              <a:t>To prepare students to take and PASS the Scrum Product Owner Certified (SPOC</a:t>
            </a:r>
            <a:r>
              <a:rPr lang="en-US" sz="1800" baseline="30000" dirty="0"/>
              <a:t>TM</a:t>
            </a:r>
            <a:r>
              <a:rPr lang="en-US" sz="1800" dirty="0"/>
              <a:t>) exam!</a:t>
            </a:r>
            <a:endParaRPr lang="en-IN" sz="1800" dirty="0"/>
          </a:p>
        </p:txBody>
      </p:sp>
      <p:sp>
        <p:nvSpPr>
          <p:cNvPr id="3" name="Title 2"/>
          <p:cNvSpPr>
            <a:spLocks noGrp="1"/>
          </p:cNvSpPr>
          <p:nvPr>
            <p:ph type="title"/>
          </p:nvPr>
        </p:nvSpPr>
        <p:spPr/>
        <p:txBody>
          <a:bodyPr/>
          <a:lstStyle/>
          <a:p>
            <a:r>
              <a:rPr lang="en-US" dirty="0"/>
              <a:t>Course Objectives</a:t>
            </a:r>
            <a:endParaRPr lang="en-IN" dirty="0"/>
          </a:p>
        </p:txBody>
      </p:sp>
    </p:spTree>
    <p:extLst>
      <p:ext uri="{BB962C8B-B14F-4D97-AF65-F5344CB8AC3E}">
        <p14:creationId xmlns:p14="http://schemas.microsoft.com/office/powerpoint/2010/main" val="4293343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1800" dirty="0"/>
              <a:t>Delegates will be familiar with the concepts, advantages, and challenges of the Scrum framework.</a:t>
            </a:r>
            <a:endParaRPr lang="en-IN" sz="1800" dirty="0"/>
          </a:p>
          <a:p>
            <a:pPr lvl="0"/>
            <a:endParaRPr lang="en-US" sz="1800" dirty="0"/>
          </a:p>
          <a:p>
            <a:pPr lvl="0"/>
            <a:r>
              <a:rPr lang="en-US" sz="1800" dirty="0"/>
              <a:t>Delegates will be adept in handling the business aspects of the Scrum framework and stakeholder engagement.</a:t>
            </a:r>
            <a:endParaRPr lang="en-IN" sz="1800" dirty="0"/>
          </a:p>
          <a:p>
            <a:pPr lvl="0"/>
            <a:endParaRPr lang="en-US" sz="1800" dirty="0"/>
          </a:p>
          <a:p>
            <a:pPr lvl="0"/>
            <a:r>
              <a:rPr lang="en-US" sz="1800" dirty="0"/>
              <a:t>Delegates will be equipped with the knowledge needed to play the role of a Product Owner in their organizations and help their organizations adopt the Scrum framework. This knowledge will include a functional understanding of the other roles in Scrum.</a:t>
            </a:r>
            <a:endParaRPr lang="en-IN" sz="1800" dirty="0"/>
          </a:p>
          <a:p>
            <a:endParaRPr lang="en-US" sz="1800" dirty="0"/>
          </a:p>
          <a:p>
            <a:r>
              <a:rPr lang="en-US" sz="1800" dirty="0"/>
              <a:t>Delegates will have knowledge pertaining to and the ability to anticipate issues related to the practical implementation of Scrum</a:t>
            </a:r>
            <a:endParaRPr lang="en-IN" sz="1800" dirty="0"/>
          </a:p>
        </p:txBody>
      </p:sp>
      <p:sp>
        <p:nvSpPr>
          <p:cNvPr id="3" name="Title 2"/>
          <p:cNvSpPr>
            <a:spLocks noGrp="1"/>
          </p:cNvSpPr>
          <p:nvPr>
            <p:ph type="title"/>
          </p:nvPr>
        </p:nvSpPr>
        <p:spPr/>
        <p:txBody>
          <a:bodyPr/>
          <a:lstStyle/>
          <a:p>
            <a:r>
              <a:rPr lang="en-US" dirty="0"/>
              <a:t>Course Outcomes</a:t>
            </a:r>
            <a:endParaRPr lang="en-IN" dirty="0"/>
          </a:p>
        </p:txBody>
      </p:sp>
    </p:spTree>
    <p:extLst>
      <p:ext uri="{BB962C8B-B14F-4D97-AF65-F5344CB8AC3E}">
        <p14:creationId xmlns:p14="http://schemas.microsoft.com/office/powerpoint/2010/main" val="2729720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140185875"/>
              </p:ext>
            </p:extLst>
          </p:nvPr>
        </p:nvGraphicFramePr>
        <p:xfrm>
          <a:off x="152400" y="1143000"/>
          <a:ext cx="88392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solidFill>
                  <a:srgbClr val="0050AD"/>
                </a:solidFill>
              </a:rPr>
              <a:t>Format of the Training</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5</a:t>
            </a:fld>
            <a:endParaRPr lang="en-US" dirty="0"/>
          </a:p>
        </p:txBody>
      </p:sp>
    </p:spTree>
    <p:extLst>
      <p:ext uri="{BB962C8B-B14F-4D97-AF65-F5344CB8AC3E}">
        <p14:creationId xmlns:p14="http://schemas.microsoft.com/office/powerpoint/2010/main" val="2170247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1692" y="391180"/>
            <a:ext cx="8510954"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Syllabus Areas</a:t>
            </a:r>
          </a:p>
        </p:txBody>
      </p:sp>
      <p:sp>
        <p:nvSpPr>
          <p:cNvPr id="9" name="TextBox 8"/>
          <p:cNvSpPr txBox="1"/>
          <p:nvPr/>
        </p:nvSpPr>
        <p:spPr>
          <a:xfrm>
            <a:off x="990600" y="914400"/>
            <a:ext cx="8229600" cy="6963445"/>
          </a:xfrm>
          <a:prstGeom prst="rect">
            <a:avLst/>
          </a:prstGeom>
          <a:noFill/>
        </p:spPr>
        <p:txBody>
          <a:bodyPr wrap="square" rtlCol="0">
            <a:spAutoFit/>
          </a:bodyPr>
          <a:lstStyle/>
          <a:p>
            <a:pPr marL="156799">
              <a:spcAft>
                <a:spcPts val="277"/>
              </a:spcAft>
            </a:pPr>
            <a:r>
              <a:rPr lang="en-IN" b="1" dirty="0">
                <a:latin typeface="Calibri" panose="020F0502020204030204" pitchFamily="34" charset="0"/>
                <a:cs typeface="Calibri" panose="020F0502020204030204" pitchFamily="34" charset="0"/>
              </a:rPr>
              <a:t>1. Agile Overview</a:t>
            </a:r>
          </a:p>
          <a:p>
            <a:pPr marL="613999" lvl="1">
              <a:spcAft>
                <a:spcPts val="277"/>
              </a:spcAft>
            </a:pPr>
            <a:endParaRPr lang="en-IN" sz="1600" b="1" dirty="0">
              <a:latin typeface="Calibri" panose="020F0502020204030204" pitchFamily="34" charset="0"/>
              <a:cs typeface="Calibri" panose="020F0502020204030204" pitchFamily="34" charset="0"/>
            </a:endParaRPr>
          </a:p>
          <a:p>
            <a:pPr marL="156799">
              <a:spcAft>
                <a:spcPts val="277"/>
              </a:spcAft>
            </a:pPr>
            <a:r>
              <a:rPr lang="en-IN" b="1" dirty="0">
                <a:latin typeface="Calibri" panose="020F0502020204030204" pitchFamily="34" charset="0"/>
                <a:cs typeface="Calibri" panose="020F0502020204030204" pitchFamily="34" charset="0"/>
              </a:rPr>
              <a:t>2. Domains of Agile Practices</a:t>
            </a:r>
            <a:endParaRPr lang="en-IN" sz="1600" dirty="0">
              <a:latin typeface="Calibri" panose="020F0502020204030204" pitchFamily="34" charset="0"/>
              <a:cs typeface="Calibri" panose="020F0502020204030204" pitchFamily="34" charset="0"/>
            </a:endParaRPr>
          </a:p>
          <a:p>
            <a:pPr marL="499699" indent="-342900">
              <a:spcAft>
                <a:spcPts val="277"/>
              </a:spcAft>
              <a:buFont typeface="+mj-lt"/>
              <a:buAutoNum type="arabicPeriod"/>
            </a:pPr>
            <a:endParaRPr lang="en-IN" b="1" dirty="0">
              <a:latin typeface="Calibri" panose="020F0502020204030204" pitchFamily="34" charset="0"/>
              <a:cs typeface="Calibri" panose="020F0502020204030204" pitchFamily="34" charset="0"/>
            </a:endParaRPr>
          </a:p>
          <a:p>
            <a:pPr marL="156799">
              <a:spcAft>
                <a:spcPts val="277"/>
              </a:spcAft>
            </a:pPr>
            <a:r>
              <a:rPr lang="en-IN" b="1" dirty="0">
                <a:latin typeface="Calibri" panose="020F0502020204030204" pitchFamily="34" charset="0"/>
                <a:cs typeface="Calibri" panose="020F0502020204030204" pitchFamily="34" charset="0"/>
              </a:rPr>
              <a:t>3. Scrum Overview</a:t>
            </a:r>
          </a:p>
          <a:p>
            <a:pPr marL="156799">
              <a:spcAft>
                <a:spcPts val="277"/>
              </a:spcAft>
            </a:pPr>
            <a:endParaRPr lang="en-IN" sz="1600" b="1" dirty="0">
              <a:latin typeface="Calibri" panose="020F0502020204030204" pitchFamily="34" charset="0"/>
              <a:cs typeface="Calibri" panose="020F0502020204030204" pitchFamily="34" charset="0"/>
            </a:endParaRPr>
          </a:p>
          <a:p>
            <a:pPr marL="156799">
              <a:spcAft>
                <a:spcPts val="277"/>
              </a:spcAft>
            </a:pPr>
            <a:r>
              <a:rPr lang="en-IN" b="1" dirty="0">
                <a:latin typeface="Calibri" panose="020F0502020204030204" pitchFamily="34" charset="0"/>
                <a:cs typeface="Calibri" panose="020F0502020204030204" pitchFamily="34" charset="0"/>
              </a:rPr>
              <a:t>4. Overview of the SBOK Guide</a:t>
            </a:r>
          </a:p>
          <a:p>
            <a:pPr marL="156799">
              <a:spcAft>
                <a:spcPts val="277"/>
              </a:spcAft>
            </a:pPr>
            <a:endParaRPr lang="en-IN" b="1" dirty="0">
              <a:latin typeface="Calibri" panose="020F0502020204030204" pitchFamily="34" charset="0"/>
              <a:cs typeface="Calibri" panose="020F0502020204030204" pitchFamily="34" charset="0"/>
            </a:endParaRPr>
          </a:p>
          <a:p>
            <a:pPr marL="156799">
              <a:spcAft>
                <a:spcPts val="277"/>
              </a:spcAft>
            </a:pPr>
            <a:r>
              <a:rPr lang="en-IN" b="1" dirty="0">
                <a:latin typeface="Calibri" panose="020F0502020204030204" pitchFamily="34" charset="0"/>
                <a:cs typeface="Calibri" panose="020F0502020204030204" pitchFamily="34" charset="0"/>
              </a:rPr>
              <a:t>5. Scrum Principles</a:t>
            </a:r>
          </a:p>
          <a:p>
            <a:pPr marL="156799">
              <a:spcAft>
                <a:spcPts val="277"/>
              </a:spcAft>
            </a:pPr>
            <a:endParaRPr lang="en-IN" b="1" dirty="0">
              <a:latin typeface="Calibri" panose="020F0502020204030204" pitchFamily="34" charset="0"/>
              <a:cs typeface="Calibri" panose="020F0502020204030204" pitchFamily="34" charset="0"/>
            </a:endParaRPr>
          </a:p>
          <a:p>
            <a:pPr marL="156799">
              <a:spcAft>
                <a:spcPts val="277"/>
              </a:spcAft>
            </a:pPr>
            <a:r>
              <a:rPr lang="en-IN" b="1" dirty="0">
                <a:latin typeface="Calibri" panose="020F0502020204030204" pitchFamily="34" charset="0"/>
                <a:cs typeface="Calibri" panose="020F0502020204030204" pitchFamily="34" charset="0"/>
              </a:rPr>
              <a:t>6. Scrum Aspects </a:t>
            </a:r>
          </a:p>
          <a:p>
            <a:pPr marL="156799">
              <a:spcAft>
                <a:spcPts val="277"/>
              </a:spcAft>
            </a:pPr>
            <a:endParaRPr lang="en-IN" b="1" dirty="0">
              <a:latin typeface="Calibri" panose="020F0502020204030204" pitchFamily="34" charset="0"/>
              <a:cs typeface="Calibri" panose="020F0502020204030204" pitchFamily="34" charset="0"/>
            </a:endParaRPr>
          </a:p>
          <a:p>
            <a:pPr marL="156799">
              <a:spcAft>
                <a:spcPts val="277"/>
              </a:spcAft>
            </a:pPr>
            <a:r>
              <a:rPr lang="en-IN" b="1" dirty="0">
                <a:latin typeface="Calibri" panose="020F0502020204030204" pitchFamily="34" charset="0"/>
                <a:cs typeface="Calibri" panose="020F0502020204030204" pitchFamily="34" charset="0"/>
              </a:rPr>
              <a:t>7. Scrum Phases and Processes</a:t>
            </a:r>
          </a:p>
          <a:p>
            <a:pPr marL="156799">
              <a:spcAft>
                <a:spcPts val="277"/>
              </a:spcAft>
            </a:pPr>
            <a:endParaRPr lang="en-IN" b="1" dirty="0">
              <a:latin typeface="Calibri" panose="020F0502020204030204" pitchFamily="34" charset="0"/>
              <a:cs typeface="Calibri" panose="020F0502020204030204" pitchFamily="34" charset="0"/>
            </a:endParaRPr>
          </a:p>
          <a:p>
            <a:pPr marL="156799">
              <a:spcAft>
                <a:spcPts val="277"/>
              </a:spcAft>
            </a:pPr>
            <a:r>
              <a:rPr lang="en-IN" b="1" dirty="0">
                <a:latin typeface="Calibri" panose="020F0502020204030204" pitchFamily="34" charset="0"/>
                <a:cs typeface="Calibri" panose="020F0502020204030204" pitchFamily="34" charset="0"/>
              </a:rPr>
              <a:t>8. Transitioning to Scrum</a:t>
            </a:r>
          </a:p>
          <a:p>
            <a:pPr marL="156799">
              <a:spcAft>
                <a:spcPts val="277"/>
              </a:spcAft>
            </a:pPr>
            <a:endParaRPr lang="en-IN" sz="1600" dirty="0">
              <a:latin typeface="Calibri" panose="020F0502020204030204" pitchFamily="34" charset="0"/>
              <a:cs typeface="Calibri" panose="020F0502020204030204" pitchFamily="34" charset="0"/>
            </a:endParaRPr>
          </a:p>
          <a:p>
            <a:pPr marL="613999" lvl="1">
              <a:spcAft>
                <a:spcPts val="277"/>
              </a:spcAft>
            </a:pPr>
            <a:endParaRPr lang="en-IN" sz="1600" dirty="0">
              <a:latin typeface="Calibri" panose="020F0502020204030204" pitchFamily="34" charset="0"/>
              <a:cs typeface="Calibri" panose="020F0502020204030204" pitchFamily="34" charset="0"/>
            </a:endParaRPr>
          </a:p>
          <a:p>
            <a:pPr marL="899749" lvl="1" indent="-285750">
              <a:spcAft>
                <a:spcPts val="277"/>
              </a:spcAft>
              <a:buFont typeface="Courier New" panose="02070309020205020404" pitchFamily="49" charset="0"/>
              <a:buChar char="o"/>
            </a:pPr>
            <a:endParaRPr lang="en-IN" sz="1600" dirty="0">
              <a:latin typeface="Calibri" panose="020F0502020204030204" pitchFamily="34" charset="0"/>
              <a:cs typeface="Calibri" panose="020F0502020204030204" pitchFamily="34" charset="0"/>
            </a:endParaRPr>
          </a:p>
          <a:p>
            <a:pPr marL="328249" indent="-171450">
              <a:spcAft>
                <a:spcPts val="277"/>
              </a:spcAft>
              <a:buFont typeface="Arial" panose="020B0604020202020204" pitchFamily="34" charset="0"/>
              <a:buChar char="•"/>
            </a:pPr>
            <a:endParaRPr lang="en-IN" sz="1600" dirty="0">
              <a:latin typeface="Calibri" panose="020F0502020204030204" pitchFamily="34" charset="0"/>
              <a:cs typeface="Calibri" panose="020F0502020204030204" pitchFamily="34" charset="0"/>
            </a:endParaRPr>
          </a:p>
          <a:p>
            <a:pPr marL="442549" indent="-285750">
              <a:spcAft>
                <a:spcPts val="277"/>
              </a:spcAft>
              <a:buFont typeface="Arial" panose="020B0604020202020204" pitchFamily="34" charset="0"/>
              <a:buChar char="•"/>
            </a:pPr>
            <a:endParaRPr lang="en-IN" sz="1600" dirty="0">
              <a:latin typeface="Calibri" panose="020F0502020204030204" pitchFamily="34" charset="0"/>
              <a:cs typeface="Calibri" panose="020F0502020204030204" pitchFamily="34" charset="0"/>
            </a:endParaRPr>
          </a:p>
          <a:p>
            <a:pPr marL="328249" indent="-171450">
              <a:spcAft>
                <a:spcPts val="277"/>
              </a:spcAft>
              <a:buFont typeface="Arial" panose="020B0604020202020204" pitchFamily="34" charset="0"/>
              <a:buChar char="•"/>
            </a:pPr>
            <a:endParaRPr lang="en-IN" sz="1600" dirty="0">
              <a:latin typeface="Calibri" panose="020F0502020204030204" pitchFamily="34" charset="0"/>
              <a:cs typeface="Calibri" panose="020F0502020204030204" pitchFamily="34" charset="0"/>
            </a:endParaRPr>
          </a:p>
          <a:p>
            <a:pPr marL="688748" lvl="2" indent="-262311">
              <a:spcAft>
                <a:spcPts val="0"/>
              </a:spcAft>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426437" lvl="2">
              <a:spcAft>
                <a:spcPts val="0"/>
              </a:spcAft>
            </a:pPr>
            <a:endParaRPr lang="en-US" sz="1600" dirty="0">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6</a:t>
            </a:fld>
            <a:endParaRPr lang="en-US" dirty="0"/>
          </a:p>
        </p:txBody>
      </p:sp>
    </p:spTree>
    <p:extLst>
      <p:ext uri="{BB962C8B-B14F-4D97-AF65-F5344CB8AC3E}">
        <p14:creationId xmlns:p14="http://schemas.microsoft.com/office/powerpoint/2010/main" val="220644702"/>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626"/>
            <a:ext cx="9144000" cy="983974"/>
          </a:xfrm>
          <a:prstGeom prst="rect">
            <a:avLst/>
          </a:prstGeom>
          <a:solidFill>
            <a:srgbClr val="005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VIRTUAL Classroom</a:t>
            </a:r>
          </a:p>
        </p:txBody>
      </p:sp>
      <p:sp>
        <p:nvSpPr>
          <p:cNvPr id="8" name="Rectangle 7"/>
          <p:cNvSpPr/>
          <p:nvPr/>
        </p:nvSpPr>
        <p:spPr>
          <a:xfrm>
            <a:off x="0" y="1066800"/>
            <a:ext cx="9144000" cy="76200"/>
          </a:xfrm>
          <a:prstGeom prst="rect">
            <a:avLst/>
          </a:prstGeom>
          <a:solidFill>
            <a:srgbClr val="005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p:cNvSpPr txBox="1">
            <a:spLocks/>
          </p:cNvSpPr>
          <p:nvPr/>
        </p:nvSpPr>
        <p:spPr>
          <a:xfrm>
            <a:off x="72538" y="1219199"/>
            <a:ext cx="8458200" cy="510540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000" b="1" dirty="0">
                <a:solidFill>
                  <a:schemeClr val="accent5">
                    <a:lumMod val="75000"/>
                  </a:schemeClr>
                </a:solidFill>
                <a:latin typeface="+mj-lt"/>
              </a:rPr>
              <a:t>How to participate in this Virtual Classroom:</a:t>
            </a:r>
          </a:p>
          <a:p>
            <a:endParaRPr lang="en-US" sz="2000" dirty="0">
              <a:solidFill>
                <a:schemeClr val="accent5">
                  <a:lumMod val="75000"/>
                </a:schemeClr>
              </a:solidFill>
              <a:latin typeface="+mj-lt"/>
            </a:endParaRPr>
          </a:p>
          <a:p>
            <a:pPr marL="636588" lvl="2">
              <a:spcBef>
                <a:spcPts val="600"/>
              </a:spcBef>
              <a:spcAft>
                <a:spcPts val="600"/>
              </a:spcAft>
            </a:pPr>
            <a:endParaRPr lang="en-US" sz="2000" dirty="0">
              <a:solidFill>
                <a:schemeClr val="tx1">
                  <a:lumMod val="95000"/>
                </a:schemeClr>
              </a:solidFill>
              <a:latin typeface="Calibri" panose="020F0502020204030204" pitchFamily="34" charset="0"/>
            </a:endParaRPr>
          </a:p>
          <a:p>
            <a:endParaRPr lang="en-US" sz="2800" dirty="0">
              <a:solidFill>
                <a:schemeClr val="tx1">
                  <a:lumMod val="95000"/>
                </a:schemeClr>
              </a:solidFill>
              <a:latin typeface="Calibri" panose="020F0502020204030204" pitchFamily="34" charset="0"/>
            </a:endParaRPr>
          </a:p>
          <a:p>
            <a:endParaRPr lang="en-US" sz="2800" dirty="0">
              <a:solidFill>
                <a:schemeClr val="tx1">
                  <a:lumMod val="95000"/>
                </a:schemeClr>
              </a:solidFill>
              <a:latin typeface="Calibri" panose="020F0502020204030204" pitchFamily="34" charset="0"/>
            </a:endParaRPr>
          </a:p>
          <a:p>
            <a:endParaRPr lang="en-US" sz="2400" dirty="0">
              <a:latin typeface="Calibri" panose="020F0502020204030204" pitchFamily="34" charset="0"/>
            </a:endParaRPr>
          </a:p>
          <a:p>
            <a:endParaRPr lang="en-US" sz="2400" dirty="0">
              <a:latin typeface="Calibri" panose="020F0502020204030204" pitchFamily="34" charset="0"/>
            </a:endParaRPr>
          </a:p>
        </p:txBody>
      </p:sp>
      <p:sp>
        <p:nvSpPr>
          <p:cNvPr id="3" name="Rectangle 2"/>
          <p:cNvSpPr/>
          <p:nvPr/>
        </p:nvSpPr>
        <p:spPr>
          <a:xfrm>
            <a:off x="5962780" y="3124200"/>
            <a:ext cx="422522" cy="33075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a:off x="6934200" y="5618328"/>
            <a:ext cx="41075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Subtitle 2"/>
          <p:cNvSpPr txBox="1">
            <a:spLocks/>
          </p:cNvSpPr>
          <p:nvPr/>
        </p:nvSpPr>
        <p:spPr>
          <a:xfrm>
            <a:off x="7447231" y="5462546"/>
            <a:ext cx="1676400" cy="782472"/>
          </a:xfrm>
          <a:prstGeom prst="rect">
            <a:avLst/>
          </a:prstGeom>
        </p:spPr>
        <p:txBody>
          <a:bodyPr vert="horz" lIns="0" rIns="18288">
            <a:norm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r>
              <a:rPr lang="en-US" sz="1700" i="1">
                <a:solidFill>
                  <a:srgbClr val="FF0000"/>
                </a:solidFill>
                <a:latin typeface="Corbel" pitchFamily="34" charset="0"/>
              </a:rPr>
              <a:t>Send messages to the instructor</a:t>
            </a:r>
            <a:endParaRPr lang="en-US" sz="1400" dirty="0">
              <a:solidFill>
                <a:srgbClr val="FF0000"/>
              </a:solidFill>
              <a:latin typeface="Corbel" pitchFamily="34" charset="0"/>
            </a:endParaRPr>
          </a:p>
          <a:p>
            <a:pPr algn="l"/>
            <a:endParaRPr lang="en-US" sz="1400" dirty="0">
              <a:solidFill>
                <a:srgbClr val="FF0000"/>
              </a:solidFill>
              <a:latin typeface="Corbel" pitchFamily="34" charset="0"/>
            </a:endParaRPr>
          </a:p>
        </p:txBody>
      </p:sp>
      <p:sp>
        <p:nvSpPr>
          <p:cNvPr id="23" name="Subtitle 2"/>
          <p:cNvSpPr txBox="1">
            <a:spLocks/>
          </p:cNvSpPr>
          <p:nvPr/>
        </p:nvSpPr>
        <p:spPr>
          <a:xfrm>
            <a:off x="85790" y="2104891"/>
            <a:ext cx="2971800" cy="2848872"/>
          </a:xfrm>
          <a:prstGeom prst="rect">
            <a:avLst/>
          </a:prstGeom>
        </p:spPr>
        <p:txBody>
          <a:bodyPr vert="horz" lIns="0" rIns="18288">
            <a:normAutofit fontScale="92500" lnSpcReduction="10000"/>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r>
              <a:rPr lang="en-US" sz="1700" b="1" i="1" u="sng" dirty="0">
                <a:solidFill>
                  <a:schemeClr val="tx1">
                    <a:lumMod val="75000"/>
                    <a:lumOff val="25000"/>
                  </a:schemeClr>
                </a:solidFill>
                <a:latin typeface="Corbel" pitchFamily="34" charset="0"/>
              </a:rPr>
              <a:t>Virtual Classroom </a:t>
            </a:r>
            <a:r>
              <a:rPr lang="en-US" sz="1700" b="1" i="1" u="sng">
                <a:solidFill>
                  <a:schemeClr val="tx1">
                    <a:lumMod val="75000"/>
                    <a:lumOff val="25000"/>
                  </a:schemeClr>
                </a:solidFill>
                <a:latin typeface="Corbel" pitchFamily="34" charset="0"/>
              </a:rPr>
              <a:t>Toolbar:</a:t>
            </a:r>
          </a:p>
          <a:p>
            <a:endParaRPr lang="en-US" sz="1100" b="1" i="1" u="sng" dirty="0">
              <a:solidFill>
                <a:schemeClr val="tx1">
                  <a:lumMod val="75000"/>
                  <a:lumOff val="25000"/>
                </a:schemeClr>
              </a:solidFill>
              <a:latin typeface="Corbel" pitchFamily="34" charset="0"/>
            </a:endParaRPr>
          </a:p>
          <a:p>
            <a:r>
              <a:rPr lang="en-US" sz="1700" i="1" dirty="0">
                <a:solidFill>
                  <a:schemeClr val="tx1">
                    <a:lumMod val="75000"/>
                    <a:lumOff val="25000"/>
                  </a:schemeClr>
                </a:solidFill>
                <a:latin typeface="Corbel" pitchFamily="34" charset="0"/>
              </a:rPr>
              <a:t>Expand/Collapse Toolbar</a:t>
            </a:r>
            <a:endParaRPr lang="en-US" sz="600" i="1" dirty="0">
              <a:solidFill>
                <a:schemeClr val="tx1">
                  <a:lumMod val="75000"/>
                  <a:lumOff val="25000"/>
                </a:schemeClr>
              </a:solidFill>
              <a:latin typeface="Corbel" pitchFamily="34" charset="0"/>
            </a:endParaRPr>
          </a:p>
          <a:p>
            <a:endParaRPr lang="en-US" sz="1700" i="1" dirty="0">
              <a:solidFill>
                <a:schemeClr val="tx1">
                  <a:lumMod val="75000"/>
                  <a:lumOff val="25000"/>
                </a:schemeClr>
              </a:solidFill>
              <a:latin typeface="Corbel" pitchFamily="34" charset="0"/>
            </a:endParaRPr>
          </a:p>
          <a:p>
            <a:r>
              <a:rPr lang="en-US" sz="1700" i="1">
                <a:solidFill>
                  <a:schemeClr val="tx1">
                    <a:lumMod val="75000"/>
                    <a:lumOff val="25000"/>
                  </a:schemeClr>
                </a:solidFill>
                <a:latin typeface="Corbel" pitchFamily="34" charset="0"/>
              </a:rPr>
              <a:t>Mute (pls mute when not talking)</a:t>
            </a:r>
            <a:endParaRPr lang="en-US" sz="1700" i="1" dirty="0">
              <a:solidFill>
                <a:schemeClr val="tx1">
                  <a:lumMod val="75000"/>
                  <a:lumOff val="25000"/>
                </a:schemeClr>
              </a:solidFill>
              <a:latin typeface="Corbel" pitchFamily="34" charset="0"/>
            </a:endParaRPr>
          </a:p>
          <a:p>
            <a:endParaRPr lang="en-US" sz="1300" i="1">
              <a:solidFill>
                <a:schemeClr val="tx1">
                  <a:lumMod val="75000"/>
                  <a:lumOff val="25000"/>
                </a:schemeClr>
              </a:solidFill>
              <a:latin typeface="Corbel" pitchFamily="34" charset="0"/>
            </a:endParaRPr>
          </a:p>
          <a:p>
            <a:r>
              <a:rPr lang="en-US" sz="1700" i="1">
                <a:solidFill>
                  <a:schemeClr val="tx1">
                    <a:lumMod val="75000"/>
                    <a:lumOff val="25000"/>
                  </a:schemeClr>
                </a:solidFill>
                <a:latin typeface="Corbel" pitchFamily="34" charset="0"/>
              </a:rPr>
              <a:t>Webcam – please turn on</a:t>
            </a:r>
          </a:p>
          <a:p>
            <a:endParaRPr lang="en-US" sz="1700" i="1" dirty="0">
              <a:solidFill>
                <a:schemeClr val="tx1">
                  <a:lumMod val="75000"/>
                  <a:lumOff val="25000"/>
                </a:schemeClr>
              </a:solidFill>
              <a:latin typeface="Corbel" pitchFamily="34" charset="0"/>
            </a:endParaRPr>
          </a:p>
          <a:p>
            <a:r>
              <a:rPr lang="en-US" sz="1700" i="1" dirty="0">
                <a:solidFill>
                  <a:schemeClr val="tx1">
                    <a:lumMod val="75000"/>
                    <a:lumOff val="25000"/>
                  </a:schemeClr>
                </a:solidFill>
                <a:latin typeface="Corbel" pitchFamily="34" charset="0"/>
              </a:rPr>
              <a:t>Toggle Full screen/Window view</a:t>
            </a:r>
          </a:p>
          <a:p>
            <a:endParaRPr lang="en-US" sz="1700" i="1" dirty="0">
              <a:solidFill>
                <a:schemeClr val="tx1">
                  <a:lumMod val="75000"/>
                  <a:lumOff val="25000"/>
                </a:schemeClr>
              </a:solidFill>
              <a:latin typeface="Corbel" pitchFamily="34" charset="0"/>
            </a:endParaRPr>
          </a:p>
          <a:p>
            <a:r>
              <a:rPr lang="en-US" sz="1700" i="1" dirty="0">
                <a:solidFill>
                  <a:schemeClr val="tx1">
                    <a:lumMod val="75000"/>
                    <a:lumOff val="25000"/>
                  </a:schemeClr>
                </a:solidFill>
                <a:latin typeface="Corbel" pitchFamily="34" charset="0"/>
              </a:rPr>
              <a:t>Raise/Lower Hand</a:t>
            </a:r>
          </a:p>
          <a:p>
            <a:pPr algn="l"/>
            <a:endParaRPr lang="en-US" sz="1600" dirty="0">
              <a:solidFill>
                <a:schemeClr val="tx1">
                  <a:lumMod val="95000"/>
                </a:schemeClr>
              </a:solidFill>
              <a:latin typeface="Corbel" pitchFamily="34" charset="0"/>
            </a:endParaRPr>
          </a:p>
          <a:p>
            <a:pPr algn="l"/>
            <a:endParaRPr lang="en-US" sz="1400" dirty="0">
              <a:latin typeface="Corbel" pitchFamily="34" charset="0"/>
            </a:endParaRPr>
          </a:p>
          <a:p>
            <a:pPr algn="l"/>
            <a:endParaRPr lang="en-US" sz="1400" dirty="0">
              <a:latin typeface="Corbel" pitchFamily="34" charset="0"/>
            </a:endParaRPr>
          </a:p>
        </p:txBody>
      </p:sp>
      <p:pic>
        <p:nvPicPr>
          <p:cNvPr id="4" name="Picture 3" descr="Screen Clipping"/>
          <p:cNvPicPr>
            <a:picLocks noChangeAspect="1"/>
          </p:cNvPicPr>
          <p:nvPr/>
        </p:nvPicPr>
        <p:blipFill rotWithShape="1">
          <a:blip r:embed="rId2">
            <a:extLst>
              <a:ext uri="{28A0092B-C50C-407E-A947-70E740481C1C}">
                <a14:useLocalDpi xmlns:a14="http://schemas.microsoft.com/office/drawing/2010/main" val="0"/>
              </a:ext>
            </a:extLst>
          </a:blip>
          <a:srcRect l="12081" t="1621" r="2838" b="9755"/>
          <a:stretch/>
        </p:blipFill>
        <p:spPr>
          <a:xfrm>
            <a:off x="4824268" y="1600200"/>
            <a:ext cx="2103378" cy="5193198"/>
          </a:xfrm>
          <a:prstGeom prst="rect">
            <a:avLst/>
          </a:prstGeom>
        </p:spPr>
      </p:pic>
      <p:pic>
        <p:nvPicPr>
          <p:cNvPr id="13" name="Picture 12" descr="Screen Clipping"/>
          <p:cNvPicPr>
            <a:picLocks noChangeAspect="1"/>
          </p:cNvPicPr>
          <p:nvPr/>
        </p:nvPicPr>
        <p:blipFill rotWithShape="1">
          <a:blip r:embed="rId2">
            <a:extLst>
              <a:ext uri="{28A0092B-C50C-407E-A947-70E740481C1C}">
                <a14:useLocalDpi xmlns:a14="http://schemas.microsoft.com/office/drawing/2010/main" val="0"/>
              </a:ext>
            </a:extLst>
          </a:blip>
          <a:srcRect l="2069" t="4809" r="88015" b="72078"/>
          <a:stretch/>
        </p:blipFill>
        <p:spPr>
          <a:xfrm>
            <a:off x="3117980" y="2303196"/>
            <a:ext cx="531669" cy="2937407"/>
          </a:xfrm>
          <a:prstGeom prst="rect">
            <a:avLst/>
          </a:prstGeom>
          <a:ln>
            <a:solidFill>
              <a:schemeClr val="tx1">
                <a:lumMod val="95000"/>
                <a:lumOff val="5000"/>
              </a:schemeClr>
            </a:solidFill>
          </a:ln>
          <a:effectLst>
            <a:softEdge rad="12700"/>
          </a:effectLst>
        </p:spPr>
      </p:pic>
      <p:pic>
        <p:nvPicPr>
          <p:cNvPr id="14" name="Picture 13" descr="Screen Clipping"/>
          <p:cNvPicPr>
            <a:picLocks noChangeAspect="1"/>
          </p:cNvPicPr>
          <p:nvPr/>
        </p:nvPicPr>
        <p:blipFill rotWithShape="1">
          <a:blip r:embed="rId2">
            <a:extLst>
              <a:ext uri="{28A0092B-C50C-407E-A947-70E740481C1C}">
                <a14:useLocalDpi xmlns:a14="http://schemas.microsoft.com/office/drawing/2010/main" val="0"/>
              </a:ext>
            </a:extLst>
          </a:blip>
          <a:srcRect l="2069" t="4809" r="87371" b="72078"/>
          <a:stretch/>
        </p:blipFill>
        <p:spPr>
          <a:xfrm>
            <a:off x="4578018" y="1905000"/>
            <a:ext cx="249700" cy="1295400"/>
          </a:xfrm>
          <a:prstGeom prst="rect">
            <a:avLst/>
          </a:prstGeom>
          <a:ln>
            <a:solidFill>
              <a:schemeClr val="tx1"/>
            </a:solidFill>
          </a:ln>
          <a:effectLst>
            <a:softEdge rad="12700"/>
          </a:effectLst>
        </p:spPr>
      </p:pic>
      <p:cxnSp>
        <p:nvCxnSpPr>
          <p:cNvPr id="10" name="Straight Connector 9"/>
          <p:cNvCxnSpPr/>
          <p:nvPr/>
        </p:nvCxnSpPr>
        <p:spPr>
          <a:xfrm flipV="1">
            <a:off x="3657600" y="1916264"/>
            <a:ext cx="914400" cy="3869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644962" y="3180522"/>
            <a:ext cx="950892" cy="2060081"/>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824268" y="5389727"/>
            <a:ext cx="2103378" cy="13158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3721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34108"/>
            <a:ext cx="7086600" cy="773723"/>
          </a:xfrm>
        </p:spPr>
        <p:txBody>
          <a:bodyPr/>
          <a:lstStyle/>
          <a:p>
            <a:r>
              <a:rPr lang="en-US" dirty="0">
                <a:solidFill>
                  <a:srgbClr val="0055AF"/>
                </a:solidFill>
              </a:rPr>
              <a:t>SCRUMstudy Certification Schema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9243" y="1220463"/>
            <a:ext cx="6682780" cy="4494537"/>
          </a:xfrm>
          <a:prstGeom prst="rect">
            <a:avLst/>
          </a:prstGeom>
        </p:spPr>
      </p:pic>
      <p:sp>
        <p:nvSpPr>
          <p:cNvPr id="7" name="TextBox 6"/>
          <p:cNvSpPr txBox="1"/>
          <p:nvPr/>
        </p:nvSpPr>
        <p:spPr>
          <a:xfrm>
            <a:off x="381000" y="5801380"/>
            <a:ext cx="8822635" cy="523220"/>
          </a:xfrm>
          <a:prstGeom prst="rect">
            <a:avLst/>
          </a:prstGeom>
          <a:noFill/>
        </p:spPr>
        <p:txBody>
          <a:bodyPr wrap="square" rtlCol="0">
            <a:spAutoFit/>
          </a:bodyPr>
          <a:lstStyle/>
          <a:p>
            <a:pPr marL="119063" indent="-119063"/>
            <a:r>
              <a:rPr lang="en-US" sz="1400" i="1" dirty="0">
                <a:latin typeface="Calibri" panose="020F0502020204030204" pitchFamily="34" charset="0"/>
                <a:cs typeface="Calibri" panose="020F0502020204030204" pitchFamily="34" charset="0"/>
              </a:rPr>
              <a:t>   All Certification Exams of SCRUMstudy are proctored online. Participants will need a computer and webcam to take the exam, which will be proctored live by VMEdu.</a:t>
            </a:r>
          </a:p>
        </p:txBody>
      </p:sp>
      <p:sp>
        <p:nvSpPr>
          <p:cNvPr id="3" name="Slide Number Placeholder 2"/>
          <p:cNvSpPr>
            <a:spLocks noGrp="1"/>
          </p:cNvSpPr>
          <p:nvPr>
            <p:ph type="sldNum" sz="quarter" idx="12"/>
          </p:nvPr>
        </p:nvSpPr>
        <p:spPr/>
        <p:txBody>
          <a:bodyPr/>
          <a:lstStyle/>
          <a:p>
            <a:fld id="{7CBCC52C-CE0E-4A77-AE88-E639344518EB}" type="slidenum">
              <a:rPr lang="en-US" smtClean="0"/>
              <a:t>8</a:t>
            </a:fld>
            <a:endParaRPr lang="en-US" dirty="0"/>
          </a:p>
        </p:txBody>
      </p:sp>
    </p:spTree>
    <p:extLst>
      <p:ext uri="{BB962C8B-B14F-4D97-AF65-F5344CB8AC3E}">
        <p14:creationId xmlns:p14="http://schemas.microsoft.com/office/powerpoint/2010/main" val="2080950383"/>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0"/>
            <a:ext cx="7924800" cy="715963"/>
          </a:xfrm>
        </p:spPr>
        <p:txBody>
          <a:bodyPr/>
          <a:lstStyle/>
          <a:p>
            <a:pPr algn="ctr"/>
            <a:r>
              <a:rPr lang="en-US" sz="2800" dirty="0"/>
              <a:t>Scrum Product Owner Certified Exam</a:t>
            </a:r>
            <a:endParaRPr lang="en-IN" sz="2800" dirty="0"/>
          </a:p>
        </p:txBody>
      </p:sp>
      <p:graphicFrame>
        <p:nvGraphicFramePr>
          <p:cNvPr id="5" name="Diagram 4"/>
          <p:cNvGraphicFramePr/>
          <p:nvPr>
            <p:extLst>
              <p:ext uri="{D42A27DB-BD31-4B8C-83A1-F6EECF244321}">
                <p14:modId xmlns:p14="http://schemas.microsoft.com/office/powerpoint/2010/main" val="3296091564"/>
              </p:ext>
            </p:extLst>
          </p:nvPr>
        </p:nvGraphicFramePr>
        <p:xfrm>
          <a:off x="990600" y="1295400"/>
          <a:ext cx="7391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117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bwMode="auto">
          <a:xfrm>
            <a:off x="304800" y="2971800"/>
            <a:ext cx="8610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40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sz="2800" kern="0" dirty="0">
                <a:solidFill>
                  <a:srgbClr val="165AAB"/>
                </a:solidFill>
              </a:rPr>
              <a:t>Scrum Product Owner Certified Certification Training</a:t>
            </a:r>
            <a:endParaRPr lang="en-IN" sz="2800" kern="0" dirty="0">
              <a:solidFill>
                <a:srgbClr val="165AAB"/>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2362200"/>
            <a:ext cx="3733800" cy="596673"/>
          </a:xfrm>
          <a:prstGeom prst="rect">
            <a:avLst/>
          </a:prstGeom>
        </p:spPr>
      </p:pic>
    </p:spTree>
    <p:extLst>
      <p:ext uri="{BB962C8B-B14F-4D97-AF65-F5344CB8AC3E}">
        <p14:creationId xmlns:p14="http://schemas.microsoft.com/office/powerpoint/2010/main" val="2308371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609600" y="3071019"/>
            <a:ext cx="7924800" cy="715963"/>
          </a:xfrm>
        </p:spPr>
        <p:txBody>
          <a:bodyPr/>
          <a:lstStyle/>
          <a:p>
            <a:r>
              <a:rPr lang="en-IN" sz="2800" dirty="0">
                <a:solidFill>
                  <a:srgbClr val="0050AD"/>
                </a:solidFill>
              </a:rPr>
              <a:t>Agile Overview</a:t>
            </a:r>
          </a:p>
        </p:txBody>
      </p:sp>
    </p:spTree>
    <p:extLst>
      <p:ext uri="{BB962C8B-B14F-4D97-AF65-F5344CB8AC3E}">
        <p14:creationId xmlns:p14="http://schemas.microsoft.com/office/powerpoint/2010/main" val="801507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Projects and Project Management</a:t>
            </a:r>
          </a:p>
        </p:txBody>
      </p:sp>
      <p:sp>
        <p:nvSpPr>
          <p:cNvPr id="2" name="Rectangle 1"/>
          <p:cNvSpPr/>
          <p:nvPr/>
        </p:nvSpPr>
        <p:spPr>
          <a:xfrm>
            <a:off x="533400" y="1676400"/>
            <a:ext cx="8305800" cy="3139321"/>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A project is a collaborative enterprise to either create new products or services or to deliver results as defined in the Project Vision Statement.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Projects are usually impacted by constraints of time, cost, scope, quality, benefits, and risks.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 objective of the project team is to create Deliverables as defined in Prioritized Product Backlog.</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Project management activities include planning, delegating, executing, monitoring and control.</a:t>
            </a:r>
          </a:p>
        </p:txBody>
      </p:sp>
    </p:spTree>
    <p:extLst>
      <p:ext uri="{BB962C8B-B14F-4D97-AF65-F5344CB8AC3E}">
        <p14:creationId xmlns:p14="http://schemas.microsoft.com/office/powerpoint/2010/main" val="3614878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779912" y="2184400"/>
            <a:ext cx="971550" cy="2768600"/>
            <a:chOff x="3367089" y="781046"/>
            <a:chExt cx="2590800" cy="5078922"/>
          </a:xfrm>
        </p:grpSpPr>
        <p:sp>
          <p:nvSpPr>
            <p:cNvPr id="6" name="Round Single Corner Rectangle 5"/>
            <p:cNvSpPr/>
            <p:nvPr/>
          </p:nvSpPr>
          <p:spPr>
            <a:xfrm rot="10800000">
              <a:off x="4337446" y="2752725"/>
              <a:ext cx="531019" cy="2133600"/>
            </a:xfrm>
            <a:prstGeom prst="round1Rect">
              <a:avLst>
                <a:gd name="adj" fmla="val 50000"/>
              </a:avLst>
            </a:prstGeom>
            <a:solidFill>
              <a:srgbClr val="005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Donut 6"/>
            <p:cNvSpPr/>
            <p:nvPr/>
          </p:nvSpPr>
          <p:spPr>
            <a:xfrm>
              <a:off x="4145754" y="4960257"/>
              <a:ext cx="914400" cy="899711"/>
            </a:xfrm>
            <a:prstGeom prst="donut">
              <a:avLst>
                <a:gd name="adj" fmla="val 22999"/>
              </a:avLst>
            </a:prstGeom>
            <a:solidFill>
              <a:srgbClr val="165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8" name="Block Arc 7"/>
            <p:cNvSpPr/>
            <p:nvPr/>
          </p:nvSpPr>
          <p:spPr>
            <a:xfrm rot="5814008">
              <a:off x="3443289" y="704846"/>
              <a:ext cx="2438400" cy="2590800"/>
            </a:xfrm>
            <a:prstGeom prst="blockArc">
              <a:avLst>
                <a:gd name="adj1" fmla="val 6336418"/>
                <a:gd name="adj2" fmla="val 205389"/>
                <a:gd name="adj3" fmla="val 18379"/>
              </a:avLst>
            </a:prstGeom>
            <a:solidFill>
              <a:srgbClr val="095A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grpSp>
      <p:sp>
        <p:nvSpPr>
          <p:cNvPr id="9" name="Title 2"/>
          <p:cNvSpPr>
            <a:spLocks noGrp="1"/>
          </p:cNvSpPr>
          <p:nvPr>
            <p:ph type="title"/>
          </p:nvPr>
        </p:nvSpPr>
        <p:spPr>
          <a:xfrm>
            <a:off x="1066800" y="427037"/>
            <a:ext cx="7924800" cy="715963"/>
          </a:xfrm>
        </p:spPr>
        <p:txBody>
          <a:bodyPr/>
          <a:lstStyle/>
          <a:p>
            <a:r>
              <a:rPr lang="en-IN" sz="2800" dirty="0">
                <a:solidFill>
                  <a:srgbClr val="0050AD"/>
                </a:solidFill>
              </a:rPr>
              <a:t>How is a project different from Business Operation, Programme, and Portfolio</a:t>
            </a:r>
          </a:p>
        </p:txBody>
      </p:sp>
    </p:spTree>
    <p:extLst>
      <p:ext uri="{BB962C8B-B14F-4D97-AF65-F5344CB8AC3E}">
        <p14:creationId xmlns:p14="http://schemas.microsoft.com/office/powerpoint/2010/main" val="289848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9D8035-8C15-479C-95F4-D8B64FE13D5B}"/>
              </a:ext>
            </a:extLst>
          </p:cNvPr>
          <p:cNvSpPr>
            <a:spLocks noGrp="1"/>
          </p:cNvSpPr>
          <p:nvPr>
            <p:ph idx="1"/>
          </p:nvPr>
        </p:nvSpPr>
        <p:spPr/>
        <p:txBody>
          <a:bodyPr/>
          <a:lstStyle/>
          <a:p>
            <a:r>
              <a:rPr lang="en-IN" dirty="0"/>
              <a:t>The popular Agile frameworks include:</a:t>
            </a:r>
            <a:endParaRPr lang="en-US" dirty="0"/>
          </a:p>
          <a:p>
            <a:pPr lvl="1"/>
            <a:r>
              <a:rPr lang="en-US" dirty="0"/>
              <a:t>Lean Kanban</a:t>
            </a:r>
            <a:endParaRPr lang="en-IN" dirty="0"/>
          </a:p>
          <a:p>
            <a:pPr lvl="1"/>
            <a:r>
              <a:rPr lang="en-US" dirty="0"/>
              <a:t>Extreme Programming</a:t>
            </a:r>
            <a:endParaRPr lang="en-IN" dirty="0"/>
          </a:p>
          <a:p>
            <a:pPr lvl="1"/>
            <a:r>
              <a:rPr lang="en-US" dirty="0"/>
              <a:t>Crystal Methods</a:t>
            </a:r>
            <a:endParaRPr lang="en-IN" dirty="0"/>
          </a:p>
          <a:p>
            <a:pPr lvl="1"/>
            <a:r>
              <a:rPr lang="en-US" dirty="0"/>
              <a:t>Dynamic Systems Development Methods</a:t>
            </a:r>
            <a:endParaRPr lang="en-IN" dirty="0"/>
          </a:p>
          <a:p>
            <a:pPr lvl="1"/>
            <a:r>
              <a:rPr lang="en-US" dirty="0"/>
              <a:t>Feature Driven Development</a:t>
            </a:r>
            <a:endParaRPr lang="en-IN" dirty="0"/>
          </a:p>
          <a:p>
            <a:pPr lvl="1"/>
            <a:r>
              <a:rPr lang="en-US" dirty="0"/>
              <a:t>Test Driven Development</a:t>
            </a:r>
            <a:endParaRPr lang="en-IN" dirty="0"/>
          </a:p>
          <a:p>
            <a:pPr lvl="1"/>
            <a:r>
              <a:rPr lang="en-US" dirty="0"/>
              <a:t>Adaptive Software Development</a:t>
            </a:r>
            <a:endParaRPr lang="en-IN" dirty="0"/>
          </a:p>
          <a:p>
            <a:pPr lvl="1"/>
            <a:r>
              <a:rPr lang="en-US" dirty="0"/>
              <a:t>Agile Unified Process</a:t>
            </a:r>
            <a:endParaRPr lang="en-IN" dirty="0"/>
          </a:p>
          <a:p>
            <a:pPr lvl="1"/>
            <a:r>
              <a:rPr lang="en-US" dirty="0"/>
              <a:t>Domain-Driven Design</a:t>
            </a:r>
            <a:endParaRPr lang="en-IN" dirty="0"/>
          </a:p>
        </p:txBody>
      </p:sp>
      <p:sp>
        <p:nvSpPr>
          <p:cNvPr id="3" name="Title 2">
            <a:extLst>
              <a:ext uri="{FF2B5EF4-FFF2-40B4-BE49-F238E27FC236}">
                <a16:creationId xmlns:a16="http://schemas.microsoft.com/office/drawing/2014/main" id="{0C0A5F3F-3954-473F-A8D2-9F5B75A50468}"/>
              </a:ext>
            </a:extLst>
          </p:cNvPr>
          <p:cNvSpPr>
            <a:spLocks noGrp="1"/>
          </p:cNvSpPr>
          <p:nvPr>
            <p:ph type="title"/>
          </p:nvPr>
        </p:nvSpPr>
        <p:spPr/>
        <p:txBody>
          <a:bodyPr/>
          <a:lstStyle/>
          <a:p>
            <a:r>
              <a:rPr lang="en-IN" dirty="0"/>
              <a:t>Introduction to Agile Frameworks</a:t>
            </a:r>
          </a:p>
        </p:txBody>
      </p:sp>
    </p:spTree>
    <p:extLst>
      <p:ext uri="{BB962C8B-B14F-4D97-AF65-F5344CB8AC3E}">
        <p14:creationId xmlns:p14="http://schemas.microsoft.com/office/powerpoint/2010/main" val="1627992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Need for Agile?</a:t>
            </a:r>
            <a:endParaRPr lang="en-IN" dirty="0"/>
          </a:p>
        </p:txBody>
      </p:sp>
      <p:graphicFrame>
        <p:nvGraphicFramePr>
          <p:cNvPr id="5" name="Diagram 4"/>
          <p:cNvGraphicFramePr>
            <a:graphicFrameLocks/>
          </p:cNvGraphicFramePr>
          <p:nvPr>
            <p:extLst>
              <p:ext uri="{D42A27DB-BD31-4B8C-83A1-F6EECF244321}">
                <p14:modId xmlns:p14="http://schemas.microsoft.com/office/powerpoint/2010/main" val="372072342"/>
              </p:ext>
            </p:extLst>
          </p:nvPr>
        </p:nvGraphicFramePr>
        <p:xfrm>
          <a:off x="838201" y="1371600"/>
          <a:ext cx="75438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7010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“We are uncovering better ways of developing software by doing it and helping others do it. Through this work, we have come to value the following:</a:t>
            </a:r>
          </a:p>
          <a:p>
            <a:endParaRPr lang="en-US" dirty="0"/>
          </a:p>
          <a:p>
            <a:pPr lvl="0"/>
            <a:endParaRPr lang="en-IN"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1800" dirty="0"/>
              <a:t>That is, while there is value in the items on the right, we value the items on the left more.” </a:t>
            </a:r>
            <a:endParaRPr lang="en-IN" sz="1800" dirty="0"/>
          </a:p>
        </p:txBody>
      </p:sp>
      <p:sp>
        <p:nvSpPr>
          <p:cNvPr id="3" name="Title 2"/>
          <p:cNvSpPr>
            <a:spLocks noGrp="1"/>
          </p:cNvSpPr>
          <p:nvPr>
            <p:ph type="title"/>
          </p:nvPr>
        </p:nvSpPr>
        <p:spPr/>
        <p:txBody>
          <a:bodyPr/>
          <a:lstStyle/>
          <a:p>
            <a:r>
              <a:rPr lang="en-US" dirty="0"/>
              <a:t>Agile Manifesto - Values</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3732880183"/>
              </p:ext>
            </p:extLst>
          </p:nvPr>
        </p:nvGraphicFramePr>
        <p:xfrm>
          <a:off x="1143001" y="2514600"/>
          <a:ext cx="7467599" cy="1708914"/>
        </p:xfrm>
        <a:graphic>
          <a:graphicData uri="http://schemas.openxmlformats.org/drawingml/2006/table">
            <a:tbl>
              <a:tblPr firstRow="1" firstCol="1" bandRow="1">
                <a:tableStyleId>{16D9F66E-5EB9-4882-86FB-DCBF35E3C3E4}</a:tableStyleId>
              </a:tblPr>
              <a:tblGrid>
                <a:gridCol w="2488924">
                  <a:extLst>
                    <a:ext uri="{9D8B030D-6E8A-4147-A177-3AD203B41FA5}">
                      <a16:colId xmlns:a16="http://schemas.microsoft.com/office/drawing/2014/main" val="20000"/>
                    </a:ext>
                  </a:extLst>
                </a:gridCol>
                <a:gridCol w="2488924">
                  <a:extLst>
                    <a:ext uri="{9D8B030D-6E8A-4147-A177-3AD203B41FA5}">
                      <a16:colId xmlns:a16="http://schemas.microsoft.com/office/drawing/2014/main" val="20001"/>
                    </a:ext>
                  </a:extLst>
                </a:gridCol>
                <a:gridCol w="2489751">
                  <a:extLst>
                    <a:ext uri="{9D8B030D-6E8A-4147-A177-3AD203B41FA5}">
                      <a16:colId xmlns:a16="http://schemas.microsoft.com/office/drawing/2014/main" val="20002"/>
                    </a:ext>
                  </a:extLst>
                </a:gridCol>
              </a:tblGrid>
              <a:tr h="0">
                <a:tc>
                  <a:txBody>
                    <a:bodyPr/>
                    <a:lstStyle/>
                    <a:p>
                      <a:pPr algn="ctr">
                        <a:lnSpc>
                          <a:spcPct val="107000"/>
                        </a:lnSpc>
                        <a:spcAft>
                          <a:spcPts val="0"/>
                        </a:spcAft>
                      </a:pPr>
                      <a:r>
                        <a:rPr lang="en-US" sz="1800" b="1" cap="none" spc="0" dirty="0">
                          <a:ln>
                            <a:noFill/>
                          </a:ln>
                          <a:effectLst/>
                          <a:latin typeface="Calibri" panose="020F0502020204030204" pitchFamily="34" charset="0"/>
                        </a:rPr>
                        <a:t>Individuals and interactions</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b="0" cap="none" spc="0" dirty="0">
                          <a:ln>
                            <a:noFill/>
                          </a:ln>
                          <a:effectLst/>
                          <a:latin typeface="Calibri" panose="020F0502020204030204" pitchFamily="34" charset="0"/>
                        </a:rPr>
                        <a:t>Over</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b="0" cap="none" spc="0" dirty="0">
                          <a:ln>
                            <a:noFill/>
                          </a:ln>
                          <a:effectLst/>
                          <a:latin typeface="Calibri" panose="020F0502020204030204" pitchFamily="34" charset="0"/>
                        </a:rPr>
                        <a:t>Processes and Tools</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algn="ctr">
                        <a:lnSpc>
                          <a:spcPct val="107000"/>
                        </a:lnSpc>
                        <a:spcAft>
                          <a:spcPts val="0"/>
                        </a:spcAft>
                      </a:pPr>
                      <a:r>
                        <a:rPr lang="en-US" sz="1800" b="1" cap="none" spc="0" dirty="0">
                          <a:ln>
                            <a:noFill/>
                          </a:ln>
                          <a:effectLst/>
                          <a:latin typeface="Calibri" panose="020F0502020204030204" pitchFamily="34" charset="0"/>
                        </a:rPr>
                        <a:t>Working software</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a:ln>
                            <a:noFill/>
                          </a:ln>
                          <a:effectLst/>
                          <a:latin typeface="Calibri" panose="020F0502020204030204" pitchFamily="34" charset="0"/>
                        </a:rPr>
                        <a:t>Over</a:t>
                      </a:r>
                      <a:endParaRPr lang="en-IN" sz="1800" b="0" cap="none" spc="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Comprehensive Documentation</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0">
                <a:tc>
                  <a:txBody>
                    <a:bodyPr/>
                    <a:lstStyle/>
                    <a:p>
                      <a:pPr algn="ctr">
                        <a:lnSpc>
                          <a:spcPct val="107000"/>
                        </a:lnSpc>
                        <a:spcAft>
                          <a:spcPts val="0"/>
                        </a:spcAft>
                      </a:pPr>
                      <a:r>
                        <a:rPr lang="en-US" sz="1800" b="1" cap="none" spc="0" dirty="0">
                          <a:ln>
                            <a:noFill/>
                          </a:ln>
                          <a:effectLst/>
                          <a:latin typeface="Calibri" panose="020F0502020204030204" pitchFamily="34" charset="0"/>
                        </a:rPr>
                        <a:t>Customer collaboration</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Over</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Contract Negotiation</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0">
                <a:tc>
                  <a:txBody>
                    <a:bodyPr/>
                    <a:lstStyle/>
                    <a:p>
                      <a:pPr algn="ctr">
                        <a:lnSpc>
                          <a:spcPct val="107000"/>
                        </a:lnSpc>
                        <a:spcAft>
                          <a:spcPts val="0"/>
                        </a:spcAft>
                      </a:pPr>
                      <a:r>
                        <a:rPr lang="en-US" sz="1800" b="1" cap="none" spc="0" dirty="0">
                          <a:ln>
                            <a:noFill/>
                          </a:ln>
                          <a:effectLst/>
                          <a:latin typeface="Calibri" panose="020F0502020204030204" pitchFamily="34" charset="0"/>
                        </a:rPr>
                        <a:t>Responding to change</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Over</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Following a Plan</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83370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Agile Principles</a:t>
            </a:r>
            <a:endParaRPr lang="en-IN"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143000"/>
            <a:ext cx="8025939" cy="5112902"/>
          </a:xfrm>
        </p:spPr>
      </p:pic>
    </p:spTree>
    <p:extLst>
      <p:ext uri="{BB962C8B-B14F-4D97-AF65-F5344CB8AC3E}">
        <p14:creationId xmlns:p14="http://schemas.microsoft.com/office/powerpoint/2010/main" val="4077893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t>18</a:t>
            </a:fld>
            <a:endParaRPr lang="en-US" dirty="0"/>
          </a:p>
        </p:txBody>
      </p:sp>
      <p:sp>
        <p:nvSpPr>
          <p:cNvPr id="3" name="Title 2"/>
          <p:cNvSpPr>
            <a:spLocks noGrp="1"/>
          </p:cNvSpPr>
          <p:nvPr>
            <p:ph type="title"/>
          </p:nvPr>
        </p:nvSpPr>
        <p:spPr/>
        <p:txBody>
          <a:bodyPr/>
          <a:lstStyle/>
          <a:p>
            <a:r>
              <a:rPr lang="en-US" dirty="0"/>
              <a:t>Declaration of Interdependence</a:t>
            </a:r>
          </a:p>
        </p:txBody>
      </p:sp>
      <p:sp>
        <p:nvSpPr>
          <p:cNvPr id="4" name="Rectangle 3"/>
          <p:cNvSpPr/>
          <p:nvPr/>
        </p:nvSpPr>
        <p:spPr>
          <a:xfrm>
            <a:off x="304800" y="1371600"/>
            <a:ext cx="8610600" cy="4247317"/>
          </a:xfrm>
          <a:prstGeom prst="rect">
            <a:avLst/>
          </a:prstGeom>
        </p:spPr>
        <p:txBody>
          <a:bodyPr wrap="square">
            <a:spAutoFit/>
          </a:bodyPr>
          <a:lstStyle/>
          <a:p>
            <a:r>
              <a:rPr lang="en-US" b="1" i="1" dirty="0">
                <a:latin typeface="Calibri" panose="020F0502020204030204" pitchFamily="34" charset="0"/>
                <a:cs typeface="Calibri" panose="020F0502020204030204" pitchFamily="34" charset="0"/>
              </a:rPr>
              <a:t>Declaration of Interdependence</a:t>
            </a:r>
          </a:p>
          <a:p>
            <a:endParaRPr lang="en-US" dirty="0">
              <a:latin typeface="Calibri" panose="020F0502020204030204" pitchFamily="34" charset="0"/>
              <a:cs typeface="Calibri" panose="020F0502020204030204" pitchFamily="34" charset="0"/>
            </a:endParaRPr>
          </a:p>
          <a:p>
            <a:r>
              <a:rPr lang="en-US" i="1" dirty="0">
                <a:latin typeface="Calibri" panose="020F0502020204030204" pitchFamily="34" charset="0"/>
                <a:cs typeface="Calibri" panose="020F0502020204030204" pitchFamily="34" charset="0"/>
              </a:rPr>
              <a:t>Agile and adaptive approaches for linking people, projects, and value</a:t>
            </a:r>
            <a:endParaRPr lang="en-US" dirty="0">
              <a:latin typeface="Calibri" panose="020F0502020204030204" pitchFamily="34" charset="0"/>
              <a:cs typeface="Calibri" panose="020F0502020204030204" pitchFamily="34" charset="0"/>
            </a:endParaRPr>
          </a:p>
          <a:p>
            <a:r>
              <a:rPr lang="en-US" i="1" dirty="0">
                <a:latin typeface="Calibri" panose="020F0502020204030204" pitchFamily="34" charset="0"/>
                <a:cs typeface="Calibri" panose="020F0502020204030204" pitchFamily="34" charset="0"/>
              </a:rPr>
              <a:t>We are a community of project leaders that are highly successful at delivering results. To achieve these results:</a:t>
            </a:r>
            <a:endParaRPr lang="en-US" dirty="0">
              <a:latin typeface="Calibri" panose="020F0502020204030204" pitchFamily="34" charset="0"/>
              <a:cs typeface="Calibri" panose="020F0502020204030204" pitchFamily="34" charset="0"/>
            </a:endParaRPr>
          </a:p>
          <a:p>
            <a:pPr lvl="0"/>
            <a:r>
              <a:rPr lang="en-US" i="1" dirty="0">
                <a:latin typeface="Calibri" panose="020F0502020204030204" pitchFamily="34" charset="0"/>
                <a:cs typeface="Calibri" panose="020F0502020204030204" pitchFamily="34" charset="0"/>
              </a:rPr>
              <a:t>We </a:t>
            </a:r>
            <a:r>
              <a:rPr lang="en-US" b="1" i="1" dirty="0">
                <a:latin typeface="Calibri" panose="020F0502020204030204" pitchFamily="34" charset="0"/>
                <a:cs typeface="Calibri" panose="020F0502020204030204" pitchFamily="34" charset="0"/>
              </a:rPr>
              <a:t>increase return on investment</a:t>
            </a:r>
            <a:r>
              <a:rPr lang="en-US" i="1" dirty="0">
                <a:latin typeface="Calibri" panose="020F0502020204030204" pitchFamily="34" charset="0"/>
                <a:cs typeface="Calibri" panose="020F0502020204030204" pitchFamily="34" charset="0"/>
              </a:rPr>
              <a:t> by making continuous flow of value our focus.</a:t>
            </a:r>
            <a:endParaRPr lang="en-US" dirty="0">
              <a:latin typeface="Calibri" panose="020F0502020204030204" pitchFamily="34" charset="0"/>
              <a:cs typeface="Calibri" panose="020F0502020204030204" pitchFamily="34" charset="0"/>
            </a:endParaRPr>
          </a:p>
          <a:p>
            <a:pPr lvl="0"/>
            <a:r>
              <a:rPr lang="en-US" i="1" dirty="0">
                <a:latin typeface="Calibri" panose="020F0502020204030204" pitchFamily="34" charset="0"/>
                <a:cs typeface="Calibri" panose="020F0502020204030204" pitchFamily="34" charset="0"/>
              </a:rPr>
              <a:t>We </a:t>
            </a:r>
            <a:r>
              <a:rPr lang="en-US" b="1" i="1" dirty="0">
                <a:latin typeface="Calibri" panose="020F0502020204030204" pitchFamily="34" charset="0"/>
                <a:cs typeface="Calibri" panose="020F0502020204030204" pitchFamily="34" charset="0"/>
              </a:rPr>
              <a:t>deliver reliable results</a:t>
            </a:r>
            <a:r>
              <a:rPr lang="en-US" i="1" dirty="0">
                <a:latin typeface="Calibri" panose="020F0502020204030204" pitchFamily="34" charset="0"/>
                <a:cs typeface="Calibri" panose="020F0502020204030204" pitchFamily="34" charset="0"/>
              </a:rPr>
              <a:t> by engaging customers in frequent interactions and shared ownership.</a:t>
            </a:r>
            <a:endParaRPr lang="en-US" dirty="0">
              <a:latin typeface="Calibri" panose="020F0502020204030204" pitchFamily="34" charset="0"/>
              <a:cs typeface="Calibri" panose="020F0502020204030204" pitchFamily="34" charset="0"/>
            </a:endParaRPr>
          </a:p>
          <a:p>
            <a:pPr lvl="0"/>
            <a:r>
              <a:rPr lang="en-US" i="1" dirty="0">
                <a:latin typeface="Calibri" panose="020F0502020204030204" pitchFamily="34" charset="0"/>
                <a:cs typeface="Calibri" panose="020F0502020204030204" pitchFamily="34" charset="0"/>
              </a:rPr>
              <a:t>We </a:t>
            </a:r>
            <a:r>
              <a:rPr lang="en-US" b="1" i="1" dirty="0">
                <a:latin typeface="Calibri" panose="020F0502020204030204" pitchFamily="34" charset="0"/>
                <a:cs typeface="Calibri" panose="020F0502020204030204" pitchFamily="34" charset="0"/>
              </a:rPr>
              <a:t>expect uncertainty</a:t>
            </a:r>
            <a:r>
              <a:rPr lang="en-US" i="1" dirty="0">
                <a:latin typeface="Calibri" panose="020F0502020204030204" pitchFamily="34" charset="0"/>
                <a:cs typeface="Calibri" panose="020F0502020204030204" pitchFamily="34" charset="0"/>
              </a:rPr>
              <a:t> and manage for it through iterations, anticipation, and adaptation.</a:t>
            </a:r>
            <a:endParaRPr lang="en-US" dirty="0">
              <a:latin typeface="Calibri" panose="020F0502020204030204" pitchFamily="34" charset="0"/>
              <a:cs typeface="Calibri" panose="020F0502020204030204" pitchFamily="34" charset="0"/>
            </a:endParaRPr>
          </a:p>
          <a:p>
            <a:pPr lvl="0"/>
            <a:r>
              <a:rPr lang="en-US" i="1" dirty="0">
                <a:latin typeface="Calibri" panose="020F0502020204030204" pitchFamily="34" charset="0"/>
                <a:cs typeface="Calibri" panose="020F0502020204030204" pitchFamily="34" charset="0"/>
              </a:rPr>
              <a:t>We </a:t>
            </a:r>
            <a:r>
              <a:rPr lang="en-US" b="1" i="1" dirty="0">
                <a:latin typeface="Calibri" panose="020F0502020204030204" pitchFamily="34" charset="0"/>
                <a:cs typeface="Calibri" panose="020F0502020204030204" pitchFamily="34" charset="0"/>
              </a:rPr>
              <a:t>unleash creativity and innovation</a:t>
            </a:r>
            <a:r>
              <a:rPr lang="en-US" i="1" dirty="0">
                <a:latin typeface="Calibri" panose="020F0502020204030204" pitchFamily="34" charset="0"/>
                <a:cs typeface="Calibri" panose="020F0502020204030204" pitchFamily="34" charset="0"/>
              </a:rPr>
              <a:t> by recognizing that individuals are the ultimate source of value and by creating an environment in which they can make a difference.</a:t>
            </a:r>
            <a:endParaRPr lang="en-US" dirty="0">
              <a:latin typeface="Calibri" panose="020F0502020204030204" pitchFamily="34" charset="0"/>
              <a:cs typeface="Calibri" panose="020F0502020204030204" pitchFamily="34" charset="0"/>
            </a:endParaRPr>
          </a:p>
          <a:p>
            <a:pPr lvl="0"/>
            <a:r>
              <a:rPr lang="en-US" i="1" dirty="0">
                <a:latin typeface="Calibri" panose="020F0502020204030204" pitchFamily="34" charset="0"/>
                <a:cs typeface="Calibri" panose="020F0502020204030204" pitchFamily="34" charset="0"/>
              </a:rPr>
              <a:t>We </a:t>
            </a:r>
            <a:r>
              <a:rPr lang="en-US" b="1" i="1" dirty="0">
                <a:latin typeface="Calibri" panose="020F0502020204030204" pitchFamily="34" charset="0"/>
                <a:cs typeface="Calibri" panose="020F0502020204030204" pitchFamily="34" charset="0"/>
              </a:rPr>
              <a:t>boost performance</a:t>
            </a:r>
            <a:r>
              <a:rPr lang="en-US" i="1" dirty="0">
                <a:latin typeface="Calibri" panose="020F0502020204030204" pitchFamily="34" charset="0"/>
                <a:cs typeface="Calibri" panose="020F0502020204030204" pitchFamily="34" charset="0"/>
              </a:rPr>
              <a:t> through group accountability for results and shared responsibility for team effectiveness.</a:t>
            </a:r>
            <a:endParaRPr lang="en-US" dirty="0">
              <a:latin typeface="Calibri" panose="020F0502020204030204" pitchFamily="34" charset="0"/>
              <a:cs typeface="Calibri" panose="020F0502020204030204" pitchFamily="34" charset="0"/>
            </a:endParaRPr>
          </a:p>
          <a:p>
            <a:pPr lvl="0"/>
            <a:r>
              <a:rPr lang="en-US" i="1" dirty="0">
                <a:latin typeface="Calibri" panose="020F0502020204030204" pitchFamily="34" charset="0"/>
                <a:cs typeface="Calibri" panose="020F0502020204030204" pitchFamily="34" charset="0"/>
              </a:rPr>
              <a:t>We </a:t>
            </a:r>
            <a:r>
              <a:rPr lang="en-US" b="1" i="1" dirty="0">
                <a:latin typeface="Calibri" panose="020F0502020204030204" pitchFamily="34" charset="0"/>
                <a:cs typeface="Calibri" panose="020F0502020204030204" pitchFamily="34" charset="0"/>
              </a:rPr>
              <a:t>improve effectiveness and reliability</a:t>
            </a:r>
            <a:r>
              <a:rPr lang="en-US" i="1" dirty="0">
                <a:latin typeface="Calibri" panose="020F0502020204030204" pitchFamily="34" charset="0"/>
                <a:cs typeface="Calibri" panose="020F0502020204030204" pitchFamily="34" charset="0"/>
              </a:rPr>
              <a:t> through situation specific strategies, processes, and practices.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0832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 Which of following statements is NOT True? </a:t>
            </a:r>
          </a:p>
          <a:p>
            <a:pPr marL="0" lvl="0" indent="0">
              <a:buNone/>
            </a:pPr>
            <a:endParaRPr lang="en-US" sz="1800" dirty="0"/>
          </a:p>
          <a:p>
            <a:pPr lvl="0">
              <a:buFont typeface="+mj-lt"/>
              <a:buAutoNum type="alphaUcPeriod"/>
            </a:pPr>
            <a:r>
              <a:rPr lang="en-US" sz="1800" dirty="0"/>
              <a:t>Agile team size is small, whereas Waterfall team size is generally large. </a:t>
            </a:r>
          </a:p>
          <a:p>
            <a:pPr lvl="0">
              <a:buFont typeface="+mj-lt"/>
              <a:buAutoNum type="alphaUcPeriod"/>
            </a:pPr>
            <a:r>
              <a:rPr lang="en-US" sz="1800" dirty="0"/>
              <a:t>The ROI in Agile is throughout the project life, whereas in Waterfall it is, generally, at the end of the project. </a:t>
            </a:r>
          </a:p>
          <a:p>
            <a:pPr lvl="0">
              <a:buFont typeface="+mj-lt"/>
              <a:buAutoNum type="alphaUcPeriod"/>
            </a:pPr>
            <a:r>
              <a:rPr lang="en-US" sz="1800" dirty="0"/>
              <a:t>Agile management is autocratic, whereas Waterfall management is decentralized. </a:t>
            </a:r>
          </a:p>
          <a:p>
            <a:pPr lvl="0">
              <a:buFont typeface="+mj-lt"/>
              <a:buAutoNum type="alphaUcPeriod"/>
            </a:pPr>
            <a:r>
              <a:rPr lang="en-US" sz="1800" dirty="0"/>
              <a:t>Agile requires minimal documentation, whereas Waterfall practices comprehensive documentation.</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19</a:t>
            </a:fld>
            <a:endParaRPr lang="en-US" dirty="0"/>
          </a:p>
        </p:txBody>
      </p:sp>
    </p:spTree>
    <p:extLst>
      <p:ext uri="{BB962C8B-B14F-4D97-AF65-F5344CB8AC3E}">
        <p14:creationId xmlns:p14="http://schemas.microsoft.com/office/powerpoint/2010/main" val="3153369850"/>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20</a:t>
            </a:fld>
            <a:endParaRPr lang="en-US" dirty="0"/>
          </a:p>
        </p:txBody>
      </p:sp>
    </p:spTree>
    <p:extLst>
      <p:ext uri="{BB962C8B-B14F-4D97-AF65-F5344CB8AC3E}">
        <p14:creationId xmlns:p14="http://schemas.microsoft.com/office/powerpoint/2010/main" val="2274853605"/>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Identify the INCORRECT Agile principle and its implications.</a:t>
            </a:r>
          </a:p>
          <a:p>
            <a:pPr lvl="0"/>
            <a:endParaRPr lang="en-IN" sz="1800" dirty="0"/>
          </a:p>
          <a:p>
            <a:pPr lvl="0">
              <a:buFont typeface="+mj-lt"/>
              <a:buAutoNum type="alphaUcPeriod"/>
            </a:pPr>
            <a:r>
              <a:rPr lang="en-US" sz="1800" dirty="0"/>
              <a:t>Business people and developers must work together daily throughout the project: it is mandatory for the stakeholders and the team to meet and converse daily.</a:t>
            </a:r>
            <a:endParaRPr lang="en-IN" sz="1800" dirty="0"/>
          </a:p>
          <a:p>
            <a:pPr lvl="0">
              <a:buFont typeface="+mj-lt"/>
              <a:buAutoNum type="alphaUcPeriod"/>
            </a:pPr>
            <a:r>
              <a:rPr lang="en-US" sz="1800" dirty="0"/>
              <a:t>Continuous attention to technical excellence and good design enhances agility: it keeps the software maintainable.</a:t>
            </a:r>
            <a:endParaRPr lang="en-IN" sz="1800" dirty="0"/>
          </a:p>
          <a:p>
            <a:pPr lvl="0">
              <a:buFont typeface="+mj-lt"/>
              <a:buAutoNum type="alphaUcPeriod"/>
            </a:pPr>
            <a:r>
              <a:rPr lang="en-US" sz="1800" dirty="0"/>
              <a:t>The best architectures, requirements, and designs emerge from self-organizing teams: self-organizing teams have a higher level of ownership in the designs they create.</a:t>
            </a:r>
            <a:endParaRPr lang="en-IN" sz="1800" dirty="0"/>
          </a:p>
          <a:p>
            <a:pPr lvl="0">
              <a:buFont typeface="+mj-lt"/>
              <a:buAutoNum type="alphaUcPeriod"/>
            </a:pPr>
            <a:r>
              <a:rPr lang="en-US" sz="1800" dirty="0"/>
              <a:t>Deliver working software frequently: this ensures timely feedback that can be incorporated early in the product development process.</a:t>
            </a:r>
            <a:endParaRPr lang="en-IN"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21</a:t>
            </a:fld>
            <a:endParaRPr lang="en-US" dirty="0"/>
          </a:p>
        </p:txBody>
      </p:sp>
    </p:spTree>
    <p:extLst>
      <p:ext uri="{BB962C8B-B14F-4D97-AF65-F5344CB8AC3E}">
        <p14:creationId xmlns:p14="http://schemas.microsoft.com/office/powerpoint/2010/main" val="299761764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22</a:t>
            </a:fld>
            <a:endParaRPr lang="en-US" dirty="0"/>
          </a:p>
        </p:txBody>
      </p:sp>
    </p:spTree>
    <p:extLst>
      <p:ext uri="{BB962C8B-B14F-4D97-AF65-F5344CB8AC3E}">
        <p14:creationId xmlns:p14="http://schemas.microsoft.com/office/powerpoint/2010/main" val="2148026945"/>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implied by the Agile principle, “At regular intervals, the team reflects on how to become more effective and then tunes and adjusts its behavior accordingly”?</a:t>
            </a:r>
          </a:p>
          <a:p>
            <a:pPr marL="0" lvl="0" indent="0">
              <a:buNone/>
            </a:pPr>
            <a:endParaRPr lang="en-IN" sz="1800" dirty="0"/>
          </a:p>
          <a:p>
            <a:pPr lvl="0">
              <a:buFont typeface="+mj-lt"/>
              <a:buAutoNum type="alphaUcPeriod"/>
            </a:pPr>
            <a:r>
              <a:rPr lang="en-US" sz="1800" dirty="0"/>
              <a:t>Lessons are identified only at the end of the product development cycle as a part of Retrospective Meetings.</a:t>
            </a:r>
          </a:p>
          <a:p>
            <a:pPr lvl="0">
              <a:buFont typeface="+mj-lt"/>
              <a:buAutoNum type="alphaUcPeriod"/>
            </a:pPr>
            <a:r>
              <a:rPr lang="en-US" sz="1800" dirty="0"/>
              <a:t>Change can be incorporated throughout the project, and not just at the end.</a:t>
            </a:r>
          </a:p>
          <a:p>
            <a:pPr lvl="0">
              <a:buFont typeface="+mj-lt"/>
              <a:buAutoNum type="alphaUcPeriod"/>
            </a:pPr>
            <a:r>
              <a:rPr lang="en-US" sz="1800" dirty="0"/>
              <a:t>The team shall identify what works well and what does not.</a:t>
            </a:r>
          </a:p>
          <a:p>
            <a:pPr lvl="0">
              <a:buFont typeface="+mj-lt"/>
              <a:buAutoNum type="alphaUcPeriod"/>
            </a:pPr>
            <a:r>
              <a:rPr lang="en-US" sz="1800" dirty="0"/>
              <a:t>The team should be flexible enough to adapt its behavior to the changes incorporated.</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23</a:t>
            </a:fld>
            <a:endParaRPr lang="en-US" dirty="0"/>
          </a:p>
        </p:txBody>
      </p:sp>
    </p:spTree>
    <p:extLst>
      <p:ext uri="{BB962C8B-B14F-4D97-AF65-F5344CB8AC3E}">
        <p14:creationId xmlns:p14="http://schemas.microsoft.com/office/powerpoint/2010/main" val="1588419243"/>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24</a:t>
            </a:fld>
            <a:endParaRPr lang="en-US" dirty="0"/>
          </a:p>
        </p:txBody>
      </p:sp>
    </p:spTree>
    <p:extLst>
      <p:ext uri="{BB962C8B-B14F-4D97-AF65-F5344CB8AC3E}">
        <p14:creationId xmlns:p14="http://schemas.microsoft.com/office/powerpoint/2010/main" val="1078340789"/>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principle is used to help effectively manage the duration of project planning and execution?</a:t>
            </a:r>
          </a:p>
          <a:p>
            <a:pPr marL="0" lvl="0" indent="0">
              <a:buNone/>
            </a:pPr>
            <a:endParaRPr lang="en-IN" sz="1800" dirty="0"/>
          </a:p>
          <a:p>
            <a:pPr lvl="0">
              <a:buFont typeface="+mj-lt"/>
              <a:buAutoNum type="alphaUcPeriod"/>
            </a:pPr>
            <a:r>
              <a:rPr lang="en-US" sz="1800" dirty="0"/>
              <a:t>Time-Boxing</a:t>
            </a:r>
          </a:p>
          <a:p>
            <a:pPr lvl="0">
              <a:buFont typeface="+mj-lt"/>
              <a:buAutoNum type="alphaUcPeriod"/>
            </a:pPr>
            <a:r>
              <a:rPr lang="en-US" sz="1800" dirty="0"/>
              <a:t>Collaboration</a:t>
            </a:r>
          </a:p>
          <a:p>
            <a:pPr lvl="0">
              <a:buFont typeface="+mj-lt"/>
              <a:buAutoNum type="alphaUcPeriod"/>
            </a:pPr>
            <a:r>
              <a:rPr lang="en-US" sz="1800" dirty="0"/>
              <a:t>Value-based Prioritization</a:t>
            </a:r>
          </a:p>
          <a:p>
            <a:pPr lvl="0">
              <a:buFont typeface="+mj-lt"/>
              <a:buAutoNum type="alphaUcPeriod"/>
            </a:pPr>
            <a:r>
              <a:rPr lang="en-US" sz="1800" dirty="0"/>
              <a:t>Self-organization</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25</a:t>
            </a:fld>
            <a:endParaRPr lang="en-US" dirty="0"/>
          </a:p>
        </p:txBody>
      </p:sp>
    </p:spTree>
    <p:extLst>
      <p:ext uri="{BB962C8B-B14F-4D97-AF65-F5344CB8AC3E}">
        <p14:creationId xmlns:p14="http://schemas.microsoft.com/office/powerpoint/2010/main" val="1185677816"/>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26</a:t>
            </a:fld>
            <a:endParaRPr lang="en-US" dirty="0"/>
          </a:p>
        </p:txBody>
      </p:sp>
    </p:spTree>
    <p:extLst>
      <p:ext uri="{BB962C8B-B14F-4D97-AF65-F5344CB8AC3E}">
        <p14:creationId xmlns:p14="http://schemas.microsoft.com/office/powerpoint/2010/main" val="2032230959"/>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27</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In your organization, are projects delivered in an hybrid environment or purely Agile or waterfall environment?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404118548"/>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7541" y="1676400"/>
            <a:ext cx="8248919" cy="3970318"/>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Agile project activities can be organized into the following six major domains of practice:</a:t>
            </a:r>
          </a:p>
          <a:p>
            <a:endParaRPr lang="en-IN"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Domain I: Value-Driven Delivery</a:t>
            </a:r>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Domain II: Stakeholder Engagement</a:t>
            </a:r>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Domain III: Team Performance Practices</a:t>
            </a:r>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Domain IV: Adaptive Planning</a:t>
            </a:r>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Domain V: Problem Detection and Resolution</a:t>
            </a:r>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Domain VI: Continuous Improvement</a:t>
            </a:r>
            <a:endParaRPr lang="en-IN" dirty="0">
              <a:latin typeface="Calibri" panose="020F0502020204030204" pitchFamily="34" charset="0"/>
              <a:cs typeface="Calibri" panose="020F0502020204030204" pitchFamily="34" charset="0"/>
            </a:endParaRPr>
          </a:p>
        </p:txBody>
      </p:sp>
      <p:sp>
        <p:nvSpPr>
          <p:cNvPr id="3" name="TextBox 2"/>
          <p:cNvSpPr txBox="1"/>
          <p:nvPr/>
        </p:nvSpPr>
        <p:spPr>
          <a:xfrm>
            <a:off x="466859" y="322418"/>
            <a:ext cx="8210282"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Domains of Agile Practices</a:t>
            </a:r>
            <a:endParaRPr lang="en-IN" sz="2800" b="1" dirty="0">
              <a:solidFill>
                <a:srgbClr val="0050AD"/>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t>28</a:t>
            </a:fld>
            <a:endParaRPr lang="en-US" dirty="0"/>
          </a:p>
        </p:txBody>
      </p:sp>
    </p:spTree>
    <p:extLst>
      <p:ext uri="{BB962C8B-B14F-4D97-AF65-F5344CB8AC3E}">
        <p14:creationId xmlns:p14="http://schemas.microsoft.com/office/powerpoint/2010/main" val="1695439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Value-driven Delivery</a:t>
            </a:r>
          </a:p>
        </p:txBody>
      </p:sp>
      <p:sp>
        <p:nvSpPr>
          <p:cNvPr id="3" name="TextBox 2"/>
          <p:cNvSpPr txBox="1"/>
          <p:nvPr/>
        </p:nvSpPr>
        <p:spPr>
          <a:xfrm>
            <a:off x="447541" y="1676400"/>
            <a:ext cx="8248919" cy="3416320"/>
          </a:xfrm>
          <a:prstGeom prst="rect">
            <a:avLst/>
          </a:prstGeom>
          <a:noFill/>
        </p:spPr>
        <p:txBody>
          <a:bodyPr wrap="square" rtlCol="0">
            <a:spAutoFit/>
          </a:bodyPr>
          <a:lstStyle/>
          <a:p>
            <a:pPr marL="285750" indent="-285750">
              <a:buFont typeface="Arial" pitchFamily="34" charset="0"/>
              <a:buChar char="•"/>
            </a:pPr>
            <a:r>
              <a:rPr lang="en-US" dirty="0">
                <a:latin typeface="Calibri" panose="020F0502020204030204" pitchFamily="34" charset="0"/>
                <a:cs typeface="Calibri" panose="020F0502020204030204" pitchFamily="34" charset="0"/>
              </a:rPr>
              <a:t>Agile methods aim to deliver value early in the project. Due to the unpredictable nature of product development, it becomes important to deliver important components as early as possible. </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This early delivery of value provides an opportunity for reinvestment, as well as proving the worth of the project to interested stakeholders.</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To provide Value-Driven Delivery, it is important to:</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understand what adds value to the customer; </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reduce risks that can potentially reduce the value if they occur; </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implement the plan that has been formulated based on the priorities determined.</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3555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Value-driven Delivery</a:t>
            </a:r>
          </a:p>
        </p:txBody>
      </p:sp>
      <p:sp>
        <p:nvSpPr>
          <p:cNvPr id="3" name="TextBox 2"/>
          <p:cNvSpPr txBox="1"/>
          <p:nvPr/>
        </p:nvSpPr>
        <p:spPr>
          <a:xfrm>
            <a:off x="447541" y="1676400"/>
            <a:ext cx="8248919" cy="2585323"/>
          </a:xfrm>
          <a:prstGeom prst="rect">
            <a:avLst/>
          </a:prstGeom>
          <a:noFill/>
        </p:spPr>
        <p:txBody>
          <a:bodyPr wrap="square" rtlCol="0">
            <a:spAutoFit/>
          </a:bodyPr>
          <a:lstStyle/>
          <a:p>
            <a:pPr marL="285750" indent="-285750">
              <a:buFont typeface="Arial" pitchFamily="34" charset="0"/>
              <a:buChar char="•"/>
            </a:pPr>
            <a:r>
              <a:rPr lang="en-US" b="1" i="1" dirty="0">
                <a:latin typeface="Calibri" panose="020F0502020204030204" pitchFamily="34" charset="0"/>
                <a:cs typeface="Calibri" panose="020F0502020204030204" pitchFamily="34" charset="0"/>
              </a:rPr>
              <a:t>Practices for Value-Driven Delivery</a:t>
            </a:r>
          </a:p>
          <a:p>
            <a:pPr marL="285750" indent="-285750">
              <a:buFont typeface="Arial" pitchFamily="34" charset="0"/>
              <a:buChar char="•"/>
            </a:pPr>
            <a:endParaRPr lang="en-IN" b="1" i="1"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There are five practices that accompany this domain, each with its own tools, techniques, knowledge, and skills.</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Assessing Value</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Planning Value</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Delivering Value</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Confirming Value</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Tracking and Reporting Value</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7681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80279"/>
            <a:ext cx="8248919" cy="3139321"/>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Assessing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The value of business projects is estimated using methods such as Return on Investment, Net Present Value, and Internal Rate of Return. </a:t>
            </a:r>
          </a:p>
          <a:p>
            <a:pPr marL="285750"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b="1" dirty="0">
                <a:latin typeface="Calibri" panose="020F0502020204030204" pitchFamily="34" charset="0"/>
                <a:cs typeface="Calibri" panose="020F0502020204030204" pitchFamily="34" charset="0"/>
              </a:rPr>
              <a:t>Return on Investment (ROI)</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b="1" dirty="0">
                <a:latin typeface="Calibri" panose="020F0502020204030204" pitchFamily="34" charset="0"/>
                <a:cs typeface="Calibri" panose="020F0502020204030204" pitchFamily="34" charset="0"/>
              </a:rPr>
              <a:t>Net Present Value (NPV)</a:t>
            </a: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b="1" dirty="0">
                <a:latin typeface="Calibri" panose="020F0502020204030204" pitchFamily="34" charset="0"/>
                <a:cs typeface="Calibri" panose="020F0502020204030204" pitchFamily="34" charset="0"/>
              </a:rPr>
              <a:t>Internal Rate of Return (IRR)</a:t>
            </a: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5612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61170"/>
            <a:ext cx="8248919" cy="3539430"/>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Planning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The responsibility for determining </a:t>
            </a:r>
            <a:r>
              <a:rPr lang="en-US" i="1" dirty="0">
                <a:latin typeface="Calibri" panose="020F0502020204030204" pitchFamily="34" charset="0"/>
                <a:cs typeface="Calibri" panose="020F0502020204030204" pitchFamily="34" charset="0"/>
              </a:rPr>
              <a:t>how</a:t>
            </a:r>
            <a:r>
              <a:rPr lang="en-US" dirty="0">
                <a:latin typeface="Calibri" panose="020F0502020204030204" pitchFamily="34" charset="0"/>
                <a:cs typeface="Calibri" panose="020F0502020204030204" pitchFamily="34" charset="0"/>
              </a:rPr>
              <a:t> the value will be created falls on the business team, while the development team must concentrate on </a:t>
            </a:r>
            <a:r>
              <a:rPr lang="en-US" i="1" dirty="0">
                <a:latin typeface="Calibri" panose="020F0502020204030204" pitchFamily="34" charset="0"/>
                <a:cs typeface="Calibri" panose="020F0502020204030204" pitchFamily="34" charset="0"/>
              </a:rPr>
              <a:t>what</a:t>
            </a:r>
            <a:r>
              <a:rPr lang="en-US" dirty="0">
                <a:latin typeface="Calibri" panose="020F0502020204030204" pitchFamily="34" charset="0"/>
                <a:cs typeface="Calibri" panose="020F0502020204030204" pitchFamily="34" charset="0"/>
              </a:rPr>
              <a:t> is to be developed.</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Agile projects are typically dynamic and may require several adjustments during the course of project development. Thus, Agile charters should effectively outline processes that allow developers to make necessary changes while still ensuring that high-value components can be delivered.</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4446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80279"/>
            <a:ext cx="8248919" cy="3139321"/>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Planning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lvl="0" indent="-285750">
              <a:buFont typeface="Arial" pitchFamily="34" charset="0"/>
              <a:buChar char="•"/>
            </a:pPr>
            <a:r>
              <a:rPr lang="en-US" b="1" dirty="0">
                <a:latin typeface="Calibri" panose="020F0502020204030204" pitchFamily="34" charset="0"/>
                <a:cs typeface="Calibri" panose="020F0502020204030204" pitchFamily="34" charset="0"/>
              </a:rPr>
              <a:t>Value Stream Mapping </a:t>
            </a:r>
            <a:r>
              <a:rPr lang="en-US" dirty="0">
                <a:latin typeface="Calibri" panose="020F0502020204030204" pitchFamily="34" charset="0"/>
                <a:cs typeface="Calibri" panose="020F0502020204030204" pitchFamily="34" charset="0"/>
              </a:rPr>
              <a:t>uses flowcharts, also called visual maps, to illustrate the flow of information needed to complete a process. </a:t>
            </a:r>
          </a:p>
          <a:p>
            <a:pPr marL="285750" lvl="0" indent="-285750">
              <a:buFont typeface="Arial" pitchFamily="34" charset="0"/>
              <a:buChar char="•"/>
            </a:pPr>
            <a:endParaRPr lang="en-US" b="1" dirty="0">
              <a:latin typeface="Calibri" panose="020F0502020204030204" pitchFamily="34" charset="0"/>
              <a:cs typeface="Calibri" panose="020F0502020204030204" pitchFamily="34" charset="0"/>
            </a:endParaRPr>
          </a:p>
          <a:p>
            <a:pPr marL="285750" lvl="0" indent="-285750">
              <a:buFont typeface="Arial" pitchFamily="34" charset="0"/>
              <a:buChar char="•"/>
            </a:pPr>
            <a:endParaRPr lang="en-US" b="1" dirty="0">
              <a:latin typeface="Calibri" panose="020F0502020204030204" pitchFamily="34" charset="0"/>
              <a:cs typeface="Calibri" panose="020F0502020204030204" pitchFamily="34" charset="0"/>
            </a:endParaRPr>
          </a:p>
          <a:p>
            <a:pPr marL="285750" lvl="0" indent="-285750">
              <a:buFont typeface="Arial" pitchFamily="34" charset="0"/>
              <a:buChar char="•"/>
            </a:pPr>
            <a:r>
              <a:rPr lang="en-US" b="1" dirty="0">
                <a:latin typeface="Calibri" panose="020F0502020204030204" pitchFamily="34" charset="0"/>
                <a:cs typeface="Calibri" panose="020F0502020204030204" pitchFamily="34" charset="0"/>
              </a:rPr>
              <a:t>Product Roadmap </a:t>
            </a:r>
            <a:r>
              <a:rPr lang="en-US" dirty="0">
                <a:latin typeface="Calibri" panose="020F0502020204030204" pitchFamily="34" charset="0"/>
                <a:cs typeface="Calibri" panose="020F0502020204030204" pitchFamily="34" charset="0"/>
              </a:rPr>
              <a:t>is a tool that provides a visual outline of the product and its key components. Story maps, popularized by Jeff Patton, are commonly used to illustrate product roadmaps.</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lvl="1"/>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81012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24677"/>
            <a:ext cx="8248919" cy="2585323"/>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Planning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lvl="0" indent="-285750">
              <a:buFont typeface="Arial" pitchFamily="34" charset="0"/>
              <a:buChar char="•"/>
            </a:pPr>
            <a:r>
              <a:rPr lang="en-US" b="1" dirty="0">
                <a:latin typeface="Calibri" panose="020F0502020204030204" pitchFamily="34" charset="0"/>
                <a:cs typeface="Calibri" panose="020F0502020204030204" pitchFamily="34" charset="0"/>
              </a:rPr>
              <a:t>Prioritization</a:t>
            </a:r>
          </a:p>
          <a:p>
            <a:pPr marL="285750" lvl="0"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Customer-valued prioritization</a:t>
            </a: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Simple schemes</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err="1">
                <a:latin typeface="Calibri" panose="020F0502020204030204" pitchFamily="34" charset="0"/>
                <a:cs typeface="Calibri" panose="020F0502020204030204" pitchFamily="34" charset="0"/>
              </a:rPr>
              <a:t>MoSCoW</a:t>
            </a:r>
            <a:r>
              <a:rPr lang="en-US" dirty="0">
                <a:latin typeface="Calibri" panose="020F0502020204030204" pitchFamily="34" charset="0"/>
                <a:cs typeface="Calibri" panose="020F0502020204030204" pitchFamily="34" charset="0"/>
              </a:rPr>
              <a:t> prioritization scheme</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35332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24677"/>
            <a:ext cx="8248919" cy="2585323"/>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Planning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lvl="0" indent="-285750">
              <a:buFont typeface="Arial" pitchFamily="34" charset="0"/>
              <a:buChar char="•"/>
            </a:pPr>
            <a:r>
              <a:rPr lang="en-US" b="1" dirty="0">
                <a:latin typeface="Calibri" panose="020F0502020204030204" pitchFamily="34" charset="0"/>
                <a:cs typeface="Calibri" panose="020F0502020204030204" pitchFamily="34" charset="0"/>
              </a:rPr>
              <a:t>Prioritization</a:t>
            </a:r>
          </a:p>
          <a:p>
            <a:pPr marL="285750" lvl="0"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Monopoly money</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100-point method</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Kano analysis</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912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31880"/>
            <a:ext cx="8248919" cy="3416320"/>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Delivering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b="1" dirty="0">
                <a:latin typeface="Calibri" panose="020F0502020204030204" pitchFamily="34" charset="0"/>
                <a:cs typeface="Calibri" panose="020F0502020204030204" pitchFamily="34" charset="0"/>
              </a:rPr>
              <a:t>WIP limits</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Work In Progress (WIP) refers to work that has been undertaken but has not yet reached completion. Identifying bottlenecks in the project becomes difficult when several tasks are WIP at the same time. Each WIP item requires capital and does not contribute to ROI until it becomes a completed, usable product</a:t>
            </a:r>
            <a:r>
              <a:rPr lang="en-IN" dirty="0">
                <a:latin typeface="Calibri" panose="020F0502020204030204" pitchFamily="34" charset="0"/>
                <a:cs typeface="Calibri" panose="020F0502020204030204" pitchFamily="34" charset="0"/>
              </a:rPr>
              <a:t>.</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Kanban boards are effective in placing limits on WIP. If the limit on WIP is too low, (that is, only a few processes are allowed to be WIP) then it may result in underutilizing the team. </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6109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24677"/>
            <a:ext cx="8248919" cy="2585323"/>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Delivering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b="1" dirty="0">
                <a:latin typeface="Calibri" panose="020F0502020204030204" pitchFamily="34" charset="0"/>
                <a:cs typeface="Calibri" panose="020F0502020204030204" pitchFamily="34" charset="0"/>
              </a:rPr>
              <a:t>Incremental delivery</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Incremental delivery is another method that can be used to maintain efficiency in delivering value during a project. In this method of delivery, functional increments of the product are deployed over the timeline of the project. The software can either be deployed for testing and evaluation, or it can be deployed for production in increments.</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0434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66885"/>
            <a:ext cx="8248919" cy="4524315"/>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Confirming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b="1" dirty="0">
              <a:latin typeface="Calibri" panose="020F0502020204030204" pitchFamily="34" charset="0"/>
              <a:cs typeface="Calibri" panose="020F0502020204030204" pitchFamily="34" charset="0"/>
            </a:endParaRPr>
          </a:p>
          <a:p>
            <a:pPr marL="285750" indent="-285750">
              <a:buFont typeface="Arial" pitchFamily="34" charset="0"/>
              <a:buChar char="•"/>
            </a:pPr>
            <a:r>
              <a:rPr lang="en-US" b="1" dirty="0">
                <a:latin typeface="Calibri" panose="020F0502020204030204" pitchFamily="34" charset="0"/>
                <a:cs typeface="Calibri" panose="020F0502020204030204" pitchFamily="34" charset="0"/>
              </a:rPr>
              <a:t>Prototypes, Simulations, and Demonstrations </a:t>
            </a:r>
          </a:p>
          <a:p>
            <a:pPr marL="285750"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Demonstrating prototypes to customers and simulating their functionalities is an important practice in confirming value. </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Often, after demonstrating and using the features, customers can more clearly assess whether the features are adequate and suitable. They might realize that they need additional features. In product development, the description for this customer experience has come to be known as “I’ll Know It When I See It”.</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Through demonstrations, customers can also evaluate to what degree the team has successfully interpreted the product requirements and built them accordingly. This is known as the “gulf of evaluation.”</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621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52478"/>
            <a:ext cx="8248919" cy="2862322"/>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Tracking and Reporting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IN" dirty="0">
              <a:latin typeface="Calibri" panose="020F0502020204030204" pitchFamily="34" charset="0"/>
              <a:cs typeface="Calibri" panose="020F0502020204030204" pitchFamily="34" charset="0"/>
            </a:endParaRPr>
          </a:p>
          <a:p>
            <a:pPr marL="285750" indent="-285750">
              <a:buFont typeface="Arial" pitchFamily="34" charset="0"/>
              <a:buChar char="•"/>
            </a:pPr>
            <a:r>
              <a:rPr lang="en-US" b="1" dirty="0">
                <a:latin typeface="Calibri" panose="020F0502020204030204" pitchFamily="34" charset="0"/>
                <a:cs typeface="Calibri" panose="020F0502020204030204" pitchFamily="34" charset="0"/>
              </a:rPr>
              <a:t>Agile Earned Value</a:t>
            </a:r>
          </a:p>
          <a:p>
            <a:pPr marL="285750"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Earned Value Management focuses on predicting the time it will take to complete the project and the final cost incurred. </a:t>
            </a: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Earned Value Analysis uses visuals in the form of graphs as a primary way to report status. </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4440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59681"/>
            <a:ext cx="8248919" cy="3693319"/>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Tracking and Reporting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b="1" dirty="0">
                <a:latin typeface="Calibri" panose="020F0502020204030204" pitchFamily="34" charset="0"/>
                <a:cs typeface="Calibri" panose="020F0502020204030204" pitchFamily="34" charset="0"/>
              </a:rPr>
              <a:t>Cumulative Flow Diagrams (CFDs)</a:t>
            </a:r>
          </a:p>
          <a:p>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Cumulative Flow Diagrams give valuable insight into the project status and are important tools to track and report Agile projects. </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The shaded area shows the total number of features to be built. The dotted area represents the WIP, and the striped section shows the work that has been completed.</a:t>
            </a: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CFDs provide a visual of how the project is performing. It is a great tool to identify roadblocks and bottle neck processes. </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7061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IN" dirty="0"/>
              <a:t>Value-driven Delivery</a:t>
            </a:r>
          </a:p>
        </p:txBody>
      </p:sp>
      <p:sp>
        <p:nvSpPr>
          <p:cNvPr id="3" name="TextBox 2"/>
          <p:cNvSpPr txBox="1"/>
          <p:nvPr/>
        </p:nvSpPr>
        <p:spPr>
          <a:xfrm>
            <a:off x="514081" y="1231880"/>
            <a:ext cx="8248919" cy="3416320"/>
          </a:xfrm>
          <a:prstGeom prst="rect">
            <a:avLst/>
          </a:prstGeom>
          <a:noFill/>
        </p:spPr>
        <p:txBody>
          <a:bodyPr wrap="square" rtlCol="0">
            <a:spAutoFit/>
          </a:bodyPr>
          <a:lstStyle/>
          <a:p>
            <a:pPr marL="285750" indent="-285750">
              <a:buFont typeface="Arial" pitchFamily="34" charset="0"/>
              <a:buChar char="•"/>
            </a:pPr>
            <a:r>
              <a:rPr lang="en-US" b="1" dirty="0">
                <a:latin typeface="Calibri" panose="020F0502020204030204" pitchFamily="34" charset="0"/>
                <a:cs typeface="Calibri" panose="020F0502020204030204" pitchFamily="34" charset="0"/>
              </a:rPr>
              <a:t>Tracking and Reporting value</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b="1" dirty="0">
                <a:latin typeface="Calibri" panose="020F0502020204030204" pitchFamily="34" charset="0"/>
                <a:cs typeface="Calibri" panose="020F0502020204030204" pitchFamily="34" charset="0"/>
              </a:rPr>
              <a:t>Risk </a:t>
            </a:r>
            <a:r>
              <a:rPr lang="en-US" b="1" dirty="0" err="1">
                <a:latin typeface="Calibri" panose="020F0502020204030204" pitchFamily="34" charset="0"/>
                <a:cs typeface="Calibri" panose="020F0502020204030204" pitchFamily="34" charset="0"/>
              </a:rPr>
              <a:t>Burndown</a:t>
            </a:r>
            <a:r>
              <a:rPr lang="en-US" b="1" dirty="0">
                <a:latin typeface="Calibri" panose="020F0502020204030204" pitchFamily="34" charset="0"/>
                <a:cs typeface="Calibri" panose="020F0502020204030204" pitchFamily="34" charset="0"/>
              </a:rPr>
              <a:t> Chart</a:t>
            </a:r>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The formula for calculating risk severity is Risk severity = risk probability X risk impact.</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Calculating risk severity can also help rank risk and response priorities and is not unique to Agile projects. However, Agile projects focus on creating value, and calculating EMV can assist in avoiding risks. Risk probability and risk impact both can be assigned scores of low (1), medium (2), and high (3). Using this formula, risk severity can be calculated on a numerical scale. </a:t>
            </a:r>
          </a:p>
        </p:txBody>
      </p:sp>
    </p:spTree>
    <p:extLst>
      <p:ext uri="{BB962C8B-B14F-4D97-AF65-F5344CB8AC3E}">
        <p14:creationId xmlns:p14="http://schemas.microsoft.com/office/powerpoint/2010/main" val="655189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statement(s) is/are true for a Cumulative Flow Diagram (CFD): </a:t>
            </a:r>
          </a:p>
          <a:p>
            <a:pPr lvl="0"/>
            <a:endParaRPr lang="en-US" sz="1800" dirty="0"/>
          </a:p>
          <a:p>
            <a:pPr marL="400050" lvl="1" indent="0">
              <a:buNone/>
            </a:pPr>
            <a:r>
              <a:rPr lang="en-US" sz="1800" dirty="0"/>
              <a:t>1. It is a useful tool for tracking and reporting project performance.</a:t>
            </a:r>
          </a:p>
          <a:p>
            <a:pPr marL="400050" lvl="1" indent="0">
              <a:buNone/>
            </a:pPr>
            <a:r>
              <a:rPr lang="en-US" sz="1800" dirty="0"/>
              <a:t>2. It identifies roadblocks and bottlenecks within processes.</a:t>
            </a:r>
          </a:p>
          <a:p>
            <a:pPr marL="400050" lvl="1" indent="0">
              <a:buNone/>
            </a:pPr>
            <a:r>
              <a:rPr lang="en-US" sz="1800" dirty="0"/>
              <a:t>3. It is usually used to provide daily updates for individual Sprints.</a:t>
            </a:r>
          </a:p>
          <a:p>
            <a:pPr marL="400050" lvl="1" indent="0">
              <a:buNone/>
            </a:pPr>
            <a:r>
              <a:rPr lang="en-US" sz="1800" dirty="0"/>
              <a:t>4. It provides a simple, visual representation of project progress at a particular  point in time </a:t>
            </a:r>
          </a:p>
          <a:p>
            <a:pPr marL="0" lvl="0" indent="0">
              <a:buNone/>
            </a:pPr>
            <a:endParaRPr lang="en-IN" sz="1800" dirty="0"/>
          </a:p>
          <a:p>
            <a:pPr lvl="0">
              <a:buFont typeface="+mj-lt"/>
              <a:buAutoNum type="alphaUcPeriod"/>
            </a:pPr>
            <a:r>
              <a:rPr lang="en-US" sz="1800" dirty="0"/>
              <a:t>1 and 2</a:t>
            </a:r>
          </a:p>
          <a:p>
            <a:pPr lvl="0">
              <a:buFont typeface="+mj-lt"/>
              <a:buAutoNum type="alphaUcPeriod"/>
            </a:pPr>
            <a:r>
              <a:rPr lang="en-US" sz="1800" dirty="0"/>
              <a:t>3 and 4</a:t>
            </a:r>
          </a:p>
          <a:p>
            <a:pPr lvl="0">
              <a:buFont typeface="+mj-lt"/>
              <a:buAutoNum type="alphaUcPeriod"/>
            </a:pPr>
            <a:r>
              <a:rPr lang="en-US" sz="1800" dirty="0"/>
              <a:t>1, 2, and 4</a:t>
            </a:r>
          </a:p>
          <a:p>
            <a:pPr lvl="0">
              <a:buFont typeface="+mj-lt"/>
              <a:buAutoNum type="alphaUcPeriod"/>
            </a:pPr>
            <a:r>
              <a:rPr lang="en-US" sz="1800" dirty="0"/>
              <a:t>1, 2, 3, and 4</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42</a:t>
            </a:fld>
            <a:endParaRPr lang="en-US" dirty="0"/>
          </a:p>
        </p:txBody>
      </p:sp>
    </p:spTree>
    <p:extLst>
      <p:ext uri="{BB962C8B-B14F-4D97-AF65-F5344CB8AC3E}">
        <p14:creationId xmlns:p14="http://schemas.microsoft.com/office/powerpoint/2010/main" val="1623909434"/>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43</a:t>
            </a:fld>
            <a:endParaRPr lang="en-US" dirty="0"/>
          </a:p>
        </p:txBody>
      </p:sp>
    </p:spTree>
    <p:extLst>
      <p:ext uri="{BB962C8B-B14F-4D97-AF65-F5344CB8AC3E}">
        <p14:creationId xmlns:p14="http://schemas.microsoft.com/office/powerpoint/2010/main" val="2083011380"/>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 prioritization technique under Customer Value-based Prioritization?  </a:t>
            </a:r>
          </a:p>
          <a:p>
            <a:pPr marL="0" lvl="0" indent="0">
              <a:buNone/>
            </a:pPr>
            <a:endParaRPr lang="en-IN" sz="1800" dirty="0"/>
          </a:p>
          <a:p>
            <a:pPr lvl="0">
              <a:buFont typeface="+mj-lt"/>
              <a:buAutoNum type="alphaUcPeriod"/>
            </a:pPr>
            <a:r>
              <a:rPr lang="en-US" sz="1800" dirty="0" err="1"/>
              <a:t>MoSCoW</a:t>
            </a:r>
            <a:r>
              <a:rPr lang="en-US" sz="1800" dirty="0"/>
              <a:t> Prioritization Scheme. </a:t>
            </a:r>
          </a:p>
          <a:p>
            <a:pPr lvl="0">
              <a:buFont typeface="+mj-lt"/>
              <a:buAutoNum type="alphaUcPeriod"/>
            </a:pPr>
            <a:r>
              <a:rPr lang="en-US" sz="1800" dirty="0"/>
              <a:t>Monopoly Money.</a:t>
            </a:r>
          </a:p>
          <a:p>
            <a:pPr lvl="0">
              <a:buFont typeface="+mj-lt"/>
              <a:buAutoNum type="alphaUcPeriod"/>
            </a:pPr>
            <a:r>
              <a:rPr lang="en-US" sz="1800" dirty="0"/>
              <a:t>Kano Analysis. </a:t>
            </a:r>
          </a:p>
          <a:p>
            <a:pPr lvl="0">
              <a:buFont typeface="+mj-lt"/>
              <a:buAutoNum type="alphaUcPeriod"/>
            </a:pPr>
            <a:r>
              <a:rPr lang="en-US" sz="1800" dirty="0"/>
              <a:t>20-point Prioritization Scheme.</a:t>
            </a:r>
          </a:p>
          <a:p>
            <a:pPr marL="0" lvl="0" indent="0">
              <a:buNone/>
            </a:pPr>
            <a:endParaRPr lang="en-US" sz="1800" dirty="0"/>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44</a:t>
            </a:fld>
            <a:endParaRPr lang="en-US" dirty="0"/>
          </a:p>
        </p:txBody>
      </p:sp>
    </p:spTree>
    <p:extLst>
      <p:ext uri="{BB962C8B-B14F-4D97-AF65-F5344CB8AC3E}">
        <p14:creationId xmlns:p14="http://schemas.microsoft.com/office/powerpoint/2010/main" val="2761447337"/>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45</a:t>
            </a:fld>
            <a:endParaRPr lang="en-US" dirty="0"/>
          </a:p>
        </p:txBody>
      </p:sp>
    </p:spTree>
    <p:extLst>
      <p:ext uri="{BB962C8B-B14F-4D97-AF65-F5344CB8AC3E}">
        <p14:creationId xmlns:p14="http://schemas.microsoft.com/office/powerpoint/2010/main" val="1789675535"/>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concepts regarding iterative development should an Agile team be aware of? </a:t>
            </a:r>
          </a:p>
          <a:p>
            <a:pPr marL="0" lvl="0" indent="0">
              <a:buNone/>
            </a:pPr>
            <a:endParaRPr lang="en-IN" sz="1800" dirty="0"/>
          </a:p>
          <a:p>
            <a:pPr lvl="0">
              <a:buFont typeface="+mj-lt"/>
              <a:buAutoNum type="alphaUcPeriod"/>
            </a:pPr>
            <a:r>
              <a:rPr lang="en-US" sz="1800" dirty="0"/>
              <a:t>The designing, developing, and testing of feature code should be done once in the beginning.</a:t>
            </a:r>
          </a:p>
          <a:p>
            <a:pPr lvl="0">
              <a:buFont typeface="+mj-lt"/>
              <a:buAutoNum type="alphaUcPeriod"/>
            </a:pPr>
            <a:r>
              <a:rPr lang="en-US" sz="1800" dirty="0"/>
              <a:t>All changes should be addressed to at the end of the development phase.</a:t>
            </a:r>
          </a:p>
          <a:p>
            <a:pPr lvl="0">
              <a:buFont typeface="+mj-lt"/>
              <a:buAutoNum type="alphaUcPeriod"/>
            </a:pPr>
            <a:r>
              <a:rPr lang="en-US" sz="1800" dirty="0"/>
              <a:t>There is room to accommodate changes.</a:t>
            </a:r>
          </a:p>
          <a:p>
            <a:pPr lvl="0">
              <a:buFont typeface="+mj-lt"/>
              <a:buAutoNum type="alphaUcPeriod"/>
            </a:pPr>
            <a:r>
              <a:rPr lang="en-US" sz="1800" dirty="0"/>
              <a:t>Simplification of the development process is not a priority.</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46</a:t>
            </a:fld>
            <a:endParaRPr lang="en-US" dirty="0"/>
          </a:p>
        </p:txBody>
      </p:sp>
    </p:spTree>
    <p:extLst>
      <p:ext uri="{BB962C8B-B14F-4D97-AF65-F5344CB8AC3E}">
        <p14:creationId xmlns:p14="http://schemas.microsoft.com/office/powerpoint/2010/main" val="1798092843"/>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47</a:t>
            </a:fld>
            <a:endParaRPr lang="en-US" dirty="0"/>
          </a:p>
        </p:txBody>
      </p:sp>
    </p:spTree>
    <p:extLst>
      <p:ext uri="{BB962C8B-B14F-4D97-AF65-F5344CB8AC3E}">
        <p14:creationId xmlns:p14="http://schemas.microsoft.com/office/powerpoint/2010/main" val="928601209"/>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Your team is working on creating software that raises and lowers a bridge to allow water traffic. You are considering several prioritization schemes to determine high-value features. Which among the following techniques should be in your list?</a:t>
            </a:r>
          </a:p>
          <a:p>
            <a:pPr marL="0" lvl="0" indent="0">
              <a:buNone/>
            </a:pPr>
            <a:endParaRPr lang="en-US" sz="1800" dirty="0"/>
          </a:p>
          <a:p>
            <a:pPr marL="0" lvl="0" indent="0">
              <a:buNone/>
            </a:pPr>
            <a:r>
              <a:rPr lang="en-US" sz="1800" dirty="0"/>
              <a:t>1. Kano analysis</a:t>
            </a:r>
          </a:p>
          <a:p>
            <a:pPr marL="0" lvl="0" indent="0">
              <a:buNone/>
            </a:pPr>
            <a:r>
              <a:rPr lang="en-US" sz="1800" dirty="0"/>
              <a:t>2. Risk-based spikes</a:t>
            </a:r>
          </a:p>
          <a:p>
            <a:pPr marL="0" lvl="0" indent="0">
              <a:buNone/>
            </a:pPr>
            <a:r>
              <a:rPr lang="en-US" sz="1800" dirty="0"/>
              <a:t>3. </a:t>
            </a:r>
            <a:r>
              <a:rPr lang="en-US" sz="1800" dirty="0" err="1"/>
              <a:t>MoSCoW</a:t>
            </a:r>
            <a:endParaRPr lang="en-US" sz="1800" dirty="0"/>
          </a:p>
          <a:p>
            <a:pPr marL="0" lvl="0" indent="0">
              <a:buNone/>
            </a:pPr>
            <a:r>
              <a:rPr lang="en-US" sz="1800" dirty="0"/>
              <a:t>4. T-shirt sizes </a:t>
            </a:r>
          </a:p>
          <a:p>
            <a:pPr marL="0" lvl="0" indent="0">
              <a:buNone/>
            </a:pPr>
            <a:endParaRPr lang="en-IN" sz="1800" dirty="0"/>
          </a:p>
          <a:p>
            <a:pPr lvl="0">
              <a:buFont typeface="+mj-lt"/>
              <a:buAutoNum type="alphaUcPeriod"/>
            </a:pPr>
            <a:r>
              <a:rPr lang="en-US" sz="1800" dirty="0"/>
              <a:t>1, 2 and 3</a:t>
            </a:r>
          </a:p>
          <a:p>
            <a:pPr lvl="0">
              <a:buFont typeface="+mj-lt"/>
              <a:buAutoNum type="alphaUcPeriod"/>
            </a:pPr>
            <a:r>
              <a:rPr lang="en-US" sz="1800" dirty="0"/>
              <a:t>2 and 4</a:t>
            </a:r>
          </a:p>
          <a:p>
            <a:pPr lvl="0">
              <a:buFont typeface="+mj-lt"/>
              <a:buAutoNum type="alphaUcPeriod"/>
            </a:pPr>
            <a:r>
              <a:rPr lang="en-US" sz="1800" dirty="0"/>
              <a:t>1 and 3</a:t>
            </a:r>
          </a:p>
          <a:p>
            <a:pPr lvl="0">
              <a:buFont typeface="+mj-lt"/>
              <a:buAutoNum type="alphaUcPeriod"/>
            </a:pPr>
            <a:r>
              <a:rPr lang="en-US" sz="1800" dirty="0"/>
              <a:t>2, 3 and 4</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48</a:t>
            </a:fld>
            <a:endParaRPr lang="en-US" dirty="0"/>
          </a:p>
        </p:txBody>
      </p:sp>
    </p:spTree>
    <p:extLst>
      <p:ext uri="{BB962C8B-B14F-4D97-AF65-F5344CB8AC3E}">
        <p14:creationId xmlns:p14="http://schemas.microsoft.com/office/powerpoint/2010/main" val="1620463696"/>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49</a:t>
            </a:fld>
            <a:endParaRPr lang="en-US" dirty="0"/>
          </a:p>
        </p:txBody>
      </p:sp>
    </p:spTree>
    <p:extLst>
      <p:ext uri="{BB962C8B-B14F-4D97-AF65-F5344CB8AC3E}">
        <p14:creationId xmlns:p14="http://schemas.microsoft.com/office/powerpoint/2010/main" val="617644652"/>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t>50</a:t>
            </a:fld>
            <a:endParaRPr lang="en-US" dirty="0"/>
          </a:p>
        </p:txBody>
      </p:sp>
      <p:sp>
        <p:nvSpPr>
          <p:cNvPr id="3" name="Title 2"/>
          <p:cNvSpPr>
            <a:spLocks noGrp="1"/>
          </p:cNvSpPr>
          <p:nvPr>
            <p:ph type="title"/>
          </p:nvPr>
        </p:nvSpPr>
        <p:spPr/>
        <p:txBody>
          <a:bodyPr/>
          <a:lstStyle/>
          <a:p>
            <a:r>
              <a:rPr lang="en-US" dirty="0">
                <a:solidFill>
                  <a:srgbClr val="0050AD"/>
                </a:solidFill>
              </a:rPr>
              <a:t>Stakeholder Engagement</a:t>
            </a:r>
          </a:p>
        </p:txBody>
      </p:sp>
      <p:sp>
        <p:nvSpPr>
          <p:cNvPr id="4" name="Rectangle 3"/>
          <p:cNvSpPr/>
          <p:nvPr/>
        </p:nvSpPr>
        <p:spPr>
          <a:xfrm>
            <a:off x="457201" y="1295400"/>
            <a:ext cx="7924800" cy="464871"/>
          </a:xfrm>
          <a:prstGeom prst="rect">
            <a:avLst/>
          </a:prstGeom>
        </p:spPr>
        <p:txBody>
          <a:bodyPr wrap="square">
            <a:spAutoFit/>
          </a:bodyPr>
          <a:lstStyle/>
          <a:p>
            <a:pPr>
              <a:lnSpc>
                <a:spcPct val="150000"/>
              </a:lnSpc>
            </a:pPr>
            <a:endParaRPr lang="en-IN" dirty="0">
              <a:latin typeface="Calibri" panose="020F0502020204030204" pitchFamily="34" charset="0"/>
              <a:cs typeface="Calibri" panose="020F0502020204030204" pitchFamily="34" charset="0"/>
            </a:endParaRPr>
          </a:p>
        </p:txBody>
      </p:sp>
      <p:sp>
        <p:nvSpPr>
          <p:cNvPr id="6" name="Rectangle 5"/>
          <p:cNvSpPr/>
          <p:nvPr/>
        </p:nvSpPr>
        <p:spPr>
          <a:xfrm>
            <a:off x="442711" y="1730782"/>
            <a:ext cx="8348721" cy="2862322"/>
          </a:xfrm>
          <a:prstGeom prst="rect">
            <a:avLst/>
          </a:prstGeom>
        </p:spPr>
        <p:txBody>
          <a:bodyPr wrap="square">
            <a:spAutoFit/>
          </a:bodyPr>
          <a:lstStyle/>
          <a:p>
            <a:pPr marL="285750" indent="-285750">
              <a:buFont typeface="Arial" pitchFamily="34" charset="0"/>
              <a:buChar char="•"/>
            </a:pPr>
            <a:r>
              <a:rPr lang="en-US" dirty="0">
                <a:latin typeface="Calibri" panose="020F0502020204030204" pitchFamily="34" charset="0"/>
                <a:cs typeface="Calibri" panose="020F0502020204030204" pitchFamily="34" charset="0"/>
              </a:rPr>
              <a:t>There are four practices that accompany this domain, each with its own tools, techniques, knowledge, and skills, they are:</a:t>
            </a:r>
          </a:p>
          <a:p>
            <a:pPr marL="285750"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Aligning Stakeholders’ Understanding</a:t>
            </a: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Communicating with Stakeholders</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Using Critical Soft Skills</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Leading Effectively</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8558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Performance Practices</a:t>
            </a:r>
            <a:endParaRPr lang="en-IN" dirty="0"/>
          </a:p>
        </p:txBody>
      </p:sp>
      <p:sp>
        <p:nvSpPr>
          <p:cNvPr id="3" name="Rectangle 2"/>
          <p:cNvSpPr/>
          <p:nvPr/>
        </p:nvSpPr>
        <p:spPr>
          <a:xfrm>
            <a:off x="442711" y="1730782"/>
            <a:ext cx="8348721" cy="2031325"/>
          </a:xfrm>
          <a:prstGeom prst="rect">
            <a:avLst/>
          </a:prstGeom>
        </p:spPr>
        <p:txBody>
          <a:bodyPr wrap="square">
            <a:spAutoFit/>
          </a:bodyPr>
          <a:lstStyle/>
          <a:p>
            <a:pPr marL="285750" indent="-285750">
              <a:buFont typeface="Arial" pitchFamily="34" charset="0"/>
              <a:buChar char="•"/>
            </a:pPr>
            <a:r>
              <a:rPr lang="en-US" dirty="0">
                <a:latin typeface="Calibri" panose="020F0502020204030204" pitchFamily="34" charset="0"/>
                <a:cs typeface="Calibri" panose="020F0502020204030204" pitchFamily="34" charset="0"/>
              </a:rPr>
              <a:t>To be successful on Agile projects, it is important to understand how and when teams perform best and how to create an empowered team. This will be discussed in two parts. </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The first part deals with concepts related to understanding team performance, and the second part deals with team practices.</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21452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Planning</a:t>
            </a:r>
            <a:endParaRPr lang="en-IN" dirty="0"/>
          </a:p>
        </p:txBody>
      </p:sp>
      <p:sp>
        <p:nvSpPr>
          <p:cNvPr id="3" name="Rectangle 2"/>
          <p:cNvSpPr/>
          <p:nvPr/>
        </p:nvSpPr>
        <p:spPr>
          <a:xfrm>
            <a:off x="442711" y="1730782"/>
            <a:ext cx="8348721" cy="2308324"/>
          </a:xfrm>
          <a:prstGeom prst="rect">
            <a:avLst/>
          </a:prstGeom>
        </p:spPr>
        <p:txBody>
          <a:bodyPr wrap="square">
            <a:spAutoFit/>
          </a:bodyPr>
          <a:lstStyle/>
          <a:p>
            <a:pPr marL="285750" indent="-285750">
              <a:buFont typeface="Arial" pitchFamily="34" charset="0"/>
              <a:buChar char="•"/>
            </a:pPr>
            <a:r>
              <a:rPr lang="en-US" dirty="0">
                <a:latin typeface="Calibri" panose="020F0502020204030204" pitchFamily="34" charset="0"/>
                <a:cs typeface="Calibri" panose="020F0502020204030204" pitchFamily="34" charset="0"/>
              </a:rPr>
              <a:t>There are three practices that accompany this domain, each with its own tools, techniques, knowledge, and skills:</a:t>
            </a:r>
          </a:p>
          <a:p>
            <a:pPr marL="285750"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Planning Concepts</a:t>
            </a: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Estimation</a:t>
            </a:r>
          </a:p>
          <a:p>
            <a:pPr marL="742950" lvl="1" indent="-285750">
              <a:buFont typeface="Arial"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itchFamily="34" charset="0"/>
              <a:buChar char="•"/>
            </a:pPr>
            <a:r>
              <a:rPr lang="en-US" dirty="0">
                <a:latin typeface="Calibri" panose="020F0502020204030204" pitchFamily="34" charset="0"/>
                <a:cs typeface="Calibri" panose="020F0502020204030204" pitchFamily="34" charset="0"/>
              </a:rPr>
              <a:t>Agile Plans</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7092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Detection and Resolution</a:t>
            </a:r>
            <a:endParaRPr lang="en-IN" dirty="0"/>
          </a:p>
        </p:txBody>
      </p:sp>
      <p:sp>
        <p:nvSpPr>
          <p:cNvPr id="3" name="Rectangle 2"/>
          <p:cNvSpPr/>
          <p:nvPr/>
        </p:nvSpPr>
        <p:spPr>
          <a:xfrm>
            <a:off x="413141" y="1295400"/>
            <a:ext cx="8348721" cy="4524315"/>
          </a:xfrm>
          <a:prstGeom prst="rect">
            <a:avLst/>
          </a:prstGeom>
        </p:spPr>
        <p:txBody>
          <a:bodyPr wrap="square">
            <a:spAutoFit/>
          </a:bodyPr>
          <a:lstStyle/>
          <a:p>
            <a:pPr marL="285750" indent="-285750">
              <a:buFont typeface="Arial" pitchFamily="34" charset="0"/>
              <a:buChar char="•"/>
            </a:pPr>
            <a:r>
              <a:rPr lang="en-US" dirty="0">
                <a:latin typeface="Calibri" panose="020F0502020204030204" pitchFamily="34" charset="0"/>
                <a:cs typeface="Calibri" panose="020F0502020204030204" pitchFamily="34" charset="0"/>
              </a:rPr>
              <a:t>Problems are an inevitable part of any project. Proactively identifying and resolving problems is crucial. </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Identifying problems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Cycle time</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Escaped defects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Project and quality standards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Failure modes and alternatives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Variance and trend analysis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Control limits</a:t>
            </a:r>
          </a:p>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Resolving problems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Continuous integration</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Risk-based spike</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Frequent verification and validation</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Steps in solving problems</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13680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dirty="0"/>
              <a:t>Continuous Improvement</a:t>
            </a:r>
            <a:endParaRPr lang="en-IN" dirty="0"/>
          </a:p>
        </p:txBody>
      </p:sp>
      <p:sp>
        <p:nvSpPr>
          <p:cNvPr id="3" name="Rectangle 2"/>
          <p:cNvSpPr/>
          <p:nvPr/>
        </p:nvSpPr>
        <p:spPr>
          <a:xfrm>
            <a:off x="641740" y="685800"/>
            <a:ext cx="8578460" cy="5355312"/>
          </a:xfrm>
          <a:prstGeom prst="rect">
            <a:avLst/>
          </a:prstGeom>
        </p:spPr>
        <p:txBody>
          <a:bodyPr wrap="square">
            <a:spAutoFit/>
          </a:bodyPr>
          <a:lstStyle/>
          <a:p>
            <a:pPr marL="285750" indent="-285750">
              <a:buFont typeface="Arial"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r>
              <a:rPr lang="en-US" dirty="0">
                <a:latin typeface="Calibri" panose="020F0502020204030204" pitchFamily="34" charset="0"/>
                <a:cs typeface="Calibri" panose="020F0502020204030204" pitchFamily="34" charset="0"/>
              </a:rPr>
              <a:t>Several tools, techniques, knowledge sets, and skills can continuously improve Agile projects: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Retrospectives,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Knowledge sharing,</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Process tailoring</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Principles of systems thinking</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Process analysis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Applying new Agile practices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Continuous improvement processes</a:t>
            </a:r>
          </a:p>
          <a:p>
            <a:pPr marL="742950" lvl="1" indent="-285750">
              <a:buFont typeface="Arial" pitchFamily="34" charset="0"/>
              <a:buChar char="•"/>
            </a:pPr>
            <a:r>
              <a:rPr lang="en-US" dirty="0">
                <a:latin typeface="Calibri" panose="020F0502020204030204" pitchFamily="34" charset="0"/>
                <a:cs typeface="Calibri" panose="020F0502020204030204" pitchFamily="34" charset="0"/>
              </a:rPr>
              <a:t>Self-assessment</a:t>
            </a:r>
          </a:p>
          <a:p>
            <a:endParaRPr lang="en-IN" dirty="0">
              <a:latin typeface="Calibri" panose="020F0502020204030204" pitchFamily="34" charset="0"/>
              <a:cs typeface="Calibri" panose="020F0502020204030204" pitchFamily="34" charset="0"/>
            </a:endParaRPr>
          </a:p>
          <a:p>
            <a:pPr marL="285750" indent="-285750">
              <a:buFont typeface="Arial" pitchFamily="34" charset="0"/>
              <a:buChar char="•"/>
            </a:pPr>
            <a:r>
              <a:rPr lang="en-IN" dirty="0">
                <a:latin typeface="Calibri" panose="020F0502020204030204" pitchFamily="34" charset="0"/>
                <a:cs typeface="Calibri" panose="020F0502020204030204" pitchFamily="34" charset="0"/>
              </a:rPr>
              <a:t>Agile tools and </a:t>
            </a:r>
            <a:r>
              <a:rPr lang="en-IN" dirty="0" err="1">
                <a:latin typeface="Calibri" panose="020F0502020204030204" pitchFamily="34" charset="0"/>
                <a:cs typeface="Calibri" panose="020F0502020204030204" pitchFamily="34" charset="0"/>
              </a:rPr>
              <a:t>artifacts</a:t>
            </a:r>
            <a:r>
              <a:rPr lang="en-IN" dirty="0">
                <a:latin typeface="Calibri" panose="020F0502020204030204" pitchFamily="34" charset="0"/>
                <a:cs typeface="Calibri" panose="020F0502020204030204" pitchFamily="34" charset="0"/>
              </a:rPr>
              <a:t>:</a:t>
            </a:r>
          </a:p>
          <a:p>
            <a:pPr marL="742950" lvl="1" indent="-285750">
              <a:buFont typeface="Arial" pitchFamily="34" charset="0"/>
              <a:buChar char="•"/>
            </a:pPr>
            <a:r>
              <a:rPr lang="en-IN" dirty="0">
                <a:latin typeface="Calibri" panose="020F0502020204030204" pitchFamily="34" charset="0"/>
                <a:cs typeface="Calibri" panose="020F0502020204030204" pitchFamily="34" charset="0"/>
              </a:rPr>
              <a:t>User stories and backlogs</a:t>
            </a:r>
          </a:p>
          <a:p>
            <a:pPr marL="742950" lvl="1" indent="-285750">
              <a:buFont typeface="Arial" pitchFamily="34" charset="0"/>
              <a:buChar char="•"/>
            </a:pPr>
            <a:r>
              <a:rPr lang="en-IN" dirty="0">
                <a:latin typeface="Calibri" panose="020F0502020204030204" pitchFamily="34" charset="0"/>
                <a:cs typeface="Calibri" panose="020F0502020204030204" pitchFamily="34" charset="0"/>
              </a:rPr>
              <a:t>Requirements hierarchy</a:t>
            </a:r>
          </a:p>
          <a:p>
            <a:pPr marL="742950" lvl="1" indent="-285750">
              <a:buFont typeface="Arial" pitchFamily="34" charset="0"/>
              <a:buChar char="•"/>
            </a:pPr>
            <a:r>
              <a:rPr lang="en-IN" dirty="0">
                <a:latin typeface="Calibri" panose="020F0502020204030204" pitchFamily="34" charset="0"/>
                <a:cs typeface="Calibri" panose="020F0502020204030204" pitchFamily="34" charset="0"/>
              </a:rPr>
              <a:t>Information radiators</a:t>
            </a:r>
          </a:p>
          <a:p>
            <a:pPr marL="742950" lvl="1" indent="-285750">
              <a:buFont typeface="Arial" pitchFamily="34" charset="0"/>
              <a:buChar char="•"/>
            </a:pP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and </a:t>
            </a:r>
            <a:r>
              <a:rPr lang="en-IN" dirty="0" err="1">
                <a:latin typeface="Calibri" panose="020F0502020204030204" pitchFamily="34" charset="0"/>
                <a:cs typeface="Calibri" panose="020F0502020204030204" pitchFamily="34" charset="0"/>
              </a:rPr>
              <a:t>burnup</a:t>
            </a:r>
            <a:r>
              <a:rPr lang="en-IN" dirty="0">
                <a:latin typeface="Calibri" panose="020F0502020204030204" pitchFamily="34" charset="0"/>
                <a:cs typeface="Calibri" panose="020F0502020204030204" pitchFamily="34" charset="0"/>
              </a:rPr>
              <a:t> charts</a:t>
            </a:r>
          </a:p>
          <a:p>
            <a:pPr marL="742950" lvl="1" indent="-285750">
              <a:buFont typeface="Arial" pitchFamily="34" charset="0"/>
              <a:buChar char="•"/>
            </a:pPr>
            <a:r>
              <a:rPr lang="en-IN" dirty="0">
                <a:latin typeface="Calibri" panose="020F0502020204030204" pitchFamily="34" charset="0"/>
                <a:cs typeface="Calibri" panose="020F0502020204030204" pitchFamily="34" charset="0"/>
              </a:rPr>
              <a:t>Agile </a:t>
            </a:r>
            <a:r>
              <a:rPr lang="en-IN" dirty="0" err="1">
                <a:latin typeface="Calibri" panose="020F0502020204030204" pitchFamily="34" charset="0"/>
                <a:cs typeface="Calibri" panose="020F0502020204030204" pitchFamily="34" charset="0"/>
              </a:rPr>
              <a:t>modeling</a:t>
            </a:r>
            <a:endParaRPr lang="en-IN" dirty="0">
              <a:latin typeface="Calibri" panose="020F0502020204030204" pitchFamily="34" charset="0"/>
              <a:cs typeface="Calibri" panose="020F0502020204030204" pitchFamily="34" charset="0"/>
            </a:endParaRPr>
          </a:p>
          <a:p>
            <a:pPr marL="742950" lvl="1" indent="-285750">
              <a:buFont typeface="Arial" pitchFamily="34" charset="0"/>
              <a:buChar char="•"/>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12165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Sponsors are stakeholders who fund the project. As part of stakeholder engagement, the Product Owner needs to make sure that the Sponsors have clarity about all of the following, EXCEPT:</a:t>
            </a:r>
          </a:p>
          <a:p>
            <a:pPr marL="0" lvl="0" indent="0">
              <a:buNone/>
            </a:pPr>
            <a:endParaRPr lang="en-IN" sz="1800" dirty="0"/>
          </a:p>
          <a:p>
            <a:pPr lvl="0">
              <a:buFont typeface="+mj-lt"/>
              <a:buAutoNum type="alphaUcPeriod"/>
            </a:pPr>
            <a:r>
              <a:rPr lang="en-US" sz="1800" dirty="0"/>
              <a:t>Performance of individuals within the project team</a:t>
            </a:r>
          </a:p>
          <a:p>
            <a:pPr lvl="0">
              <a:buFont typeface="+mj-lt"/>
              <a:buAutoNum type="alphaUcPeriod"/>
            </a:pPr>
            <a:r>
              <a:rPr lang="en-US" sz="1800" dirty="0"/>
              <a:t>Risks involved in the project and the steps or strategies to mitigate them</a:t>
            </a:r>
          </a:p>
          <a:p>
            <a:pPr lvl="0">
              <a:buFont typeface="+mj-lt"/>
              <a:buAutoNum type="alphaUcPeriod"/>
            </a:pPr>
            <a:r>
              <a:rPr lang="en-US" sz="1800" dirty="0"/>
              <a:t>Deadline targets and the overall cost of the project</a:t>
            </a:r>
          </a:p>
          <a:p>
            <a:pPr lvl="0">
              <a:buFont typeface="+mj-lt"/>
              <a:buAutoNum type="alphaUcPeriod"/>
            </a:pPr>
            <a:r>
              <a:rPr lang="en-US" sz="1800" dirty="0"/>
              <a:t>Benefits of Scrum implementation</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55</a:t>
            </a:fld>
            <a:endParaRPr lang="en-US" dirty="0"/>
          </a:p>
        </p:txBody>
      </p:sp>
    </p:spTree>
    <p:extLst>
      <p:ext uri="{BB962C8B-B14F-4D97-AF65-F5344CB8AC3E}">
        <p14:creationId xmlns:p14="http://schemas.microsoft.com/office/powerpoint/2010/main" val="414802222"/>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56</a:t>
            </a:fld>
            <a:endParaRPr lang="en-US" dirty="0"/>
          </a:p>
        </p:txBody>
      </p:sp>
    </p:spTree>
    <p:extLst>
      <p:ext uri="{BB962C8B-B14F-4D97-AF65-F5344CB8AC3E}">
        <p14:creationId xmlns:p14="http://schemas.microsoft.com/office/powerpoint/2010/main" val="2148309672"/>
      </p:ext>
    </p:extLst>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Though it is not the main role of the Scrum Master to interact directly with stakeholders on a project, yet he/she should be aware of the importance of maintaining stakeholder involvement. Which of the following statements is NOT true for stakeholder involvement in a Scrum project? </a:t>
            </a:r>
          </a:p>
          <a:p>
            <a:pPr marL="0" lvl="0" indent="0">
              <a:buNone/>
            </a:pPr>
            <a:endParaRPr lang="en-IN" sz="1800" dirty="0"/>
          </a:p>
          <a:p>
            <a:pPr lvl="0">
              <a:buFont typeface="+mj-lt"/>
              <a:buAutoNum type="alphaUcPeriod"/>
            </a:pPr>
            <a:r>
              <a:rPr lang="en-US" sz="1800" dirty="0"/>
              <a:t>The responsibility for keeping stakeholders engaged lies with the Product Owner.</a:t>
            </a:r>
          </a:p>
          <a:p>
            <a:pPr lvl="0">
              <a:buFont typeface="+mj-lt"/>
              <a:buAutoNum type="alphaUcPeriod"/>
            </a:pPr>
            <a:r>
              <a:rPr lang="en-US" sz="1800" dirty="0"/>
              <a:t>Regular communication must be maintained with stakeholders.</a:t>
            </a:r>
          </a:p>
          <a:p>
            <a:pPr lvl="0">
              <a:buFont typeface="+mj-lt"/>
              <a:buAutoNum type="alphaUcPeriod"/>
            </a:pPr>
            <a:r>
              <a:rPr lang="en-US" sz="1800" dirty="0"/>
              <a:t>Stakeholders should be informed about the target Releases and estimated cost of the project.</a:t>
            </a:r>
          </a:p>
          <a:p>
            <a:pPr lvl="0">
              <a:buFont typeface="+mj-lt"/>
              <a:buAutoNum type="alphaUcPeriod"/>
            </a:pPr>
            <a:r>
              <a:rPr lang="en-US" sz="1800" dirty="0"/>
              <a:t>Stakeholders should be consulted while appointing people to Scrum Team.</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57</a:t>
            </a:fld>
            <a:endParaRPr lang="en-US" dirty="0"/>
          </a:p>
        </p:txBody>
      </p:sp>
    </p:spTree>
    <p:extLst>
      <p:ext uri="{BB962C8B-B14F-4D97-AF65-F5344CB8AC3E}">
        <p14:creationId xmlns:p14="http://schemas.microsoft.com/office/powerpoint/2010/main" val="3514967411"/>
      </p:ext>
    </p:extLst>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58</a:t>
            </a:fld>
            <a:endParaRPr lang="en-US" dirty="0"/>
          </a:p>
        </p:txBody>
      </p:sp>
    </p:spTree>
    <p:extLst>
      <p:ext uri="{BB962C8B-B14F-4D97-AF65-F5344CB8AC3E}">
        <p14:creationId xmlns:p14="http://schemas.microsoft.com/office/powerpoint/2010/main" val="2591369741"/>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 Which of the following statements is FALSE about the concept of ‘Continuous Improvement’?</a:t>
            </a:r>
          </a:p>
          <a:p>
            <a:pPr marL="0" lvl="0" indent="0">
              <a:buNone/>
            </a:pPr>
            <a:endParaRPr lang="en-IN" sz="1800" dirty="0"/>
          </a:p>
          <a:p>
            <a:pPr lvl="0">
              <a:buFont typeface="+mj-lt"/>
              <a:buAutoNum type="alphaUcPeriod"/>
            </a:pPr>
            <a:r>
              <a:rPr lang="en-US" sz="1800" dirty="0"/>
              <a:t>Learn lessons from previous projects</a:t>
            </a:r>
          </a:p>
          <a:p>
            <a:pPr lvl="0">
              <a:buFont typeface="+mj-lt"/>
              <a:buAutoNum type="alphaUcPeriod"/>
            </a:pPr>
            <a:r>
              <a:rPr lang="en-US" sz="1800" dirty="0"/>
              <a:t>Learn lessons from the current project</a:t>
            </a:r>
          </a:p>
          <a:p>
            <a:pPr lvl="0">
              <a:buFont typeface="+mj-lt"/>
              <a:buAutoNum type="alphaUcPeriod"/>
            </a:pPr>
            <a:r>
              <a:rPr lang="en-US" sz="1800" dirty="0"/>
              <a:t>Learn lessons only at predefined intervals</a:t>
            </a:r>
          </a:p>
          <a:p>
            <a:pPr lvl="0">
              <a:buFont typeface="+mj-lt"/>
              <a:buAutoNum type="alphaUcPeriod"/>
            </a:pPr>
            <a:r>
              <a:rPr lang="en-US" sz="1800" dirty="0"/>
              <a:t>Pass lessons for future projects</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59</a:t>
            </a:fld>
            <a:endParaRPr lang="en-US" dirty="0"/>
          </a:p>
        </p:txBody>
      </p:sp>
    </p:spTree>
    <p:extLst>
      <p:ext uri="{BB962C8B-B14F-4D97-AF65-F5344CB8AC3E}">
        <p14:creationId xmlns:p14="http://schemas.microsoft.com/office/powerpoint/2010/main" val="3418681104"/>
      </p:ext>
    </p:extLst>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60</a:t>
            </a:fld>
            <a:endParaRPr lang="en-US" dirty="0"/>
          </a:p>
        </p:txBody>
      </p:sp>
    </p:spTree>
    <p:extLst>
      <p:ext uri="{BB962C8B-B14F-4D97-AF65-F5344CB8AC3E}">
        <p14:creationId xmlns:p14="http://schemas.microsoft.com/office/powerpoint/2010/main" val="2339373872"/>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Find the total cycle time of the following process: </a:t>
            </a:r>
          </a:p>
          <a:p>
            <a:pPr marL="0" lvl="0" indent="0">
              <a:buNone/>
            </a:pPr>
            <a:r>
              <a:rPr lang="en-US" sz="1800" dirty="0"/>
              <a:t>A Scrum team spends 10 minutes to gather for the Daily Standup meeting, spends 15 minutes in the meeting, 10 minutes for a quick session to identify issues that need immediate attention followed by another 5 minutes to discuss last night’s baseball game. Note that the first and the last events are not “value-adding” activities.</a:t>
            </a:r>
          </a:p>
          <a:p>
            <a:pPr marL="0" lvl="0" indent="0">
              <a:buNone/>
            </a:pPr>
            <a:endParaRPr lang="en-IN" sz="1800" dirty="0"/>
          </a:p>
          <a:p>
            <a:pPr lvl="0">
              <a:buFont typeface="+mj-lt"/>
              <a:buAutoNum type="alphaUcPeriod"/>
            </a:pPr>
            <a:r>
              <a:rPr lang="en-US" sz="1800" dirty="0"/>
              <a:t>25 minutes</a:t>
            </a:r>
          </a:p>
          <a:p>
            <a:pPr lvl="0">
              <a:buFont typeface="+mj-lt"/>
              <a:buAutoNum type="alphaUcPeriod"/>
            </a:pPr>
            <a:r>
              <a:rPr lang="en-US" sz="1800" dirty="0"/>
              <a:t>40 minutes</a:t>
            </a:r>
          </a:p>
          <a:p>
            <a:pPr lvl="0">
              <a:buFont typeface="+mj-lt"/>
              <a:buAutoNum type="alphaUcPeriod"/>
            </a:pPr>
            <a:r>
              <a:rPr lang="en-US" sz="1800" dirty="0"/>
              <a:t>30 minutes</a:t>
            </a:r>
          </a:p>
          <a:p>
            <a:pPr lvl="0">
              <a:buFont typeface="+mj-lt"/>
              <a:buAutoNum type="alphaUcPeriod"/>
            </a:pPr>
            <a:r>
              <a:rPr lang="en-US" sz="1800" dirty="0"/>
              <a:t>15 minutes</a:t>
            </a:r>
          </a:p>
          <a:p>
            <a:pPr lvl="0">
              <a:buFont typeface="+mj-lt"/>
              <a:buAutoNum type="alphaUcPeriod"/>
            </a:pPr>
            <a:endParaRPr lang="en-US" sz="1800" dirty="0"/>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61</a:t>
            </a:fld>
            <a:endParaRPr lang="en-US" dirty="0"/>
          </a:p>
        </p:txBody>
      </p:sp>
    </p:spTree>
    <p:extLst>
      <p:ext uri="{BB962C8B-B14F-4D97-AF65-F5344CB8AC3E}">
        <p14:creationId xmlns:p14="http://schemas.microsoft.com/office/powerpoint/2010/main" val="1485655132"/>
      </p:ext>
    </p:extLst>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62</a:t>
            </a:fld>
            <a:endParaRPr lang="en-US" dirty="0"/>
          </a:p>
        </p:txBody>
      </p:sp>
    </p:spTree>
    <p:extLst>
      <p:ext uri="{BB962C8B-B14F-4D97-AF65-F5344CB8AC3E}">
        <p14:creationId xmlns:p14="http://schemas.microsoft.com/office/powerpoint/2010/main" val="468443819"/>
      </p:ext>
    </p:extLst>
  </p:cSld>
  <p:clrMapOvr>
    <a:masterClrMapping/>
  </p:clrMapOvr>
  <p:transition spd="med">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76300" y="3071019"/>
            <a:ext cx="7391400" cy="715963"/>
          </a:xfrm>
        </p:spPr>
        <p:txBody>
          <a:bodyPr/>
          <a:lstStyle/>
          <a:p>
            <a:r>
              <a:rPr lang="en-US" dirty="0"/>
              <a:t>Overview of Scrum</a:t>
            </a:r>
            <a:endParaRPr lang="en-IN" dirty="0"/>
          </a:p>
        </p:txBody>
      </p:sp>
    </p:spTree>
    <p:extLst>
      <p:ext uri="{BB962C8B-B14F-4D97-AF65-F5344CB8AC3E}">
        <p14:creationId xmlns:p14="http://schemas.microsoft.com/office/powerpoint/2010/main" val="40288792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2000" r="8000"/>
          <a:stretch/>
        </p:blipFill>
        <p:spPr>
          <a:xfrm>
            <a:off x="-1" y="1219200"/>
            <a:ext cx="9144001" cy="5109210"/>
          </a:xfrm>
          <a:prstGeom prst="rect">
            <a:avLst/>
          </a:prstGeom>
          <a:effectLst>
            <a:outerShdw blurRad="1270000" dist="2540000" dir="5400000" sx="1000" sy="1000" algn="ctr" rotWithShape="0">
              <a:srgbClr val="000000">
                <a:alpha val="0"/>
              </a:srgbClr>
            </a:outerShdw>
            <a:reflection stA="0" endPos="65000" dist="50800" dir="5400000" sy="-100000" algn="bl" rotWithShape="0"/>
          </a:effectLst>
        </p:spPr>
      </p:pic>
      <p:sp>
        <p:nvSpPr>
          <p:cNvPr id="5" name="Rectangle 4"/>
          <p:cNvSpPr/>
          <p:nvPr/>
        </p:nvSpPr>
        <p:spPr>
          <a:xfrm>
            <a:off x="0" y="1219200"/>
            <a:ext cx="9144000" cy="51054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Content Placeholder 1"/>
          <p:cNvSpPr>
            <a:spLocks noGrp="1"/>
          </p:cNvSpPr>
          <p:nvPr>
            <p:ph idx="1"/>
          </p:nvPr>
        </p:nvSpPr>
        <p:spPr>
          <a:xfrm>
            <a:off x="762000" y="1371600"/>
            <a:ext cx="7848600" cy="4876800"/>
          </a:xfrm>
          <a:effectLst/>
        </p:spPr>
        <p:txBody>
          <a:bodyPr/>
          <a:lstStyle/>
          <a:p>
            <a:r>
              <a:rPr lang="en-IN" sz="1800" dirty="0"/>
              <a:t>A Scrum project involves a collaborative effort to create a new product, service, or other result as defined in the Project Vision Statement.</a:t>
            </a:r>
          </a:p>
          <a:p>
            <a:endParaRPr lang="en-IN" sz="1800" dirty="0"/>
          </a:p>
          <a:p>
            <a:r>
              <a:rPr lang="en-IN" sz="1800" dirty="0"/>
              <a:t>Projects are impacted by constraints of time, cost, scope, quality, resources, organizational capabilities, and other limitations that make them difficult to plan, execute, manage, and ultimately succeed. </a:t>
            </a:r>
          </a:p>
          <a:p>
            <a:endParaRPr lang="en-IN" sz="1800" dirty="0"/>
          </a:p>
          <a:p>
            <a:r>
              <a:rPr lang="en-IN" sz="1800" dirty="0"/>
              <a:t>However, successful implementation of the results of a finished project provides significant business benefits to an organization. </a:t>
            </a:r>
          </a:p>
          <a:p>
            <a:endParaRPr lang="en-IN" sz="1800" dirty="0"/>
          </a:p>
          <a:p>
            <a:r>
              <a:rPr lang="en-IN" sz="1800" dirty="0"/>
              <a:t>It is therefore important for organizations to select and practice an appropriate project management approach.</a:t>
            </a:r>
          </a:p>
        </p:txBody>
      </p:sp>
      <p:sp>
        <p:nvSpPr>
          <p:cNvPr id="3" name="Title 2"/>
          <p:cNvSpPr>
            <a:spLocks noGrp="1"/>
          </p:cNvSpPr>
          <p:nvPr>
            <p:ph type="title"/>
          </p:nvPr>
        </p:nvSpPr>
        <p:spPr>
          <a:xfrm>
            <a:off x="990600" y="304801"/>
            <a:ext cx="7924800" cy="715963"/>
          </a:xfrm>
        </p:spPr>
        <p:txBody>
          <a:bodyPr/>
          <a:lstStyle/>
          <a:p>
            <a:r>
              <a:rPr lang="en-IN" dirty="0">
                <a:solidFill>
                  <a:srgbClr val="0050AD"/>
                </a:solidFill>
              </a:rPr>
              <a:t>Scrum Overview</a:t>
            </a:r>
          </a:p>
        </p:txBody>
      </p:sp>
    </p:spTree>
    <p:extLst>
      <p:ext uri="{BB962C8B-B14F-4D97-AF65-F5344CB8AC3E}">
        <p14:creationId xmlns:p14="http://schemas.microsoft.com/office/powerpoint/2010/main" val="36902326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7541" y="1676400"/>
            <a:ext cx="8248919" cy="3970318"/>
          </a:xfrm>
          <a:prstGeom prst="rect">
            <a:avLst/>
          </a:prstGeom>
          <a:noFill/>
        </p:spPr>
        <p:txBody>
          <a:bodyPr wrap="square" rtlCol="0">
            <a:spAutoFit/>
          </a:bodyPr>
          <a:lstStyle/>
          <a:p>
            <a:pPr lvl="0"/>
            <a:r>
              <a:rPr lang="en-IN" dirty="0">
                <a:latin typeface="Calibri" panose="020F0502020204030204" pitchFamily="34" charset="0"/>
                <a:cs typeface="Calibri" panose="020F0502020204030204" pitchFamily="34" charset="0"/>
              </a:rPr>
              <a:t>Scrum is one of the most popular Agile methods. It is an adaptive, iterative, fast, flexible, and effective framework designed to deliver significant value quickly and throughout a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Scrum ensures transparency in communication and creates an environment of collective accountability and continuous progress.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framework, as defined in the SBOK™ Guide, is structured in such a way that it supports product and service development in all types of industries and in any type of project, irrespective of its complexity.</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key strength of Scrum lies in its use of cross-functional, self-organized, and empowered teams who divide their work into short, concentrated work cycles called Sprints.</a:t>
            </a:r>
          </a:p>
        </p:txBody>
      </p:sp>
      <p:sp>
        <p:nvSpPr>
          <p:cNvPr id="3" name="TextBox 2"/>
          <p:cNvSpPr txBox="1"/>
          <p:nvPr/>
        </p:nvSpPr>
        <p:spPr>
          <a:xfrm>
            <a:off x="466859" y="322418"/>
            <a:ext cx="8210282"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What is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t>65</a:t>
            </a:fld>
            <a:endParaRPr lang="en-US" dirty="0"/>
          </a:p>
        </p:txBody>
      </p:sp>
    </p:spTree>
    <p:extLst>
      <p:ext uri="{BB962C8B-B14F-4D97-AF65-F5344CB8AC3E}">
        <p14:creationId xmlns:p14="http://schemas.microsoft.com/office/powerpoint/2010/main" val="19022387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6956" y="2805136"/>
            <a:ext cx="8258578" cy="738664"/>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History of Scrum </a:t>
            </a:r>
            <a:endParaRPr lang="en-US" sz="2800" dirty="0">
              <a:solidFill>
                <a:srgbClr val="0050AD"/>
              </a:solidFill>
              <a:latin typeface="Calibri" panose="020F0502020204030204" pitchFamily="34" charset="0"/>
              <a:cs typeface="Calibri" panose="020F0502020204030204" pitchFamily="34" charset="0"/>
            </a:endParaRPr>
          </a:p>
          <a:p>
            <a:pPr algn="ctr"/>
            <a:endParaRPr lang="en-US" sz="1400"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66</a:t>
            </a:fld>
            <a:endParaRPr lang="en-US" dirty="0"/>
          </a:p>
        </p:txBody>
      </p:sp>
    </p:spTree>
    <p:extLst>
      <p:ext uri="{BB962C8B-B14F-4D97-AF65-F5344CB8AC3E}">
        <p14:creationId xmlns:p14="http://schemas.microsoft.com/office/powerpoint/2010/main" val="3330034872"/>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2711" y="533400"/>
            <a:ext cx="8248919"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History of Scrum - Rugby Approach</a:t>
            </a:r>
            <a:endParaRPr lang="en-IN" sz="2800" b="1" dirty="0">
              <a:solidFill>
                <a:srgbClr val="0050AD"/>
              </a:solidFill>
              <a:latin typeface="Calibri" panose="020F0502020204030204" pitchFamily="34" charset="0"/>
              <a:cs typeface="Calibri" panose="020F0502020204030204" pitchFamily="34" charset="0"/>
            </a:endParaRPr>
          </a:p>
        </p:txBody>
      </p:sp>
      <p:sp>
        <p:nvSpPr>
          <p:cNvPr id="8" name="Rectangle 7"/>
          <p:cNvSpPr/>
          <p:nvPr/>
        </p:nvSpPr>
        <p:spPr>
          <a:xfrm>
            <a:off x="457200" y="1752600"/>
            <a:ext cx="8348721" cy="6186309"/>
          </a:xfrm>
          <a:prstGeom prst="rect">
            <a:avLst/>
          </a:prstGeom>
        </p:spPr>
        <p:txBody>
          <a:bodyPr wrap="square">
            <a:spAutoFit/>
          </a:bodyPr>
          <a:lstStyle/>
          <a:p>
            <a:pPr>
              <a:lnSpc>
                <a:spcPct val="150000"/>
              </a:lnSpc>
            </a:pPr>
            <a:r>
              <a:rPr lang="en-GB" dirty="0">
                <a:latin typeface="Calibri" panose="020F0502020204030204" pitchFamily="34" charset="0"/>
                <a:cs typeface="Calibri" panose="020F0502020204030204" pitchFamily="34" charset="0"/>
              </a:rPr>
              <a:t>Inception of the Framework in the 1980s</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Developed by</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Hirotaka Takeuchi and Ikujiro Nonaka</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Described an innovative approach to product development that they called a holistic or “Rugby” approach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Defined a flexible and all-inclusive product development strategy</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Approach based on manufacturing case studies from different industries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Product development should not be like a sequential relay race, but rather should be analogous to the game of Rugby</a:t>
            </a:r>
          </a:p>
          <a:p>
            <a:pPr lvl="0"/>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pPr>
              <a:lnSpc>
                <a:spcPct val="150000"/>
              </a:lnSpc>
            </a:pPr>
            <a:endParaRPr lang="en-IN" dirty="0">
              <a:latin typeface="Calibri" panose="020F0502020204030204" pitchFamily="34" charset="0"/>
              <a:cs typeface="Calibri" panose="020F0502020204030204" pitchFamily="34" charset="0"/>
            </a:endParaRPr>
          </a:p>
        </p:txBody>
      </p:sp>
      <p:sp>
        <p:nvSpPr>
          <p:cNvPr id="9" name="Slide Number Placeholder 8"/>
          <p:cNvSpPr>
            <a:spLocks noGrp="1"/>
          </p:cNvSpPr>
          <p:nvPr>
            <p:ph type="sldNum" sz="quarter" idx="12"/>
          </p:nvPr>
        </p:nvSpPr>
        <p:spPr/>
        <p:txBody>
          <a:bodyPr/>
          <a:lstStyle/>
          <a:p>
            <a:fld id="{7CBCC52C-CE0E-4A77-AE88-E639344518EB}" type="slidenum">
              <a:rPr lang="en-US" smtClean="0"/>
              <a:t>67</a:t>
            </a:fld>
            <a:endParaRPr lang="en-US" dirty="0"/>
          </a:p>
        </p:txBody>
      </p:sp>
    </p:spTree>
    <p:extLst>
      <p:ext uri="{BB962C8B-B14F-4D97-AF65-F5344CB8AC3E}">
        <p14:creationId xmlns:p14="http://schemas.microsoft.com/office/powerpoint/2010/main" val="4221192006"/>
      </p:ext>
    </p:extLst>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t>68</a:t>
            </a:fld>
            <a:endParaRPr lang="en-US" dirty="0"/>
          </a:p>
        </p:txBody>
      </p:sp>
      <p:sp>
        <p:nvSpPr>
          <p:cNvPr id="3" name="Title 2"/>
          <p:cNvSpPr>
            <a:spLocks noGrp="1"/>
          </p:cNvSpPr>
          <p:nvPr>
            <p:ph type="title"/>
          </p:nvPr>
        </p:nvSpPr>
        <p:spPr/>
        <p:txBody>
          <a:bodyPr/>
          <a:lstStyle/>
          <a:p>
            <a:r>
              <a:rPr lang="en-US" dirty="0">
                <a:solidFill>
                  <a:srgbClr val="0050AD"/>
                </a:solidFill>
              </a:rPr>
              <a:t>History of Scrum</a:t>
            </a:r>
          </a:p>
        </p:txBody>
      </p:sp>
      <p:sp>
        <p:nvSpPr>
          <p:cNvPr id="4" name="Rectangle 3"/>
          <p:cNvSpPr/>
          <p:nvPr/>
        </p:nvSpPr>
        <p:spPr>
          <a:xfrm>
            <a:off x="457201" y="1295400"/>
            <a:ext cx="7924800" cy="464871"/>
          </a:xfrm>
          <a:prstGeom prst="rect">
            <a:avLst/>
          </a:prstGeom>
        </p:spPr>
        <p:txBody>
          <a:bodyPr wrap="square">
            <a:spAutoFit/>
          </a:bodyPr>
          <a:lstStyle/>
          <a:p>
            <a:pPr>
              <a:lnSpc>
                <a:spcPct val="150000"/>
              </a:lnSpc>
            </a:pPr>
            <a:endParaRPr lang="en-IN" dirty="0">
              <a:latin typeface="Calibri" panose="020F0502020204030204" pitchFamily="34" charset="0"/>
              <a:cs typeface="Calibri" panose="020F0502020204030204" pitchFamily="34" charset="0"/>
            </a:endParaRPr>
          </a:p>
        </p:txBody>
      </p:sp>
      <p:sp>
        <p:nvSpPr>
          <p:cNvPr id="6" name="Rectangle 5"/>
          <p:cNvSpPr/>
          <p:nvPr/>
        </p:nvSpPr>
        <p:spPr>
          <a:xfrm>
            <a:off x="442711" y="1730782"/>
            <a:ext cx="8348721" cy="3831818"/>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2013 - A Guide to the Scrum Body of Knowledge (SBOK™ Guide) First Edition is released. It is developed with the help of more than 52 subject matter experts from over 10 countries.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2015 - A Guide to the Scrum Body of Knowledge (SBOK™ Guide) Second Edition is released.</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2015 – SCRUMstudy LinkedIn Group is formed. It is now the largest and the fastest growing community of Scrum and Agile practitioners with over 72,000+ members.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2017 - A Guide to the Scrum Body of Knowledge (SBOK™ Guide) Third Edition is released with detailed sections on Scaling Scrum for Large Projects and the Enterprise.</a:t>
            </a:r>
          </a:p>
          <a:p>
            <a:pPr>
              <a:lnSpc>
                <a:spcPct val="150000"/>
              </a:lnSpc>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34129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3211" y="3136613"/>
            <a:ext cx="8297578"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Why Scrum? </a:t>
            </a:r>
          </a:p>
        </p:txBody>
      </p:sp>
      <p:sp>
        <p:nvSpPr>
          <p:cNvPr id="2" name="Slide Number Placeholder 1"/>
          <p:cNvSpPr>
            <a:spLocks noGrp="1"/>
          </p:cNvSpPr>
          <p:nvPr>
            <p:ph type="sldNum" sz="quarter" idx="12"/>
          </p:nvPr>
        </p:nvSpPr>
        <p:spPr/>
        <p:txBody>
          <a:bodyPr/>
          <a:lstStyle/>
          <a:p>
            <a:fld id="{7CBCC52C-CE0E-4A77-AE88-E639344518EB}" type="slidenum">
              <a:rPr lang="en-US" smtClean="0"/>
              <a:t>69</a:t>
            </a:fld>
            <a:endParaRPr lang="en-US" dirty="0"/>
          </a:p>
        </p:txBody>
      </p:sp>
    </p:spTree>
    <p:extLst>
      <p:ext uri="{BB962C8B-B14F-4D97-AF65-F5344CB8AC3E}">
        <p14:creationId xmlns:p14="http://schemas.microsoft.com/office/powerpoint/2010/main" val="1780523253"/>
      </p:ext>
    </p:extLst>
  </p:cSld>
  <p:clrMapOvr>
    <a:masterClrMapping/>
  </p:clrMapOvr>
  <p:transition spd="med">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50AD"/>
                </a:solidFill>
              </a:rPr>
              <a:t>Scrum vs. Traditional Project Management</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4186420686"/>
              </p:ext>
            </p:extLst>
          </p:nvPr>
        </p:nvGraphicFramePr>
        <p:xfrm>
          <a:off x="762000" y="1066800"/>
          <a:ext cx="7543800" cy="4586902"/>
        </p:xfrm>
        <a:graphic>
          <a:graphicData uri="http://schemas.openxmlformats.org/drawingml/2006/table">
            <a:tbl>
              <a:tblPr firstRow="1" firstCol="1" bandRow="1" bandCol="1"/>
              <a:tblGrid>
                <a:gridCol w="2577948">
                  <a:extLst>
                    <a:ext uri="{9D8B030D-6E8A-4147-A177-3AD203B41FA5}">
                      <a16:colId xmlns:a16="http://schemas.microsoft.com/office/drawing/2014/main" val="20000"/>
                    </a:ext>
                  </a:extLst>
                </a:gridCol>
                <a:gridCol w="2537042">
                  <a:extLst>
                    <a:ext uri="{9D8B030D-6E8A-4147-A177-3AD203B41FA5}">
                      <a16:colId xmlns:a16="http://schemas.microsoft.com/office/drawing/2014/main" val="20001"/>
                    </a:ext>
                  </a:extLst>
                </a:gridCol>
                <a:gridCol w="2428810">
                  <a:extLst>
                    <a:ext uri="{9D8B030D-6E8A-4147-A177-3AD203B41FA5}">
                      <a16:colId xmlns:a16="http://schemas.microsoft.com/office/drawing/2014/main" val="20002"/>
                    </a:ext>
                  </a:extLst>
                </a:gridCol>
              </a:tblGrid>
              <a:tr h="481615">
                <a:tc>
                  <a:txBody>
                    <a:bodyPr/>
                    <a:lstStyle/>
                    <a:p>
                      <a:pPr algn="l">
                        <a:lnSpc>
                          <a:spcPct val="115000"/>
                        </a:lnSpc>
                        <a:spcAft>
                          <a:spcPts val="0"/>
                        </a:spcAft>
                      </a:pPr>
                      <a:r>
                        <a:rPr lang="en-US" sz="1400" b="1" dirty="0">
                          <a:effectLst/>
                          <a:latin typeface="Arial Narrow" panose="020B0606020202030204" pitchFamily="34" charset="0"/>
                          <a:ea typeface="Times New Roman" panose="02020603050405020304" pitchFamily="18" charset="0"/>
                          <a:cs typeface="Calibri" panose="020F0502020204030204" pitchFamily="34" charset="0"/>
                        </a:rPr>
                        <a:t> </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US" sz="1400" b="1" dirty="0">
                          <a:effectLst/>
                          <a:latin typeface="Arial Narrow" panose="020B0606020202030204" pitchFamily="34" charset="0"/>
                          <a:ea typeface="Times New Roman" panose="02020603050405020304" pitchFamily="18" charset="0"/>
                          <a:cs typeface="Calibri" panose="020F0502020204030204" pitchFamily="34" charset="0"/>
                        </a:rPr>
                        <a:t>Scrum</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US" sz="1400" b="1" dirty="0">
                          <a:effectLst/>
                          <a:latin typeface="Arial Narrow" panose="020B0606020202030204" pitchFamily="34" charset="0"/>
                          <a:ea typeface="Times New Roman" panose="02020603050405020304" pitchFamily="18" charset="0"/>
                          <a:cs typeface="Calibri" panose="020F0502020204030204" pitchFamily="34" charset="0"/>
                        </a:rPr>
                        <a:t>Traditional Project Management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0000"/>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Emphasis is on</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People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Processes</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Documentation</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Minimal—only as required</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Comprehensive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Product delivery style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Iterative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Can be linear or iterative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Upfront planning</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Low – through</a:t>
                      </a:r>
                      <a:r>
                        <a:rPr lang="en-US" sz="1400" baseline="0" dirty="0">
                          <a:effectLst/>
                          <a:latin typeface="Arial Narrow" panose="020B0606020202030204" pitchFamily="34" charset="0"/>
                          <a:ea typeface="Times New Roman" panose="02020603050405020304" pitchFamily="18" charset="0"/>
                          <a:cs typeface="Calibri" panose="020F0502020204030204" pitchFamily="34" charset="0"/>
                        </a:rPr>
                        <a:t> prioritization of requirements based on business value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Generally high – through various levels</a:t>
                      </a:r>
                      <a:r>
                        <a:rPr lang="en-US" sz="1400" baseline="0" dirty="0">
                          <a:effectLst/>
                          <a:latin typeface="Arial Narrow" panose="020B0606020202030204" pitchFamily="34" charset="0"/>
                          <a:ea typeface="Times New Roman" panose="02020603050405020304" pitchFamily="18" charset="0"/>
                          <a:cs typeface="Calibri" panose="020F0502020204030204" pitchFamily="34" charset="0"/>
                        </a:rPr>
                        <a:t> of plans</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Quality assurance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Customer centric</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Process centric</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Management style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No</a:t>
                      </a:r>
                      <a:r>
                        <a:rPr lang="en-US" sz="1400" baseline="0" dirty="0">
                          <a:effectLst/>
                          <a:latin typeface="Arial Narrow" panose="020B0606020202030204" pitchFamily="34" charset="0"/>
                          <a:ea typeface="Times New Roman" panose="02020603050405020304" pitchFamily="18" charset="0"/>
                          <a:cs typeface="Calibri" panose="020F0502020204030204" pitchFamily="34" charset="0"/>
                        </a:rPr>
                        <a:t> levels of authority</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Authority is delegated from one level to</a:t>
                      </a:r>
                      <a:r>
                        <a:rPr lang="en-US" sz="1400" baseline="0" dirty="0">
                          <a:effectLst/>
                          <a:latin typeface="Arial Narrow" panose="020B0606020202030204" pitchFamily="34" charset="0"/>
                          <a:ea typeface="Times New Roman" panose="02020603050405020304" pitchFamily="18" charset="0"/>
                          <a:cs typeface="Calibri" panose="020F0502020204030204" pitchFamily="34" charset="0"/>
                        </a:rPr>
                        <a:t> another</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81615">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Change management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Through updates to Prioritized Product Backlog</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Formal Change Management System</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Leadership style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Collaborative, Servant Leadership</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Command and control</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Performance measurement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Business value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Plan conformity</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Return on Investment (ROI)</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Early/throughout project life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Generally</a:t>
                      </a:r>
                      <a:r>
                        <a:rPr lang="en-US" sz="1400" baseline="0" dirty="0">
                          <a:effectLst/>
                          <a:latin typeface="Arial Narrow" panose="020B0606020202030204" pitchFamily="34" charset="0"/>
                          <a:ea typeface="Times New Roman" panose="02020603050405020304" pitchFamily="18" charset="0"/>
                          <a:cs typeface="Calibri" panose="020F0502020204030204" pitchFamily="34" charset="0"/>
                        </a:rPr>
                        <a:t>, e</a:t>
                      </a:r>
                      <a:r>
                        <a:rPr lang="en-US" sz="1400" dirty="0">
                          <a:effectLst/>
                          <a:latin typeface="Arial Narrow" panose="020B0606020202030204" pitchFamily="34" charset="0"/>
                          <a:ea typeface="Times New Roman" panose="02020603050405020304" pitchFamily="18" charset="0"/>
                          <a:cs typeface="Calibri" panose="020F0502020204030204" pitchFamily="34" charset="0"/>
                        </a:rPr>
                        <a:t>nd of project life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81615">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Customer involvement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High throughout the project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Varies depending on the project lifecycle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0339055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92585" y="2990476"/>
            <a:ext cx="2071465" cy="553998"/>
          </a:xfrm>
          <a:prstGeom prst="rect">
            <a:avLst/>
          </a:prstGeom>
        </p:spPr>
        <p:txBody>
          <a:bodyPr wrap="none">
            <a:spAutoFit/>
          </a:bodyPr>
          <a:lstStyle/>
          <a:p>
            <a:r>
              <a:rPr lang="en-US" sz="3000" dirty="0">
                <a:solidFill>
                  <a:srgbClr val="CBB76B"/>
                </a:solidFill>
                <a:latin typeface="Calibri" panose="020F0502020204030204" pitchFamily="34" charset="0"/>
                <a:cs typeface="Calibri" panose="020F0502020204030204" pitchFamily="34" charset="0"/>
              </a:rPr>
              <a:t>Adaptability</a:t>
            </a:r>
          </a:p>
        </p:txBody>
      </p:sp>
      <p:sp>
        <p:nvSpPr>
          <p:cNvPr id="2" name="TextBox 1"/>
          <p:cNvSpPr txBox="1"/>
          <p:nvPr/>
        </p:nvSpPr>
        <p:spPr>
          <a:xfrm>
            <a:off x="379206" y="3673060"/>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Empirical process control and iterative delivery make projects adaptable and open to incorporating change.</a:t>
            </a:r>
          </a:p>
        </p:txBody>
      </p:sp>
      <p:grpSp>
        <p:nvGrpSpPr>
          <p:cNvPr id="3" name="Group 2"/>
          <p:cNvGrpSpPr/>
          <p:nvPr/>
        </p:nvGrpSpPr>
        <p:grpSpPr>
          <a:xfrm>
            <a:off x="4760232" y="1845710"/>
            <a:ext cx="1974272" cy="1827350"/>
            <a:chOff x="6346975" y="1317947"/>
            <a:chExt cx="2632363" cy="2436466"/>
          </a:xfrm>
        </p:grpSpPr>
        <p:sp>
          <p:nvSpPr>
            <p:cNvPr id="6" name="Teardrop 5"/>
            <p:cNvSpPr/>
            <p:nvPr/>
          </p:nvSpPr>
          <p:spPr>
            <a:xfrm>
              <a:off x="7081266" y="3425234"/>
              <a:ext cx="1163782" cy="329179"/>
            </a:xfrm>
            <a:prstGeom prst="teardrop">
              <a:avLst/>
            </a:prstGeom>
            <a:solidFill>
              <a:srgbClr val="5C622C"/>
            </a:solidFill>
            <a:ln>
              <a:solidFill>
                <a:srgbClr val="909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7" name="Cube 6"/>
            <p:cNvSpPr/>
            <p:nvPr/>
          </p:nvSpPr>
          <p:spPr>
            <a:xfrm>
              <a:off x="7503830" y="1787336"/>
              <a:ext cx="318654" cy="1922184"/>
            </a:xfrm>
            <a:prstGeom prst="cube">
              <a:avLst/>
            </a:prstGeom>
            <a:solidFill>
              <a:schemeClr val="accent2">
                <a:lumMod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8" name="Rectangle 7"/>
            <p:cNvSpPr/>
            <p:nvPr/>
          </p:nvSpPr>
          <p:spPr>
            <a:xfrm>
              <a:off x="6346975" y="1317947"/>
              <a:ext cx="2632363" cy="609600"/>
            </a:xfrm>
            <a:prstGeom prst="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CBB76B"/>
                  </a:solidFill>
                  <a:latin typeface="Calibri" panose="020F0502020204030204" pitchFamily="34" charset="0"/>
                </a:rPr>
                <a:t>Adaptability</a:t>
              </a:r>
            </a:p>
          </p:txBody>
        </p:sp>
      </p:grpSp>
      <p:sp>
        <p:nvSpPr>
          <p:cNvPr id="9" name="TextBox 8"/>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t>71</a:t>
            </a:fld>
            <a:endParaRPr lang="en-US" dirty="0"/>
          </a:p>
        </p:txBody>
      </p:sp>
    </p:spTree>
    <p:extLst>
      <p:ext uri="{BB962C8B-B14F-4D97-AF65-F5344CB8AC3E}">
        <p14:creationId xmlns:p14="http://schemas.microsoft.com/office/powerpoint/2010/main" val="2135382191"/>
      </p:ext>
    </p:extLst>
  </p:cSld>
  <p:clrMapOvr>
    <a:masterClrMapping/>
  </p:clrMapOvr>
  <p:transition spd="med">
    <p:pull/>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rot="21083704">
            <a:off x="3112798" y="1714496"/>
            <a:ext cx="1077101" cy="1266357"/>
            <a:chOff x="7256788" y="1485900"/>
            <a:chExt cx="1301425" cy="1715827"/>
          </a:xfrm>
        </p:grpSpPr>
        <p:sp>
          <p:nvSpPr>
            <p:cNvPr id="6" name="Can 5"/>
            <p:cNvSpPr/>
            <p:nvPr/>
          </p:nvSpPr>
          <p:spPr>
            <a:xfrm rot="19951840" flipH="1">
              <a:off x="8253664" y="2407732"/>
              <a:ext cx="126365" cy="793995"/>
            </a:xfrm>
            <a:prstGeom prst="can">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 name="Oval 2"/>
            <p:cNvSpPr/>
            <p:nvPr/>
          </p:nvSpPr>
          <p:spPr>
            <a:xfrm>
              <a:off x="7256788" y="1485900"/>
              <a:ext cx="1301425" cy="1009574"/>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5" name="Rectangle 4"/>
          <p:cNvSpPr/>
          <p:nvPr/>
        </p:nvSpPr>
        <p:spPr>
          <a:xfrm>
            <a:off x="3381708" y="1816759"/>
            <a:ext cx="2257413" cy="553998"/>
          </a:xfrm>
          <a:prstGeom prst="rect">
            <a:avLst/>
          </a:prstGeom>
        </p:spPr>
        <p:txBody>
          <a:bodyPr wrap="none">
            <a:spAutoFit/>
          </a:bodyPr>
          <a:lstStyle/>
          <a:p>
            <a:r>
              <a:rPr lang="en-US" sz="3000" dirty="0">
                <a:solidFill>
                  <a:srgbClr val="CBB76B"/>
                </a:solidFill>
                <a:latin typeface="Calibri" panose="020F0502020204030204" pitchFamily="34" charset="0"/>
                <a:cs typeface="Calibri" panose="020F0502020204030204" pitchFamily="34" charset="0"/>
              </a:rPr>
              <a:t>Transparency</a:t>
            </a:r>
          </a:p>
        </p:txBody>
      </p:sp>
      <p:sp>
        <p:nvSpPr>
          <p:cNvPr id="2" name="TextBox 1"/>
          <p:cNvSpPr txBox="1"/>
          <p:nvPr/>
        </p:nvSpPr>
        <p:spPr>
          <a:xfrm>
            <a:off x="454087" y="3620177"/>
            <a:ext cx="8598089" cy="1011752"/>
          </a:xfrm>
          <a:prstGeom prst="rect">
            <a:avLst/>
          </a:prstGeom>
          <a:noFill/>
        </p:spPr>
        <p:txBody>
          <a:bodyPr wrap="square" rtlCol="0">
            <a:spAutoFit/>
          </a:bodyPr>
          <a:lstStyle/>
          <a:p>
            <a:pPr algn="ctr">
              <a:lnSpc>
                <a:spcPct val="150000"/>
              </a:lnSpc>
            </a:pPr>
            <a:r>
              <a:rPr lang="en-IN" sz="2100" dirty="0">
                <a:latin typeface="Calibri" panose="020F0502020204030204" pitchFamily="34" charset="0"/>
                <a:cs typeface="Calibri" panose="020F0502020204030204" pitchFamily="34" charset="0"/>
              </a:rPr>
              <a:t>All information radiators such as Scrumboard and Sprint Burndown Chart are shared, leading to an open work environment.</a:t>
            </a:r>
          </a:p>
        </p:txBody>
      </p:sp>
      <p:sp>
        <p:nvSpPr>
          <p:cNvPr id="9" name="TextBox 8"/>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t>72</a:t>
            </a:fld>
            <a:endParaRPr lang="en-US" dirty="0"/>
          </a:p>
        </p:txBody>
      </p:sp>
    </p:spTree>
    <p:extLst>
      <p:ext uri="{BB962C8B-B14F-4D97-AF65-F5344CB8AC3E}">
        <p14:creationId xmlns:p14="http://schemas.microsoft.com/office/powerpoint/2010/main" val="3905110192"/>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tretch>
            <a:fillRect/>
          </a:stretch>
        </p:blipFill>
        <p:spPr>
          <a:xfrm rot="1655088">
            <a:off x="6988370" y="1725713"/>
            <a:ext cx="799311" cy="1073800"/>
          </a:xfrm>
          <a:prstGeom prst="rect">
            <a:avLst/>
          </a:prstGeom>
          <a:ln>
            <a:noFill/>
          </a:ln>
          <a:effectLst>
            <a:outerShdw blurRad="190500" algn="tl" rotWithShape="0">
              <a:srgbClr val="000000">
                <a:alpha val="70000"/>
              </a:srgbClr>
            </a:outerShdw>
          </a:effectLst>
        </p:spPr>
      </p:pic>
      <p:sp>
        <p:nvSpPr>
          <p:cNvPr id="5" name="Rectangle 4"/>
          <p:cNvSpPr/>
          <p:nvPr/>
        </p:nvSpPr>
        <p:spPr>
          <a:xfrm>
            <a:off x="561242" y="2262612"/>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Continuous Feedback</a:t>
            </a:r>
          </a:p>
        </p:txBody>
      </p:sp>
      <p:sp>
        <p:nvSpPr>
          <p:cNvPr id="4" name="TextBox 3"/>
          <p:cNvSpPr txBox="1"/>
          <p:nvPr/>
        </p:nvSpPr>
        <p:spPr>
          <a:xfrm>
            <a:off x="454087" y="2960864"/>
            <a:ext cx="8598089" cy="1003288"/>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Continuous feedback is provided through the Conduct Daily Standup, and Demonstrate and Validate Sprint processes.</a:t>
            </a:r>
            <a:endParaRPr lang="en-US" sz="2000" dirty="0">
              <a:latin typeface="Calibri" panose="020F0502020204030204" pitchFamily="34" charset="0"/>
              <a:cs typeface="Calibri" panose="020F0502020204030204" pitchFamily="34" charset="0"/>
            </a:endParaRPr>
          </a:p>
        </p:txBody>
      </p:sp>
      <p:sp>
        <p:nvSpPr>
          <p:cNvPr id="8" name="TextBox 7"/>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73</a:t>
            </a:fld>
            <a:endParaRPr lang="en-US" dirty="0"/>
          </a:p>
        </p:txBody>
      </p:sp>
    </p:spTree>
    <p:extLst>
      <p:ext uri="{BB962C8B-B14F-4D97-AF65-F5344CB8AC3E}">
        <p14:creationId xmlns:p14="http://schemas.microsoft.com/office/powerpoint/2010/main" val="2157296820"/>
      </p:ext>
    </p:extLst>
  </p:cSld>
  <p:clrMapOvr>
    <a:masterClrMapping/>
  </p:clrMapOvr>
  <p:transition spd="med">
    <p:pull/>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29641"/>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Continuous Delivery of Value</a:t>
            </a:r>
          </a:p>
        </p:txBody>
      </p:sp>
      <p:sp>
        <p:nvSpPr>
          <p:cNvPr id="4" name="TextBox 3"/>
          <p:cNvSpPr txBox="1"/>
          <p:nvPr/>
        </p:nvSpPr>
        <p:spPr>
          <a:xfrm>
            <a:off x="454087" y="3039985"/>
            <a:ext cx="8598089" cy="959943"/>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Iterative processes enable the continuous delivery of value through the Ship Deliverables process as frequently as the customer requires.</a:t>
            </a:r>
            <a:endParaRPr lang="en-US" sz="2000" dirty="0">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artisticPhotocopy trans="23000" detail="2"/>
                    </a14:imgEffect>
                  </a14:imgLayer>
                </a14:imgProps>
              </a:ext>
            </a:extLst>
          </a:blip>
          <a:srcRect t="12757" r="87166" b="76943"/>
          <a:stretch/>
        </p:blipFill>
        <p:spPr>
          <a:xfrm rot="20581001">
            <a:off x="7204613" y="2037664"/>
            <a:ext cx="1423716" cy="642397"/>
          </a:xfrm>
          <a:prstGeom prst="rect">
            <a:avLst/>
          </a:prstGeom>
          <a:solidFill>
            <a:schemeClr val="bg1"/>
          </a:solidFill>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74</a:t>
            </a:fld>
            <a:endParaRPr lang="en-US" dirty="0"/>
          </a:p>
        </p:txBody>
      </p:sp>
    </p:spTree>
    <p:extLst>
      <p:ext uri="{BB962C8B-B14F-4D97-AF65-F5344CB8AC3E}">
        <p14:creationId xmlns:p14="http://schemas.microsoft.com/office/powerpoint/2010/main" val="470557483"/>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0187" y="2340356"/>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Sustainable Pace</a:t>
            </a:r>
          </a:p>
        </p:txBody>
      </p:sp>
      <p:sp>
        <p:nvSpPr>
          <p:cNvPr id="4" name="TextBox 3"/>
          <p:cNvSpPr txBox="1"/>
          <p:nvPr/>
        </p:nvSpPr>
        <p:spPr>
          <a:xfrm>
            <a:off x="454087" y="3072132"/>
            <a:ext cx="8598089" cy="959943"/>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Scrum processes are designed such that the people involved can work at a sustainable pace that they can, in theory, continue indefinitely.</a:t>
            </a:r>
            <a:endParaRPr lang="en-US" sz="2000" dirty="0">
              <a:latin typeface="Calibri" panose="020F0502020204030204" pitchFamily="34" charset="0"/>
              <a:cs typeface="Calibri" panose="020F0502020204030204" pitchFamily="34" charset="0"/>
            </a:endParaRPr>
          </a:p>
        </p:txBody>
      </p:sp>
      <p:sp>
        <p:nvSpPr>
          <p:cNvPr id="3" name="10-Point Star 2"/>
          <p:cNvSpPr/>
          <p:nvPr/>
        </p:nvSpPr>
        <p:spPr>
          <a:xfrm>
            <a:off x="6547248" y="2250282"/>
            <a:ext cx="728663" cy="721420"/>
          </a:xfrm>
          <a:prstGeom prst="star10">
            <a:avLst/>
          </a:prstGeom>
          <a:no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 name="10-Point Star 5"/>
          <p:cNvSpPr/>
          <p:nvPr/>
        </p:nvSpPr>
        <p:spPr>
          <a:xfrm>
            <a:off x="7275910" y="2139496"/>
            <a:ext cx="439340" cy="456791"/>
          </a:xfrm>
          <a:prstGeom prst="star10">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8" name="TextBox 7"/>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75</a:t>
            </a:fld>
            <a:endParaRPr lang="en-US" dirty="0"/>
          </a:p>
        </p:txBody>
      </p:sp>
    </p:spTree>
    <p:extLst>
      <p:ext uri="{BB962C8B-B14F-4D97-AF65-F5344CB8AC3E}">
        <p14:creationId xmlns:p14="http://schemas.microsoft.com/office/powerpoint/2010/main" val="4172484357"/>
      </p:ext>
    </p:extLst>
  </p:cSld>
  <p:clrMapOvr>
    <a:masterClrMapping/>
  </p:clrMapOvr>
  <p:transition spd="med">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0187" y="2329641"/>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Early Delivery of High Value</a:t>
            </a:r>
          </a:p>
        </p:txBody>
      </p:sp>
      <p:sp>
        <p:nvSpPr>
          <p:cNvPr id="4" name="TextBox 3"/>
          <p:cNvSpPr txBox="1"/>
          <p:nvPr/>
        </p:nvSpPr>
        <p:spPr>
          <a:xfrm>
            <a:off x="454087" y="3050700"/>
            <a:ext cx="8598089" cy="1003288"/>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Create Prioritized Product Backlog process ensures that the highest value requirements of the customer are satisfied first.</a:t>
            </a:r>
            <a:endParaRPr lang="en-US" sz="2000" dirty="0">
              <a:latin typeface="Calibri" panose="020F0502020204030204" pitchFamily="34" charset="0"/>
              <a:cs typeface="Calibri" panose="020F0502020204030204" pitchFamily="34" charset="0"/>
            </a:endParaRPr>
          </a:p>
        </p:txBody>
      </p:sp>
      <p:grpSp>
        <p:nvGrpSpPr>
          <p:cNvPr id="12" name="Group 11"/>
          <p:cNvGrpSpPr/>
          <p:nvPr/>
        </p:nvGrpSpPr>
        <p:grpSpPr>
          <a:xfrm>
            <a:off x="7318772" y="2097009"/>
            <a:ext cx="932260" cy="953691"/>
            <a:chOff x="9801225" y="1653012"/>
            <a:chExt cx="1243013" cy="1271588"/>
          </a:xfrm>
        </p:grpSpPr>
        <p:sp>
          <p:nvSpPr>
            <p:cNvPr id="3" name="Donut 2"/>
            <p:cNvSpPr/>
            <p:nvPr/>
          </p:nvSpPr>
          <p:spPr>
            <a:xfrm rot="19763688">
              <a:off x="9801225" y="1653012"/>
              <a:ext cx="1243013" cy="1271588"/>
            </a:xfrm>
            <a:prstGeom prst="donut">
              <a:avLst>
                <a:gd name="adj" fmla="val 8908"/>
              </a:avLst>
            </a:prstGeom>
            <a:solidFill>
              <a:srgbClr val="C000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rgbClr val="FF0000"/>
                  </a:solidFill>
                  <a:latin typeface="Calibri" panose="020F0502020204030204" pitchFamily="34" charset="0"/>
                </a:rPr>
                <a:t>value</a:t>
              </a:r>
            </a:p>
          </p:txBody>
        </p:sp>
        <p:cxnSp>
          <p:nvCxnSpPr>
            <p:cNvPr id="8" name="Straight Connector 7"/>
            <p:cNvCxnSpPr/>
            <p:nvPr/>
          </p:nvCxnSpPr>
          <p:spPr>
            <a:xfrm flipV="1">
              <a:off x="9886950" y="1798459"/>
              <a:ext cx="871538" cy="518673"/>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0128180" y="2211705"/>
              <a:ext cx="871538" cy="518673"/>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76</a:t>
            </a:fld>
            <a:endParaRPr lang="en-US" dirty="0"/>
          </a:p>
        </p:txBody>
      </p:sp>
    </p:spTree>
    <p:extLst>
      <p:ext uri="{BB962C8B-B14F-4D97-AF65-F5344CB8AC3E}">
        <p14:creationId xmlns:p14="http://schemas.microsoft.com/office/powerpoint/2010/main" val="1189237306"/>
      </p:ext>
    </p:extLst>
  </p:cSld>
  <p:clrMapOvr>
    <a:masterClrMapping/>
  </p:clrMapOvr>
  <p:transition spd="med">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6178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Faster Problem Resolution</a:t>
            </a:r>
          </a:p>
        </p:txBody>
      </p:sp>
      <p:sp>
        <p:nvSpPr>
          <p:cNvPr id="4" name="TextBox 3"/>
          <p:cNvSpPr txBox="1"/>
          <p:nvPr/>
        </p:nvSpPr>
        <p:spPr>
          <a:xfrm>
            <a:off x="454087" y="3029269"/>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Collaboration and colocation of cross-functional teams lead to faster problem solving.</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12087"/>
          <a:stretch/>
        </p:blipFill>
        <p:spPr>
          <a:xfrm>
            <a:off x="6925216" y="1647331"/>
            <a:ext cx="976838" cy="1245371"/>
          </a:xfrm>
          <a:prstGeom prst="rect">
            <a:avLst/>
          </a:prstGeom>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77</a:t>
            </a:fld>
            <a:endParaRPr lang="en-US" dirty="0"/>
          </a:p>
        </p:txBody>
      </p:sp>
    </p:spTree>
    <p:extLst>
      <p:ext uri="{BB962C8B-B14F-4D97-AF65-F5344CB8AC3E}">
        <p14:creationId xmlns:p14="http://schemas.microsoft.com/office/powerpoint/2010/main" val="2341160418"/>
      </p:ext>
    </p:extLst>
  </p:cSld>
  <p:clrMapOvr>
    <a:masterClrMapping/>
  </p:clrMapOvr>
  <p:transition spd="med">
    <p:pull/>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8381" y="2329641"/>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Effective Deliverables</a:t>
            </a:r>
          </a:p>
        </p:txBody>
      </p:sp>
      <p:sp>
        <p:nvSpPr>
          <p:cNvPr id="4" name="TextBox 3"/>
          <p:cNvSpPr txBox="1"/>
          <p:nvPr/>
        </p:nvSpPr>
        <p:spPr>
          <a:xfrm>
            <a:off x="332281" y="3029270"/>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Create Prioritized Product Backlog process and regular reviews after creating deliverables ensures effective deliverables to the customer.</a:t>
            </a:r>
          </a:p>
        </p:txBody>
      </p:sp>
      <p:pic>
        <p:nvPicPr>
          <p:cNvPr id="3" name="Picture 2"/>
          <p:cNvPicPr>
            <a:picLocks noChangeAspect="1"/>
          </p:cNvPicPr>
          <p:nvPr/>
        </p:nvPicPr>
        <p:blipFill>
          <a:blip r:embed="rId2"/>
          <a:stretch>
            <a:fillRect/>
          </a:stretch>
        </p:blipFill>
        <p:spPr>
          <a:xfrm rot="19718812">
            <a:off x="6724935" y="1526763"/>
            <a:ext cx="1761254" cy="1230667"/>
          </a:xfrm>
          <a:prstGeom prst="rect">
            <a:avLst/>
          </a:prstGeom>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78</a:t>
            </a:fld>
            <a:endParaRPr lang="en-US" dirty="0"/>
          </a:p>
        </p:txBody>
      </p:sp>
    </p:spTree>
    <p:extLst>
      <p:ext uri="{BB962C8B-B14F-4D97-AF65-F5344CB8AC3E}">
        <p14:creationId xmlns:p14="http://schemas.microsoft.com/office/powerpoint/2010/main" val="802056089"/>
      </p:ext>
    </p:extLst>
  </p:cSld>
  <p:clrMapOvr>
    <a:masterClrMapping/>
  </p:clrMapOvr>
  <p:transition spd="med">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6178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Collective Ownership</a:t>
            </a:r>
          </a:p>
        </p:txBody>
      </p:sp>
      <p:sp>
        <p:nvSpPr>
          <p:cNvPr id="4" name="TextBox 3"/>
          <p:cNvSpPr txBox="1"/>
          <p:nvPr/>
        </p:nvSpPr>
        <p:spPr>
          <a:xfrm>
            <a:off x="454087" y="3029269"/>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Commit User Stories process allows team members to take ownership of the project and their work leading to better quality.</a:t>
            </a:r>
          </a:p>
        </p:txBody>
      </p:sp>
      <p:pic>
        <p:nvPicPr>
          <p:cNvPr id="6" name="Picture 2" descr="C:\Users\EdusysV3.10.4\Desktop\self.png"/>
          <p:cNvPicPr>
            <a:picLocks noChangeAspect="1" noChangeArrowheads="1"/>
          </p:cNvPicPr>
          <p:nvPr/>
        </p:nvPicPr>
        <p:blipFill>
          <a:blip r:embed="rId2" cstate="print">
            <a:duotone>
              <a:prstClr val="black"/>
              <a:schemeClr val="tx1">
                <a:lumMod val="50000"/>
                <a:lumOff val="50000"/>
                <a:tint val="45000"/>
                <a:satMod val="400000"/>
              </a:schemeClr>
            </a:duotone>
            <a:extLst>
              <a:ext uri="{28A0092B-C50C-407E-A947-70E740481C1C}">
                <a14:useLocalDpi xmlns:a14="http://schemas.microsoft.com/office/drawing/2010/main" val="0"/>
              </a:ext>
            </a:extLst>
          </a:blip>
          <a:srcRect/>
          <a:stretch>
            <a:fillRect/>
          </a:stretch>
        </p:blipFill>
        <p:spPr bwMode="auto">
          <a:xfrm>
            <a:off x="6987779" y="1630776"/>
            <a:ext cx="1209675" cy="146202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79</a:t>
            </a:fld>
            <a:endParaRPr lang="en-US" dirty="0"/>
          </a:p>
        </p:txBody>
      </p:sp>
    </p:spTree>
    <p:extLst>
      <p:ext uri="{BB962C8B-B14F-4D97-AF65-F5344CB8AC3E}">
        <p14:creationId xmlns:p14="http://schemas.microsoft.com/office/powerpoint/2010/main" val="1818342442"/>
      </p:ext>
    </p:extLst>
  </p:cSld>
  <p:clrMapOvr>
    <a:masterClrMapping/>
  </p:clrMapOvr>
  <p:transition spd="med">
    <p:pull/>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6" y="2340356"/>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Innovative Environment</a:t>
            </a:r>
          </a:p>
        </p:txBody>
      </p:sp>
      <p:sp>
        <p:nvSpPr>
          <p:cNvPr id="4" name="TextBox 3"/>
          <p:cNvSpPr txBox="1"/>
          <p:nvPr/>
        </p:nvSpPr>
        <p:spPr>
          <a:xfrm>
            <a:off x="267987" y="3041424"/>
            <a:ext cx="8598089" cy="1429622"/>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Retrospect Sprint and Retrospect Project processes create an environment of introspection, learning, and adaptability leading to an innovative and creative work environment.</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148" y="1955642"/>
            <a:ext cx="343475" cy="1085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loud Callout 1"/>
          <p:cNvSpPr/>
          <p:nvPr/>
        </p:nvSpPr>
        <p:spPr>
          <a:xfrm>
            <a:off x="7560215" y="1119823"/>
            <a:ext cx="1007269" cy="835819"/>
          </a:xfrm>
          <a:prstGeom prst="cloudCallout">
            <a:avLst>
              <a:gd name="adj1" fmla="val -75154"/>
              <a:gd name="adj2" fmla="val 40132"/>
            </a:avLst>
          </a:prstGeom>
          <a:solidFill>
            <a:srgbClr val="B57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latin typeface="Calibri" panose="020F0502020204030204" pitchFamily="34" charset="0"/>
              </a:rPr>
              <a:t>Idea!</a:t>
            </a:r>
          </a:p>
        </p:txBody>
      </p:sp>
      <p:sp>
        <p:nvSpPr>
          <p:cNvPr id="8" name="TextBox 7"/>
          <p:cNvSpPr txBox="1"/>
          <p:nvPr/>
        </p:nvSpPr>
        <p:spPr>
          <a:xfrm>
            <a:off x="0" y="394949"/>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80</a:t>
            </a:fld>
            <a:endParaRPr lang="en-US" dirty="0"/>
          </a:p>
        </p:txBody>
      </p:sp>
    </p:spTree>
    <p:extLst>
      <p:ext uri="{BB962C8B-B14F-4D97-AF65-F5344CB8AC3E}">
        <p14:creationId xmlns:p14="http://schemas.microsoft.com/office/powerpoint/2010/main" val="3258408284"/>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US" sz="1800" dirty="0"/>
              <a:t>The Product Owner, being a part of the Scrum Core Team, must ensure that he/she collaborates with the other team members and the stakeholders throughout the project. Which of the following statements is true about the particular project benefits realized due to collaboration within Scrum?</a:t>
            </a:r>
          </a:p>
          <a:p>
            <a:pPr marL="0" lvl="0" indent="0">
              <a:buNone/>
            </a:pPr>
            <a:endParaRPr lang="en-IN" sz="1800" dirty="0">
              <a:latin typeface="Calibri" panose="020F0502020204030204" pitchFamily="34" charset="0"/>
            </a:endParaRPr>
          </a:p>
          <a:p>
            <a:pPr lvl="0">
              <a:buFont typeface="+mj-lt"/>
              <a:buAutoNum type="alphaUcPeriod"/>
            </a:pPr>
            <a:r>
              <a:rPr lang="en-US" sz="1800" dirty="0"/>
              <a:t>Collaboration helps identify the need for change in the process.</a:t>
            </a:r>
          </a:p>
          <a:p>
            <a:pPr lvl="0">
              <a:buFont typeface="+mj-lt"/>
              <a:buAutoNum type="alphaUcPeriod"/>
            </a:pPr>
            <a:r>
              <a:rPr lang="en-US" sz="1800" dirty="0"/>
              <a:t>Collaboration enables prioritization of requirements by the Product Owner.</a:t>
            </a:r>
          </a:p>
          <a:p>
            <a:pPr lvl="0">
              <a:buFont typeface="+mj-lt"/>
              <a:buAutoNum type="alphaUcPeriod"/>
            </a:pPr>
            <a:r>
              <a:rPr lang="en-US" sz="1800" dirty="0"/>
              <a:t>Collaboration enables all the team members and users to be on the same page in terms of project requirements.</a:t>
            </a:r>
          </a:p>
          <a:p>
            <a:pPr lvl="0">
              <a:buFont typeface="+mj-lt"/>
              <a:buAutoNum type="alphaUcPeriod"/>
            </a:pPr>
            <a:r>
              <a:rPr lang="en-US" sz="1800" dirty="0"/>
              <a:t>Collaboration requires the exchange of tasks between the team members at regular intervals.</a:t>
            </a:r>
          </a:p>
          <a:p>
            <a:pPr marL="0" lvl="0" indent="0">
              <a:buNone/>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81</a:t>
            </a:fld>
            <a:endParaRPr lang="en-US" dirty="0"/>
          </a:p>
        </p:txBody>
      </p:sp>
    </p:spTree>
    <p:extLst>
      <p:ext uri="{BB962C8B-B14F-4D97-AF65-F5344CB8AC3E}">
        <p14:creationId xmlns:p14="http://schemas.microsoft.com/office/powerpoint/2010/main" val="2806971491"/>
      </p:ext>
    </p:extLst>
  </p:cSld>
  <p:clrMapOvr>
    <a:masterClrMapping/>
  </p:clrMapOvr>
  <p:transition spd="med">
    <p:pull/>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82</a:t>
            </a:fld>
            <a:endParaRPr lang="en-US" dirty="0"/>
          </a:p>
        </p:txBody>
      </p:sp>
    </p:spTree>
    <p:extLst>
      <p:ext uri="{BB962C8B-B14F-4D97-AF65-F5344CB8AC3E}">
        <p14:creationId xmlns:p14="http://schemas.microsoft.com/office/powerpoint/2010/main" val="2647927349"/>
      </p:ext>
    </p:extLst>
  </p:cSld>
  <p:clrMapOvr>
    <a:masterClrMapping/>
  </p:clrMapOvr>
  <p:transition spd="med">
    <p:pull/>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IN" sz="1800" dirty="0"/>
              <a:t>Which among the following is not a key strength of Scrum?</a:t>
            </a:r>
          </a:p>
          <a:p>
            <a:pPr marL="0" lvl="0" indent="0">
              <a:buNone/>
            </a:pPr>
            <a:endParaRPr lang="en-IN" sz="1800" dirty="0">
              <a:latin typeface="Calibri" panose="020F0502020204030204" pitchFamily="34" charset="0"/>
            </a:endParaRPr>
          </a:p>
          <a:p>
            <a:pPr lvl="0">
              <a:buFont typeface="+mj-lt"/>
              <a:buAutoNum type="alphaUcPeriod"/>
            </a:pPr>
            <a:r>
              <a:rPr lang="en-IN" sz="1800" dirty="0"/>
              <a:t>Cross-functional teams</a:t>
            </a:r>
          </a:p>
          <a:p>
            <a:pPr lvl="0">
              <a:buFont typeface="+mj-lt"/>
              <a:buAutoNum type="alphaUcPeriod"/>
            </a:pPr>
            <a:r>
              <a:rPr lang="en-IN" sz="1800" dirty="0"/>
              <a:t>Self-organized teams</a:t>
            </a:r>
          </a:p>
          <a:p>
            <a:pPr lvl="0">
              <a:buFont typeface="+mj-lt"/>
              <a:buAutoNum type="alphaUcPeriod"/>
            </a:pPr>
            <a:r>
              <a:rPr lang="en-IN" sz="1800" dirty="0"/>
              <a:t>Empowered teams</a:t>
            </a:r>
          </a:p>
          <a:p>
            <a:pPr lvl="0">
              <a:buFont typeface="+mj-lt"/>
              <a:buAutoNum type="alphaUcPeriod"/>
            </a:pPr>
            <a:r>
              <a:rPr lang="en-IN" sz="1800" dirty="0"/>
              <a:t>Multi-tasking teams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83</a:t>
            </a:fld>
            <a:endParaRPr lang="en-US" dirty="0"/>
          </a:p>
        </p:txBody>
      </p:sp>
    </p:spTree>
    <p:extLst>
      <p:ext uri="{BB962C8B-B14F-4D97-AF65-F5344CB8AC3E}">
        <p14:creationId xmlns:p14="http://schemas.microsoft.com/office/powerpoint/2010/main" val="3793752179"/>
      </p:ext>
    </p:extLst>
  </p:cSld>
  <p:clrMapOvr>
    <a:masterClrMapping/>
  </p:clrMapOvr>
  <p:transition spd="med">
    <p:pull/>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84</a:t>
            </a:fld>
            <a:endParaRPr lang="en-US" dirty="0"/>
          </a:p>
        </p:txBody>
      </p:sp>
    </p:spTree>
    <p:extLst>
      <p:ext uri="{BB962C8B-B14F-4D97-AF65-F5344CB8AC3E}">
        <p14:creationId xmlns:p14="http://schemas.microsoft.com/office/powerpoint/2010/main" val="1923611662"/>
      </p:ext>
    </p:extLst>
  </p:cSld>
  <p:clrMapOvr>
    <a:masterClrMapping/>
  </p:clrMapOvr>
  <p:transition spd="med">
    <p:pull/>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US" sz="1800" dirty="0"/>
              <a:t>Which of the following is a benefit of Self-organization in Scrum?</a:t>
            </a:r>
          </a:p>
          <a:p>
            <a:pPr marL="0" lvl="0" indent="0">
              <a:buNone/>
            </a:pPr>
            <a:endParaRPr lang="en-IN" sz="1800" dirty="0">
              <a:latin typeface="Calibri" panose="020F0502020204030204" pitchFamily="34" charset="0"/>
            </a:endParaRPr>
          </a:p>
          <a:p>
            <a:pPr lvl="0">
              <a:buFont typeface="+mj-lt"/>
              <a:buAutoNum type="alphaUcPeriod"/>
            </a:pPr>
            <a:r>
              <a:rPr lang="en-US" sz="1800" dirty="0"/>
              <a:t>Team buy-in and shared ownership. </a:t>
            </a:r>
          </a:p>
          <a:p>
            <a:pPr lvl="0">
              <a:buFont typeface="+mj-lt"/>
              <a:buAutoNum type="alphaUcPeriod"/>
            </a:pPr>
            <a:r>
              <a:rPr lang="en-US" sz="1800" dirty="0"/>
              <a:t>The need for changes due to poorly clarified requirements is minimized. </a:t>
            </a:r>
          </a:p>
          <a:p>
            <a:pPr lvl="0">
              <a:buFont typeface="+mj-lt"/>
              <a:buAutoNum type="alphaUcPeriod"/>
            </a:pPr>
            <a:r>
              <a:rPr lang="en-US" sz="1800" dirty="0"/>
              <a:t>Motivation, which leads to an enhanced performance level of the team. </a:t>
            </a:r>
          </a:p>
          <a:p>
            <a:pPr lvl="0">
              <a:buFont typeface="+mj-lt"/>
              <a:buAutoNum type="alphaUcPeriod"/>
            </a:pPr>
            <a:r>
              <a:rPr lang="en-US" sz="1800" dirty="0"/>
              <a:t>Innovative and creative environment conducive to growth.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85</a:t>
            </a:fld>
            <a:endParaRPr lang="en-US" dirty="0"/>
          </a:p>
        </p:txBody>
      </p:sp>
    </p:spTree>
    <p:extLst>
      <p:ext uri="{BB962C8B-B14F-4D97-AF65-F5344CB8AC3E}">
        <p14:creationId xmlns:p14="http://schemas.microsoft.com/office/powerpoint/2010/main" val="2470616599"/>
      </p:ext>
    </p:extLst>
  </p:cSld>
  <p:clrMapOvr>
    <a:masterClrMapping/>
  </p:clrMapOvr>
  <p:transition spd="med">
    <p:pull/>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86</a:t>
            </a:fld>
            <a:endParaRPr lang="en-US" dirty="0"/>
          </a:p>
        </p:txBody>
      </p:sp>
    </p:spTree>
    <p:extLst>
      <p:ext uri="{BB962C8B-B14F-4D97-AF65-F5344CB8AC3E}">
        <p14:creationId xmlns:p14="http://schemas.microsoft.com/office/powerpoint/2010/main" val="3199169761"/>
      </p:ext>
    </p:extLst>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US" sz="1800" dirty="0"/>
              <a:t>Which of the following is NOT a benefit of using Scrum in projects: </a:t>
            </a:r>
          </a:p>
          <a:p>
            <a:pPr marL="0" lvl="0" indent="0">
              <a:buNone/>
            </a:pPr>
            <a:endParaRPr lang="en-IN" sz="1800" dirty="0"/>
          </a:p>
          <a:p>
            <a:pPr lvl="0">
              <a:buFont typeface="+mj-lt"/>
              <a:buAutoNum type="alphaUcPeriod"/>
            </a:pPr>
            <a:r>
              <a:rPr lang="en-US" sz="1800" dirty="0"/>
              <a:t>Transparency</a:t>
            </a:r>
          </a:p>
          <a:p>
            <a:pPr lvl="0">
              <a:buFont typeface="+mj-lt"/>
              <a:buAutoNum type="alphaUcPeriod"/>
            </a:pPr>
            <a:r>
              <a:rPr lang="en-US" sz="1800" dirty="0"/>
              <a:t>Customer centric</a:t>
            </a:r>
          </a:p>
          <a:p>
            <a:pPr lvl="0">
              <a:buFont typeface="+mj-lt"/>
              <a:buAutoNum type="alphaUcPeriod"/>
            </a:pPr>
            <a:r>
              <a:rPr lang="en-US" sz="1800" dirty="0"/>
              <a:t>Individual Ownership</a:t>
            </a:r>
          </a:p>
          <a:p>
            <a:pPr lvl="0">
              <a:buFont typeface="+mj-lt"/>
              <a:buAutoNum type="alphaUcPeriod"/>
            </a:pPr>
            <a:r>
              <a:rPr lang="en-US" sz="1800" dirty="0"/>
              <a:t>Continuous Improvement</a:t>
            </a:r>
          </a:p>
          <a:p>
            <a:pPr marL="0" lvl="0" indent="0">
              <a:buNone/>
            </a:pPr>
            <a:r>
              <a:rPr lang="en-US" sz="1800" dirty="0"/>
              <a:t>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87</a:t>
            </a:fld>
            <a:endParaRPr lang="en-US" dirty="0"/>
          </a:p>
        </p:txBody>
      </p:sp>
    </p:spTree>
    <p:extLst>
      <p:ext uri="{BB962C8B-B14F-4D97-AF65-F5344CB8AC3E}">
        <p14:creationId xmlns:p14="http://schemas.microsoft.com/office/powerpoint/2010/main" val="2613977360"/>
      </p:ext>
    </p:extLst>
  </p:cSld>
  <p:clrMapOvr>
    <a:masterClrMapping/>
  </p:clrMapOvr>
  <p:transition spd="med">
    <p:pull/>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88</a:t>
            </a:fld>
            <a:endParaRPr lang="en-US" dirty="0"/>
          </a:p>
        </p:txBody>
      </p:sp>
    </p:spTree>
    <p:extLst>
      <p:ext uri="{BB962C8B-B14F-4D97-AF65-F5344CB8AC3E}">
        <p14:creationId xmlns:p14="http://schemas.microsoft.com/office/powerpoint/2010/main" val="1673819100"/>
      </p:ext>
    </p:extLst>
  </p:cSld>
  <p:clrMapOvr>
    <a:masterClrMapping/>
  </p:clrMapOvr>
  <p:transition spd="med">
    <p:pull/>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89</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How is performance of project teams is measured in your organization?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19799291"/>
      </p:ext>
    </p:extLst>
  </p:cSld>
  <p:clrMapOvr>
    <a:masterClrMapping/>
  </p:clrMapOvr>
  <p:transition spd="med">
    <p:pull/>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276600" y="1905000"/>
            <a:ext cx="5791200" cy="5181600"/>
          </a:xfrm>
        </p:spPr>
        <p:txBody>
          <a:bodyPr/>
          <a:lstStyle/>
          <a:p>
            <a:pPr>
              <a:buFont typeface="Arial" pitchFamily="34" charset="0"/>
              <a:buChar char="•"/>
            </a:pPr>
            <a:endParaRPr lang="en-IN" sz="1800" dirty="0"/>
          </a:p>
          <a:p>
            <a:pPr marL="0" indent="0">
              <a:lnSpc>
                <a:spcPct val="110000"/>
              </a:lnSpc>
              <a:spcAft>
                <a:spcPts val="600"/>
              </a:spcAft>
              <a:buNone/>
            </a:pPr>
            <a:r>
              <a:rPr lang="en-IN" sz="1800" b="1" dirty="0"/>
              <a:t>A Guide to the Scrum Body of Knowledge </a:t>
            </a:r>
            <a:r>
              <a:rPr lang="en-IN" sz="1800" dirty="0"/>
              <a:t>(</a:t>
            </a:r>
            <a:r>
              <a:rPr lang="en-IN" sz="1800" b="1" dirty="0"/>
              <a:t>SBOK</a:t>
            </a:r>
            <a:r>
              <a:rPr lang="en-IN" sz="1800" b="1" baseline="30000" dirty="0"/>
              <a:t>™</a:t>
            </a:r>
            <a:r>
              <a:rPr lang="en-IN" sz="1800" b="1" dirty="0"/>
              <a:t> Guide</a:t>
            </a:r>
            <a:r>
              <a:rPr lang="en-IN" sz="1800" dirty="0"/>
              <a:t>)</a:t>
            </a:r>
            <a:r>
              <a:rPr lang="en-IN" sz="1800" b="1" dirty="0"/>
              <a:t> </a:t>
            </a:r>
            <a:r>
              <a:rPr lang="en-IN" sz="1800" dirty="0"/>
              <a:t>can be used as a reference and knowledge guide by both experienced Scrum and other product and service development practitioners, as well as by individuals with no prior experience or knowledge of Scrum or other project delivery methodology.</a:t>
            </a:r>
          </a:p>
          <a:p>
            <a:pPr marL="285750" lvl="2" indent="-285750">
              <a:buFont typeface="Arial" pitchFamily="34" charset="0"/>
              <a:buChar char="•"/>
            </a:pPr>
            <a:endParaRPr lang="en-IN" sz="1800" dirty="0"/>
          </a:p>
        </p:txBody>
      </p:sp>
      <p:sp>
        <p:nvSpPr>
          <p:cNvPr id="3" name="Title 2"/>
          <p:cNvSpPr>
            <a:spLocks noGrp="1"/>
          </p:cNvSpPr>
          <p:nvPr>
            <p:ph type="title"/>
          </p:nvPr>
        </p:nvSpPr>
        <p:spPr>
          <a:xfrm>
            <a:off x="914400" y="304801"/>
            <a:ext cx="8001000" cy="715963"/>
          </a:xfrm>
        </p:spPr>
        <p:txBody>
          <a:bodyPr/>
          <a:lstStyle/>
          <a:p>
            <a:r>
              <a:rPr lang="en-IN" dirty="0">
                <a:solidFill>
                  <a:srgbClr val="0050AD"/>
                </a:solidFill>
              </a:rPr>
              <a:t>Overview of the SBOK™ Guide</a:t>
            </a:r>
          </a:p>
        </p:txBody>
      </p:sp>
      <p:pic>
        <p:nvPicPr>
          <p:cNvPr id="7" name="Picture 2" descr="Buy Sc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47800"/>
            <a:ext cx="2819400" cy="3647598"/>
          </a:xfrm>
          <a:prstGeom prst="rect">
            <a:avLst/>
          </a:prstGeom>
          <a:noFill/>
          <a:ln>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1989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Framework of the SBOK™ Guide</a:t>
            </a:r>
          </a:p>
        </p:txBody>
      </p:sp>
      <p:sp>
        <p:nvSpPr>
          <p:cNvPr id="4" name="Rectangle 3"/>
          <p:cNvSpPr/>
          <p:nvPr/>
        </p:nvSpPr>
        <p:spPr>
          <a:xfrm>
            <a:off x="2312190" y="5791200"/>
            <a:ext cx="4922053" cy="307777"/>
          </a:xfrm>
          <a:prstGeom prst="rect">
            <a:avLst/>
          </a:prstGeom>
        </p:spPr>
        <p:txBody>
          <a:bodyPr wrap="none">
            <a:spAutoFit/>
          </a:bodyPr>
          <a:lstStyle/>
          <a:p>
            <a:pPr marL="457200"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1-2: SBOK™ Guide Framework; Page 7 SBOK™ Guide</a:t>
            </a:r>
          </a:p>
        </p:txBody>
      </p:sp>
      <p:sp>
        <p:nvSpPr>
          <p:cNvPr id="5" name="Rectangle 4"/>
          <p:cNvSpPr/>
          <p:nvPr/>
        </p:nvSpPr>
        <p:spPr>
          <a:xfrm>
            <a:off x="380999" y="1219200"/>
            <a:ext cx="8382001" cy="646331"/>
          </a:xfrm>
          <a:prstGeom prst="rect">
            <a:avLst/>
          </a:prstGeom>
        </p:spPr>
        <p:txBody>
          <a:bodyPr wrap="square">
            <a:spAutoFit/>
          </a:bodyPr>
          <a:lstStyle/>
          <a:p>
            <a:pPr algn="ctr">
              <a:spcAft>
                <a:spcPts val="600"/>
              </a:spcAft>
            </a:pPr>
            <a:r>
              <a:rPr lang="en-IN" dirty="0">
                <a:latin typeface="Calibri" panose="020F0502020204030204" pitchFamily="34" charset="0"/>
                <a:cs typeface="Calibri" panose="020F0502020204030204" pitchFamily="34" charset="0"/>
              </a:rPr>
              <a:t>The SBOK™ Guide is broadly divided into three areas</a:t>
            </a:r>
            <a:r>
              <a:rPr lang="en-US" dirty="0">
                <a:latin typeface="Calibri" panose="020F0502020204030204" pitchFamily="34" charset="0"/>
                <a:cs typeface="Calibri" panose="020F0502020204030204" pitchFamily="34" charset="0"/>
              </a:rPr>
              <a:t> of Principles, Processes and Aspects.</a:t>
            </a:r>
          </a:p>
        </p:txBody>
      </p:sp>
      <p:graphicFrame>
        <p:nvGraphicFramePr>
          <p:cNvPr id="6" name="Diagram 5"/>
          <p:cNvGraphicFramePr/>
          <p:nvPr>
            <p:extLst>
              <p:ext uri="{D42A27DB-BD31-4B8C-83A1-F6EECF244321}">
                <p14:modId xmlns:p14="http://schemas.microsoft.com/office/powerpoint/2010/main" val="2465210972"/>
              </p:ext>
            </p:extLst>
          </p:nvPr>
        </p:nvGraphicFramePr>
        <p:xfrm>
          <a:off x="1929714" y="2057400"/>
          <a:ext cx="5284573" cy="3523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91</a:t>
            </a:fld>
            <a:endParaRPr lang="en-US" dirty="0"/>
          </a:p>
        </p:txBody>
      </p:sp>
    </p:spTree>
    <p:extLst>
      <p:ext uri="{BB962C8B-B14F-4D97-AF65-F5344CB8AC3E}">
        <p14:creationId xmlns:p14="http://schemas.microsoft.com/office/powerpoint/2010/main" val="8923495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solidFill>
                  <a:srgbClr val="0050AC"/>
                </a:solidFill>
              </a:rPr>
              <a:t>Scrum Principles</a:t>
            </a:r>
          </a:p>
        </p:txBody>
      </p:sp>
      <p:sp>
        <p:nvSpPr>
          <p:cNvPr id="5" name="Rectangle 4"/>
          <p:cNvSpPr/>
          <p:nvPr/>
        </p:nvSpPr>
        <p:spPr>
          <a:xfrm>
            <a:off x="2438400" y="5344180"/>
            <a:ext cx="4245754" cy="523220"/>
          </a:xfrm>
          <a:prstGeom prst="rect">
            <a:avLst/>
          </a:prstGeom>
        </p:spPr>
        <p:txBody>
          <a:bodyPr wrap="square">
            <a:spAutoFit/>
          </a:bodyPr>
          <a:lstStyle/>
          <a:p>
            <a:pPr marL="0"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1‑3: Scrum Principles; Page 9</a:t>
            </a:r>
          </a:p>
          <a:p>
            <a:pPr marL="0" marR="0" algn="ctr">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SBOK™ Guide</a:t>
            </a:r>
          </a:p>
        </p:txBody>
      </p:sp>
      <p:sp>
        <p:nvSpPr>
          <p:cNvPr id="4" name="TextBox 3"/>
          <p:cNvSpPr txBox="1"/>
          <p:nvPr/>
        </p:nvSpPr>
        <p:spPr>
          <a:xfrm>
            <a:off x="152400" y="6397823"/>
            <a:ext cx="8458200" cy="307777"/>
          </a:xfrm>
          <a:prstGeom prst="rect">
            <a:avLst/>
          </a:prstGeom>
          <a:noFill/>
        </p:spPr>
        <p:txBody>
          <a:bodyPr wrap="square" rtlCol="0">
            <a:spAutoFit/>
          </a:bodyPr>
          <a:lstStyle/>
          <a:p>
            <a:pPr algn="ctr"/>
            <a:r>
              <a:rPr lang="en-US" sz="1400" dirty="0">
                <a:latin typeface="Calibri" panose="020F0502020204030204" pitchFamily="34" charset="0"/>
                <a:cs typeface="Calibri" panose="020F0502020204030204" pitchFamily="34" charset="0"/>
              </a:rPr>
              <a:t>This topic will be discussed in detail later.</a:t>
            </a:r>
          </a:p>
        </p:txBody>
      </p:sp>
      <p:sp>
        <p:nvSpPr>
          <p:cNvPr id="9" name="TextBox 8"/>
          <p:cNvSpPr txBox="1"/>
          <p:nvPr/>
        </p:nvSpPr>
        <p:spPr>
          <a:xfrm>
            <a:off x="152400" y="5791200"/>
            <a:ext cx="8991600" cy="646331"/>
          </a:xfrm>
          <a:prstGeom prst="rect">
            <a:avLst/>
          </a:prstGeom>
          <a:noFill/>
        </p:spPr>
        <p:txBody>
          <a:bodyPr wrap="square" rtlCol="0">
            <a:spAutoFit/>
          </a:bodyPr>
          <a:lstStyle/>
          <a:p>
            <a:pPr algn="ctr"/>
            <a:r>
              <a:rPr lang="en-IN" dirty="0">
                <a:latin typeface="Calibri" panose="020F0502020204030204" pitchFamily="34" charset="0"/>
                <a:cs typeface="Calibri" panose="020F0502020204030204" pitchFamily="34" charset="0"/>
              </a:rPr>
              <a:t>Scrum principles are the core guidelines for applying the Scrum framework and should mandatorily be used in all Scrum projects.</a:t>
            </a: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5603" t="-3879" r="-3880" b="-4095"/>
          <a:stretch/>
        </p:blipFill>
        <p:spPr bwMode="auto">
          <a:xfrm>
            <a:off x="2459847" y="1085851"/>
            <a:ext cx="4224307" cy="4166084"/>
          </a:xfrm>
          <a:prstGeom prst="rect">
            <a:avLst/>
          </a:prstGeom>
          <a:ln w="190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6" name="Slide Number Placeholder 5"/>
          <p:cNvSpPr>
            <a:spLocks noGrp="1"/>
          </p:cNvSpPr>
          <p:nvPr>
            <p:ph type="sldNum" sz="quarter" idx="12"/>
          </p:nvPr>
        </p:nvSpPr>
        <p:spPr/>
        <p:txBody>
          <a:bodyPr/>
          <a:lstStyle/>
          <a:p>
            <a:pPr>
              <a:defRPr/>
            </a:pPr>
            <a:fld id="{AC73F1D3-B4B8-4AEF-90B2-F6B713CA2A81}" type="slidenum">
              <a:rPr lang="en-US" smtClean="0"/>
              <a:pPr>
                <a:defRPr/>
              </a:pPr>
              <a:t>92</a:t>
            </a:fld>
            <a:endParaRPr lang="en-US" dirty="0"/>
          </a:p>
        </p:txBody>
      </p:sp>
    </p:spTree>
    <p:extLst>
      <p:ext uri="{BB962C8B-B14F-4D97-AF65-F5344CB8AC3E}">
        <p14:creationId xmlns:p14="http://schemas.microsoft.com/office/powerpoint/2010/main" val="3456989388"/>
      </p:ext>
    </p:extLst>
  </p:cSld>
  <p:clrMapOvr>
    <a:masterClrMapping/>
  </p:clrMapOvr>
  <p:transition spd="med">
    <p:pull/>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152400" y="304801"/>
            <a:ext cx="8763000" cy="715963"/>
          </a:xfrm>
        </p:spPr>
        <p:txBody>
          <a:bodyPr/>
          <a:lstStyle/>
          <a:p>
            <a:r>
              <a:rPr lang="en-US" dirty="0">
                <a:solidFill>
                  <a:srgbClr val="0050AC"/>
                </a:solidFill>
              </a:rPr>
              <a:t>Scrum Aspects</a:t>
            </a: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708654039"/>
              </p:ext>
            </p:extLst>
          </p:nvPr>
        </p:nvGraphicFramePr>
        <p:xfrm>
          <a:off x="914400" y="1143000"/>
          <a:ext cx="71628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04800" y="6336268"/>
            <a:ext cx="8458200" cy="307777"/>
          </a:xfrm>
          <a:prstGeom prst="rect">
            <a:avLst/>
          </a:prstGeom>
          <a:noFill/>
        </p:spPr>
        <p:txBody>
          <a:bodyPr wrap="square" rtlCol="0">
            <a:spAutoFit/>
          </a:bodyPr>
          <a:lstStyle/>
          <a:p>
            <a:pPr algn="ctr"/>
            <a:r>
              <a:rPr lang="en-US" sz="1400" dirty="0">
                <a:latin typeface="Calibri" panose="020F0502020204030204" pitchFamily="34" charset="0"/>
                <a:cs typeface="Calibri" panose="020F0502020204030204" pitchFamily="34" charset="0"/>
              </a:rPr>
              <a:t>This topic will be discussed in detail later</a:t>
            </a:r>
          </a:p>
        </p:txBody>
      </p:sp>
      <p:sp>
        <p:nvSpPr>
          <p:cNvPr id="9" name="TextBox 8"/>
          <p:cNvSpPr txBox="1"/>
          <p:nvPr/>
        </p:nvSpPr>
        <p:spPr>
          <a:xfrm>
            <a:off x="152400" y="5257800"/>
            <a:ext cx="8991600" cy="369332"/>
          </a:xfrm>
          <a:prstGeom prst="rect">
            <a:avLst/>
          </a:prstGeom>
          <a:noFill/>
        </p:spPr>
        <p:txBody>
          <a:bodyPr wrap="square" rtlCol="0">
            <a:spAutoFit/>
          </a:bodyPr>
          <a:lstStyle/>
          <a:p>
            <a:pPr algn="ctr"/>
            <a:r>
              <a:rPr lang="en-IN" dirty="0">
                <a:latin typeface="Calibri" panose="020F0502020204030204" pitchFamily="34" charset="0"/>
                <a:cs typeface="Calibri" panose="020F0502020204030204" pitchFamily="34" charset="0"/>
              </a:rPr>
              <a:t>The Scrum aspects must be addressed and managed throughout a Scrum project.</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93</a:t>
            </a:fld>
            <a:endParaRPr lang="en-US" dirty="0"/>
          </a:p>
        </p:txBody>
      </p:sp>
    </p:spTree>
    <p:extLst>
      <p:ext uri="{BB962C8B-B14F-4D97-AF65-F5344CB8AC3E}">
        <p14:creationId xmlns:p14="http://schemas.microsoft.com/office/powerpoint/2010/main" val="162430724"/>
      </p:ext>
    </p:extLst>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solidFill>
                  <a:srgbClr val="0050AC"/>
                </a:solidFill>
              </a:rPr>
              <a:t>Scrum Phases and Processes</a:t>
            </a:r>
          </a:p>
        </p:txBody>
      </p:sp>
      <p:graphicFrame>
        <p:nvGraphicFramePr>
          <p:cNvPr id="9" name="Table 8"/>
          <p:cNvGraphicFramePr>
            <a:graphicFrameLocks noGrp="1"/>
          </p:cNvGraphicFramePr>
          <p:nvPr>
            <p:extLst>
              <p:ext uri="{D42A27DB-BD31-4B8C-83A1-F6EECF244321}">
                <p14:modId xmlns:p14="http://schemas.microsoft.com/office/powerpoint/2010/main" val="185703714"/>
              </p:ext>
            </p:extLst>
          </p:nvPr>
        </p:nvGraphicFramePr>
        <p:xfrm>
          <a:off x="762000" y="1066800"/>
          <a:ext cx="7848600" cy="4888898"/>
        </p:xfrm>
        <a:graphic>
          <a:graphicData uri="http://schemas.openxmlformats.org/drawingml/2006/table">
            <a:tbl>
              <a:tblPr firstRow="1" firstCol="1" bandRow="1"/>
              <a:tblGrid>
                <a:gridCol w="878738">
                  <a:extLst>
                    <a:ext uri="{9D8B030D-6E8A-4147-A177-3AD203B41FA5}">
                      <a16:colId xmlns:a16="http://schemas.microsoft.com/office/drawing/2014/main" val="20000"/>
                    </a:ext>
                  </a:extLst>
                </a:gridCol>
                <a:gridCol w="2130455">
                  <a:extLst>
                    <a:ext uri="{9D8B030D-6E8A-4147-A177-3AD203B41FA5}">
                      <a16:colId xmlns:a16="http://schemas.microsoft.com/office/drawing/2014/main" val="20001"/>
                    </a:ext>
                  </a:extLst>
                </a:gridCol>
                <a:gridCol w="4839407">
                  <a:extLst>
                    <a:ext uri="{9D8B030D-6E8A-4147-A177-3AD203B41FA5}">
                      <a16:colId xmlns:a16="http://schemas.microsoft.com/office/drawing/2014/main" val="20002"/>
                    </a:ext>
                  </a:extLst>
                </a:gridCol>
              </a:tblGrid>
              <a:tr h="310241">
                <a:tc>
                  <a:txBody>
                    <a:bodyPr/>
                    <a:lstStyle/>
                    <a:p>
                      <a:pPr algn="ctr">
                        <a:lnSpc>
                          <a:spcPct val="115000"/>
                        </a:lnSpc>
                        <a:spcAft>
                          <a:spcPts val="0"/>
                        </a:spcAft>
                      </a:pPr>
                      <a:r>
                        <a:rPr lang="en-US" sz="1200" b="1" dirty="0">
                          <a:effectLst/>
                          <a:latin typeface="Arial Narrow" panose="020B0606020202030204" pitchFamily="34" charset="0"/>
                          <a:ea typeface="Times New Roman" panose="02020603050405020304" pitchFamily="18" charset="0"/>
                          <a:cs typeface="Calibri" panose="020F0502020204030204" pitchFamily="34" charset="0"/>
                        </a:rPr>
                        <a:t>Chapter </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200" b="1" dirty="0">
                          <a:effectLst/>
                          <a:latin typeface="Arial Narrow" panose="020B0606020202030204" pitchFamily="34" charset="0"/>
                          <a:ea typeface="Times New Roman" panose="02020603050405020304" pitchFamily="18" charset="0"/>
                          <a:cs typeface="Calibri" panose="020F0502020204030204" pitchFamily="34" charset="0"/>
                        </a:rPr>
                        <a:t>Phase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200" b="1" dirty="0">
                          <a:effectLst/>
                          <a:latin typeface="Arial Narrow" panose="020B0606020202030204" pitchFamily="34" charset="0"/>
                          <a:ea typeface="Times New Roman" panose="02020603050405020304" pitchFamily="18" charset="0"/>
                          <a:cs typeface="Calibri" panose="020F0502020204030204" pitchFamily="34" charset="0"/>
                        </a:rPr>
                        <a:t>Fundamental Scrum Processes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199488">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8</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Initiate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Project Vision</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Identify Scrum Master and Stakeholder(s)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Form Scrum Team</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Develop Epic(s)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Prioritized Product Backlog </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Conduct Release Planning</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99488">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9</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Plan and Estimate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User Stories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Estimate User Stories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Commit User Stories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Identify Tasks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Estimate Tasks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Sprint Backlog</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5940">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10</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Implement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Deliverables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Conduct Daily Standup</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Groom Prioritized Product Backlog </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88090">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11</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Review and Retrospect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Demonstrate and Validate Sprint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Retrospect Sprint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8090">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12</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Release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Ship Deliverables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Retrospect Project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2" name="TextBox 11"/>
          <p:cNvSpPr txBox="1"/>
          <p:nvPr/>
        </p:nvSpPr>
        <p:spPr>
          <a:xfrm>
            <a:off x="152400" y="6167735"/>
            <a:ext cx="8991600" cy="461665"/>
          </a:xfrm>
          <a:prstGeom prst="rect">
            <a:avLst/>
          </a:prstGeom>
          <a:noFill/>
        </p:spPr>
        <p:txBody>
          <a:bodyPr wrap="square" rtlCol="0">
            <a:spAutoFit/>
          </a:bodyPr>
          <a:lstStyle/>
          <a:p>
            <a:r>
              <a:rPr lang="en-IN" sz="1200" dirty="0">
                <a:latin typeface="Calibri" panose="020F0502020204030204" pitchFamily="34" charset="0"/>
                <a:cs typeface="Calibri" panose="020F0502020204030204" pitchFamily="34" charset="0"/>
              </a:rPr>
              <a:t>Scrum processes address the specific activities and flow of a Scrum project. In total there are nineteen fundamental Scrum processes that apply to all projects. These processes are grouped into five phases</a:t>
            </a:r>
            <a:endParaRPr lang="en-US" sz="1200" dirty="0">
              <a:latin typeface="Calibri" panose="020F0502020204030204" pitchFamily="34" charset="0"/>
              <a:cs typeface="Calibri" panose="020F0502020204030204" pitchFamily="34" charset="0"/>
            </a:endParaRPr>
          </a:p>
        </p:txBody>
      </p:sp>
      <p:sp>
        <p:nvSpPr>
          <p:cNvPr id="14" name="TextBox 13"/>
          <p:cNvSpPr txBox="1"/>
          <p:nvPr/>
        </p:nvSpPr>
        <p:spPr>
          <a:xfrm>
            <a:off x="8763000" y="457200"/>
            <a:ext cx="369332" cy="6014970"/>
          </a:xfrm>
          <a:prstGeom prst="rect">
            <a:avLst/>
          </a:prstGeom>
          <a:noFill/>
        </p:spPr>
        <p:txBody>
          <a:bodyPr vert="vert270" wrap="square" rtlCol="0">
            <a:spAutoFit/>
          </a:bodyPr>
          <a:lstStyle/>
          <a:p>
            <a:r>
              <a:rPr lang="en-IN" sz="1200" dirty="0">
                <a:latin typeface="Calibri" panose="020F0502020204030204" pitchFamily="34" charset="0"/>
                <a:cs typeface="Calibri" panose="020F0502020204030204" pitchFamily="34" charset="0"/>
              </a:rPr>
              <a:t>Table 1‑1: Summary of Fundamental Scrum Processes; Page 15 SBOK™ Guide</a:t>
            </a:r>
            <a:endParaRPr lang="en-US" sz="1200" dirty="0">
              <a:latin typeface="Calibri" panose="020F0502020204030204" pitchFamily="34" charset="0"/>
              <a:cs typeface="Calibri" panose="020F0502020204030204" pitchFamily="34" charset="0"/>
            </a:endParaRPr>
          </a:p>
        </p:txBody>
      </p:sp>
      <p:sp>
        <p:nvSpPr>
          <p:cNvPr id="15" name="TextBox 14"/>
          <p:cNvSpPr txBox="1"/>
          <p:nvPr/>
        </p:nvSpPr>
        <p:spPr>
          <a:xfrm>
            <a:off x="152400" y="2133600"/>
            <a:ext cx="369332" cy="3119370"/>
          </a:xfrm>
          <a:prstGeom prst="rect">
            <a:avLst/>
          </a:prstGeom>
          <a:noFill/>
        </p:spPr>
        <p:txBody>
          <a:bodyPr vert="vert270" wrap="square" rtlCol="0">
            <a:spAutoFit/>
          </a:bodyPr>
          <a:lstStyle/>
          <a:p>
            <a:r>
              <a:rPr lang="en-IN" sz="1200" dirty="0">
                <a:latin typeface="Calibri" panose="020F0502020204030204" pitchFamily="34" charset="0"/>
                <a:cs typeface="Calibri" panose="020F0502020204030204" pitchFamily="34" charset="0"/>
              </a:rPr>
              <a:t>This topic will be discussed in detail later.</a:t>
            </a:r>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94</a:t>
            </a:fld>
            <a:endParaRPr lang="en-US" dirty="0"/>
          </a:p>
        </p:txBody>
      </p:sp>
    </p:spTree>
    <p:extLst>
      <p:ext uri="{BB962C8B-B14F-4D97-AF65-F5344CB8AC3E}">
        <p14:creationId xmlns:p14="http://schemas.microsoft.com/office/powerpoint/2010/main" val="2964727789"/>
      </p:ext>
    </p:extLst>
  </p:cSld>
  <p:clrMapOvr>
    <a:masterClrMapping/>
  </p:clrMapOvr>
  <p:transition spd="med">
    <p:pull/>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t>Scrum Phases and Processes</a:t>
            </a:r>
          </a:p>
        </p:txBody>
      </p:sp>
      <p:sp>
        <p:nvSpPr>
          <p:cNvPr id="14" name="TextBox 13"/>
          <p:cNvSpPr txBox="1"/>
          <p:nvPr/>
        </p:nvSpPr>
        <p:spPr>
          <a:xfrm>
            <a:off x="2514600" y="4643735"/>
            <a:ext cx="4562352" cy="461665"/>
          </a:xfrm>
          <a:prstGeom prst="rect">
            <a:avLst/>
          </a:prstGeom>
          <a:noFill/>
        </p:spPr>
        <p:txBody>
          <a:bodyPr vert="horz" wrap="square" rtlCol="0">
            <a:spAutoFit/>
          </a:bodyPr>
          <a:lstStyle/>
          <a:p>
            <a:pPr algn="ctr"/>
            <a:r>
              <a:rPr lang="en-IN" sz="1200" dirty="0">
                <a:latin typeface="Calibri" panose="020F0502020204030204" pitchFamily="34" charset="0"/>
                <a:cs typeface="Calibri" panose="020F0502020204030204" pitchFamily="34" charset="0"/>
              </a:rPr>
              <a:t>Table 1‑2: Summary of Additional Scrum Processes; Page 16 SBOK Guide</a:t>
            </a:r>
            <a:endParaRPr lang="en-US" sz="1200" dirty="0">
              <a:latin typeface="Calibri" panose="020F0502020204030204" pitchFamily="34" charset="0"/>
              <a:cs typeface="Calibri" panose="020F0502020204030204" pitchFamily="34" charset="0"/>
            </a:endParaRPr>
          </a:p>
        </p:txBody>
      </p:sp>
      <p:sp>
        <p:nvSpPr>
          <p:cNvPr id="15" name="TextBox 14"/>
          <p:cNvSpPr txBox="1"/>
          <p:nvPr/>
        </p:nvSpPr>
        <p:spPr>
          <a:xfrm rot="5400000">
            <a:off x="4427849" y="2141849"/>
            <a:ext cx="369332" cy="8605770"/>
          </a:xfrm>
          <a:prstGeom prst="rect">
            <a:avLst/>
          </a:prstGeom>
          <a:noFill/>
        </p:spPr>
        <p:txBody>
          <a:bodyPr vert="vert270" wrap="square" rtlCol="0">
            <a:spAutoFit/>
          </a:bodyPr>
          <a:lstStyle/>
          <a:p>
            <a:pPr algn="ctr"/>
            <a:r>
              <a:rPr lang="en-IN" sz="1200" dirty="0">
                <a:latin typeface="Calibri" panose="020F0502020204030204" pitchFamily="34" charset="0"/>
                <a:cs typeface="Calibri" panose="020F0502020204030204" pitchFamily="34" charset="0"/>
              </a:rPr>
              <a:t>This topic will be discussed in detail later.</a:t>
            </a:r>
            <a:endParaRPr lang="en-US" sz="1200" dirty="0">
              <a:latin typeface="Calibri" panose="020F0502020204030204" pitchFamily="34" charset="0"/>
              <a:cs typeface="Calibri" panose="020F050202020403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330205733"/>
              </p:ext>
            </p:extLst>
          </p:nvPr>
        </p:nvGraphicFramePr>
        <p:xfrm>
          <a:off x="990601" y="1600199"/>
          <a:ext cx="7010399" cy="3043535"/>
        </p:xfrm>
        <a:graphic>
          <a:graphicData uri="http://schemas.openxmlformats.org/drawingml/2006/table">
            <a:tbl>
              <a:tblPr firstRow="1" firstCol="1" bandRow="1"/>
              <a:tblGrid>
                <a:gridCol w="785648">
                  <a:extLst>
                    <a:ext uri="{9D8B030D-6E8A-4147-A177-3AD203B41FA5}">
                      <a16:colId xmlns:a16="http://schemas.microsoft.com/office/drawing/2014/main" val="20000"/>
                    </a:ext>
                  </a:extLst>
                </a:gridCol>
                <a:gridCol w="1910485">
                  <a:extLst>
                    <a:ext uri="{9D8B030D-6E8A-4147-A177-3AD203B41FA5}">
                      <a16:colId xmlns:a16="http://schemas.microsoft.com/office/drawing/2014/main" val="20001"/>
                    </a:ext>
                  </a:extLst>
                </a:gridCol>
                <a:gridCol w="4314266">
                  <a:extLst>
                    <a:ext uri="{9D8B030D-6E8A-4147-A177-3AD203B41FA5}">
                      <a16:colId xmlns:a16="http://schemas.microsoft.com/office/drawing/2014/main" val="20002"/>
                    </a:ext>
                  </a:extLst>
                </a:gridCol>
              </a:tblGrid>
              <a:tr h="472630">
                <a:tc>
                  <a:txBody>
                    <a:bodyPr/>
                    <a:lstStyle/>
                    <a:p>
                      <a:pPr algn="ctr">
                        <a:lnSpc>
                          <a:spcPct val="115000"/>
                        </a:lnSpc>
                        <a:spcAft>
                          <a:spcPts val="0"/>
                        </a:spcAft>
                      </a:pPr>
                      <a:r>
                        <a:rPr lang="en-US" sz="1100" b="1" dirty="0">
                          <a:effectLst/>
                          <a:latin typeface="Arial Narrow" panose="020B0606020202030204" pitchFamily="34" charset="0"/>
                          <a:ea typeface="Times New Roman" panose="02020603050405020304" pitchFamily="18" charset="0"/>
                          <a:cs typeface="Calibri" panose="020F0502020204030204" pitchFamily="34" charset="0"/>
                        </a:rPr>
                        <a:t>Chapter </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100" b="1" dirty="0">
                          <a:effectLst/>
                          <a:latin typeface="Arial Narrow" panose="020B0606020202030204" pitchFamily="34" charset="0"/>
                          <a:ea typeface="Times New Roman" panose="02020603050405020304" pitchFamily="18" charset="0"/>
                          <a:cs typeface="Calibri" panose="020F0502020204030204" pitchFamily="34" charset="0"/>
                        </a:rPr>
                        <a:t>Applicability</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100" b="1" dirty="0">
                          <a:effectLst/>
                          <a:latin typeface="Arial Narrow" panose="020B0606020202030204" pitchFamily="34" charset="0"/>
                          <a:ea typeface="Times New Roman" panose="02020603050405020304" pitchFamily="18" charset="0"/>
                          <a:cs typeface="Calibri" panose="020F0502020204030204" pitchFamily="34" charset="0"/>
                        </a:rPr>
                        <a:t>Additional Scrum Processes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014512">
                <a:tc>
                  <a:txBody>
                    <a:bodyPr/>
                    <a:lstStyle/>
                    <a:p>
                      <a:pPr algn="ctr">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13</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Scrum for Large Projects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Create Large Project Components </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Conduct and Coordinate Sprints </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Prepare Large Project Release</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556393">
                <a:tc>
                  <a:txBody>
                    <a:bodyPr/>
                    <a:lstStyle/>
                    <a:p>
                      <a:pPr algn="ctr">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14</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Scrum for the Enterprise</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Create Program or Portfolio Components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Review and Update Scrum Guidance Body</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Create and Groom Program or Portfolio Backlog</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Coordinate Program or Portfolio Components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Retrospect Program or Portfolio Releases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0" name="TextBox 9"/>
          <p:cNvSpPr txBox="1"/>
          <p:nvPr/>
        </p:nvSpPr>
        <p:spPr>
          <a:xfrm rot="5400000">
            <a:off x="4273962" y="1454560"/>
            <a:ext cx="677108" cy="8300970"/>
          </a:xfrm>
          <a:prstGeom prst="rect">
            <a:avLst/>
          </a:prstGeom>
          <a:noFill/>
        </p:spPr>
        <p:txBody>
          <a:bodyPr vert="vert270" wrap="square" rtlCol="0">
            <a:spAutoFit/>
          </a:bodyPr>
          <a:lstStyle/>
          <a:p>
            <a:pPr algn="ctr"/>
            <a:r>
              <a:rPr lang="en-IN" sz="1600" dirty="0">
                <a:latin typeface="Calibri" panose="020F0502020204030204" pitchFamily="34" charset="0"/>
                <a:cs typeface="Calibri" panose="020F0502020204030204" pitchFamily="34" charset="0"/>
              </a:rPr>
              <a:t>For Scaling Scrum for Large Projects and Scaling Scrum for the Enterprise, that require coordination across multiple teams, there are eight additional Scrum processes.</a:t>
            </a:r>
            <a:endParaRPr lang="en-US" sz="16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95</a:t>
            </a:fld>
            <a:endParaRPr lang="en-US" dirty="0"/>
          </a:p>
        </p:txBody>
      </p:sp>
    </p:spTree>
    <p:extLst>
      <p:ext uri="{BB962C8B-B14F-4D97-AF65-F5344CB8AC3E}">
        <p14:creationId xmlns:p14="http://schemas.microsoft.com/office/powerpoint/2010/main" val="3954255430"/>
      </p:ext>
    </p:extLst>
  </p:cSld>
  <p:clrMapOvr>
    <a:masterClrMapping/>
  </p:clrMapOvr>
  <p:transition spd="med">
    <p:pull/>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sz="2800" dirty="0">
                <a:solidFill>
                  <a:srgbClr val="0050AD"/>
                </a:solidFill>
              </a:rPr>
              <a:t>Scrum Flow</a:t>
            </a:r>
            <a:endParaRPr lang="en-IN" sz="2800" dirty="0">
              <a:solidFill>
                <a:srgbClr val="0050AD"/>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711409854"/>
              </p:ext>
            </p:extLst>
          </p:nvPr>
        </p:nvGraphicFramePr>
        <p:xfrm>
          <a:off x="381000" y="4495800"/>
          <a:ext cx="8305800" cy="762000"/>
        </p:xfrm>
        <a:graphic>
          <a:graphicData uri="http://schemas.openxmlformats.org/drawingml/2006/table">
            <a:tbl>
              <a:tblPr firstRow="1" firstCol="1" bandRow="1">
                <a:tableStyleId>{5C22544A-7EE6-4342-B048-85BDC9FD1C3A}</a:tableStyleId>
              </a:tblPr>
              <a:tblGrid>
                <a:gridCol w="1448901">
                  <a:extLst>
                    <a:ext uri="{9D8B030D-6E8A-4147-A177-3AD203B41FA5}">
                      <a16:colId xmlns:a16="http://schemas.microsoft.com/office/drawing/2014/main" val="20000"/>
                    </a:ext>
                  </a:extLst>
                </a:gridCol>
                <a:gridCol w="1333666">
                  <a:extLst>
                    <a:ext uri="{9D8B030D-6E8A-4147-A177-3AD203B41FA5}">
                      <a16:colId xmlns:a16="http://schemas.microsoft.com/office/drawing/2014/main" val="20001"/>
                    </a:ext>
                  </a:extLst>
                </a:gridCol>
                <a:gridCol w="1934018">
                  <a:extLst>
                    <a:ext uri="{9D8B030D-6E8A-4147-A177-3AD203B41FA5}">
                      <a16:colId xmlns:a16="http://schemas.microsoft.com/office/drawing/2014/main" val="20002"/>
                    </a:ext>
                  </a:extLst>
                </a:gridCol>
                <a:gridCol w="2158042">
                  <a:extLst>
                    <a:ext uri="{9D8B030D-6E8A-4147-A177-3AD203B41FA5}">
                      <a16:colId xmlns:a16="http://schemas.microsoft.com/office/drawing/2014/main" val="20003"/>
                    </a:ext>
                  </a:extLst>
                </a:gridCol>
                <a:gridCol w="1431173">
                  <a:extLst>
                    <a:ext uri="{9D8B030D-6E8A-4147-A177-3AD203B41FA5}">
                      <a16:colId xmlns:a16="http://schemas.microsoft.com/office/drawing/2014/main" val="20004"/>
                    </a:ext>
                  </a:extLst>
                </a:gridCol>
              </a:tblGrid>
              <a:tr h="762000">
                <a:tc>
                  <a:txBody>
                    <a:bodyPr/>
                    <a:lstStyle/>
                    <a:p>
                      <a:pPr marL="0" marR="0" indent="255905">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Business Case</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110490" marR="0" indent="-11049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Vision Statement</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243840"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Prioritized</a:t>
                      </a:r>
                    </a:p>
                    <a:p>
                      <a:pPr marL="4000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Product 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  Sprint </a:t>
                      </a:r>
                    </a:p>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41211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Accepted</a:t>
                      </a:r>
                    </a:p>
                    <a:p>
                      <a:pPr marL="0" marR="40005" algn="r">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Deliverables </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extLst>
                  <a:ext uri="{0D108BD9-81ED-4DB2-BD59-A6C34878D82A}">
                    <a16:rowId xmlns:a16="http://schemas.microsoft.com/office/drawing/2014/main" val="10000"/>
                  </a:ext>
                </a:extLst>
              </a:tr>
            </a:tbl>
          </a:graphicData>
        </a:graphic>
      </p:graphicFrame>
      <p:grpSp>
        <p:nvGrpSpPr>
          <p:cNvPr id="7" name="Group 6"/>
          <p:cNvGrpSpPr/>
          <p:nvPr/>
        </p:nvGrpSpPr>
        <p:grpSpPr>
          <a:xfrm>
            <a:off x="762000" y="1600200"/>
            <a:ext cx="7611525" cy="2819400"/>
            <a:chOff x="0" y="-122400"/>
            <a:chExt cx="6111367" cy="2264390"/>
          </a:xfrm>
        </p:grpSpPr>
        <p:sp>
          <p:nvSpPr>
            <p:cNvPr id="8" name="Shape 120"/>
            <p:cNvSpPr/>
            <p:nvPr/>
          </p:nvSpPr>
          <p:spPr>
            <a:xfrm>
              <a:off x="516203" y="1839427"/>
              <a:ext cx="432599" cy="0"/>
            </a:xfrm>
            <a:custGeom>
              <a:avLst/>
              <a:gdLst/>
              <a:ahLst/>
              <a:cxnLst/>
              <a:rect l="0" t="0" r="0" b="0"/>
              <a:pathLst>
                <a:path w="432599">
                  <a:moveTo>
                    <a:pt x="0" y="0"/>
                  </a:moveTo>
                  <a:lnTo>
                    <a:pt x="432599"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 name="Shape 121"/>
            <p:cNvSpPr/>
            <p:nvPr/>
          </p:nvSpPr>
          <p:spPr>
            <a:xfrm>
              <a:off x="938779"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 name="Shape 122"/>
            <p:cNvSpPr/>
            <p:nvPr/>
          </p:nvSpPr>
          <p:spPr>
            <a:xfrm>
              <a:off x="1631200" y="1839427"/>
              <a:ext cx="432582" cy="0"/>
            </a:xfrm>
            <a:custGeom>
              <a:avLst/>
              <a:gdLst/>
              <a:ahLst/>
              <a:cxnLst/>
              <a:rect l="0" t="0" r="0" b="0"/>
              <a:pathLst>
                <a:path w="432582">
                  <a:moveTo>
                    <a:pt x="0" y="0"/>
                  </a:moveTo>
                  <a:lnTo>
                    <a:pt x="432582"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 name="Shape 123"/>
            <p:cNvSpPr/>
            <p:nvPr/>
          </p:nvSpPr>
          <p:spPr>
            <a:xfrm>
              <a:off x="2053782"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 name="Shape 124"/>
            <p:cNvSpPr/>
            <p:nvPr/>
          </p:nvSpPr>
          <p:spPr>
            <a:xfrm>
              <a:off x="2855328" y="1839427"/>
              <a:ext cx="432584" cy="0"/>
            </a:xfrm>
            <a:custGeom>
              <a:avLst/>
              <a:gdLst/>
              <a:ahLst/>
              <a:cxnLst/>
              <a:rect l="0" t="0" r="0" b="0"/>
              <a:pathLst>
                <a:path w="432584">
                  <a:moveTo>
                    <a:pt x="0" y="0"/>
                  </a:moveTo>
                  <a:lnTo>
                    <a:pt x="432584"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3" name="Shape 125"/>
            <p:cNvSpPr/>
            <p:nvPr/>
          </p:nvSpPr>
          <p:spPr>
            <a:xfrm>
              <a:off x="3277909" y="1764802"/>
              <a:ext cx="74606" cy="149249"/>
            </a:xfrm>
            <a:custGeom>
              <a:avLst/>
              <a:gdLst/>
              <a:ahLst/>
              <a:cxnLst/>
              <a:rect l="0" t="0" r="0" b="0"/>
              <a:pathLst>
                <a:path w="74606" h="149249">
                  <a:moveTo>
                    <a:pt x="0" y="0"/>
                  </a:moveTo>
                  <a:lnTo>
                    <a:pt x="74606"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4" name="Shape 126"/>
            <p:cNvSpPr/>
            <p:nvPr/>
          </p:nvSpPr>
          <p:spPr>
            <a:xfrm>
              <a:off x="2497180" y="1048972"/>
              <a:ext cx="0" cy="432582"/>
            </a:xfrm>
            <a:custGeom>
              <a:avLst/>
              <a:gdLst/>
              <a:ahLst/>
              <a:cxnLst/>
              <a:rect l="0" t="0" r="0" b="0"/>
              <a:pathLst>
                <a:path h="432582">
                  <a:moveTo>
                    <a:pt x="0" y="432582"/>
                  </a:moveTo>
                  <a:lnTo>
                    <a:pt x="0" y="0"/>
                  </a:lnTo>
                </a:path>
              </a:pathLst>
            </a:custGeom>
            <a:ln w="50800" cap="flat">
              <a:solidFill>
                <a:schemeClr val="bg1">
                  <a:lumMod val="75000"/>
                </a:schemeClr>
              </a:solidFill>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5" name="Shape 127"/>
            <p:cNvSpPr/>
            <p:nvPr/>
          </p:nvSpPr>
          <p:spPr>
            <a:xfrm>
              <a:off x="2422552" y="984373"/>
              <a:ext cx="149255" cy="74599"/>
            </a:xfrm>
            <a:custGeom>
              <a:avLst/>
              <a:gdLst/>
              <a:ahLst/>
              <a:cxnLst/>
              <a:rect l="0" t="0" r="0" b="0"/>
              <a:pathLst>
                <a:path w="149255" h="74599">
                  <a:moveTo>
                    <a:pt x="74620" y="0"/>
                  </a:moveTo>
                  <a:lnTo>
                    <a:pt x="149255" y="74599"/>
                  </a:lnTo>
                  <a:lnTo>
                    <a:pt x="0" y="74599"/>
                  </a:lnTo>
                  <a:lnTo>
                    <a:pt x="74620" y="0"/>
                  </a:lnTo>
                  <a:close/>
                </a:path>
              </a:pathLst>
            </a:custGeom>
            <a:solidFill>
              <a:schemeClr val="bg1">
                <a:lumMod val="75000"/>
              </a:schemeClr>
            </a:solidFill>
            <a:ln w="0" cap="flat">
              <a:solidFill>
                <a:schemeClr val="bg1">
                  <a:lumMod val="75000"/>
                </a:schemeClr>
              </a:solidFill>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6" name="Rectangle 15"/>
            <p:cNvSpPr/>
            <p:nvPr/>
          </p:nvSpPr>
          <p:spPr>
            <a:xfrm>
              <a:off x="1957815" y="550797"/>
              <a:ext cx="1498747"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Release Schedule</a:t>
              </a:r>
              <a:endPar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7" name="Shape 5786"/>
            <p:cNvSpPr/>
            <p:nvPr/>
          </p:nvSpPr>
          <p:spPr>
            <a:xfrm>
              <a:off x="2417641" y="237106"/>
              <a:ext cx="77659" cy="46253"/>
            </a:xfrm>
            <a:custGeom>
              <a:avLst/>
              <a:gdLst/>
              <a:ahLst/>
              <a:cxnLst/>
              <a:rect l="0" t="0" r="0" b="0"/>
              <a:pathLst>
                <a:path w="77659" h="46253">
                  <a:moveTo>
                    <a:pt x="0" y="0"/>
                  </a:moveTo>
                  <a:lnTo>
                    <a:pt x="77659" y="0"/>
                  </a:lnTo>
                  <a:lnTo>
                    <a:pt x="77659" y="46253"/>
                  </a:lnTo>
                  <a:lnTo>
                    <a:pt x="0" y="46253"/>
                  </a:lnTo>
                  <a:lnTo>
                    <a:pt x="0" y="0"/>
                  </a:lnTo>
                </a:path>
              </a:pathLst>
            </a:custGeom>
            <a:ln w="0" cap="flat">
              <a:miter lim="127000"/>
            </a:ln>
          </p:spPr>
          <p:style>
            <a:lnRef idx="0">
              <a:srgbClr val="000000">
                <a:alpha val="0"/>
              </a:srgbClr>
            </a:lnRef>
            <a:fillRef idx="1">
              <a:srgbClr val="57585A"/>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8" name="Shape 133"/>
            <p:cNvSpPr/>
            <p:nvPr/>
          </p:nvSpPr>
          <p:spPr>
            <a:xfrm>
              <a:off x="2417648"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9" name="Shape 134"/>
            <p:cNvSpPr/>
            <p:nvPr/>
          </p:nvSpPr>
          <p:spPr>
            <a:xfrm>
              <a:off x="2497492" y="143311"/>
              <a:ext cx="0" cy="243925"/>
            </a:xfrm>
            <a:custGeom>
              <a:avLst/>
              <a:gdLst/>
              <a:ahLst/>
              <a:cxnLst/>
              <a:rect l="0" t="0" r="0" b="0"/>
              <a:pathLst>
                <a:path h="243925">
                  <a:moveTo>
                    <a:pt x="0" y="0"/>
                  </a:moveTo>
                  <a:lnTo>
                    <a:pt x="0" y="243925"/>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0" name="Shape 135"/>
            <p:cNvSpPr/>
            <p:nvPr/>
          </p:nvSpPr>
          <p:spPr>
            <a:xfrm>
              <a:off x="2580904"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1" name="Shape 136"/>
            <p:cNvSpPr/>
            <p:nvPr/>
          </p:nvSpPr>
          <p:spPr>
            <a:xfrm>
              <a:off x="2331583" y="33521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2" name="Shape 137"/>
            <p:cNvSpPr/>
            <p:nvPr/>
          </p:nvSpPr>
          <p:spPr>
            <a:xfrm>
              <a:off x="2331583" y="28572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3" name="Shape 138"/>
            <p:cNvSpPr/>
            <p:nvPr/>
          </p:nvSpPr>
          <p:spPr>
            <a:xfrm>
              <a:off x="2331583" y="234738"/>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4" name="Shape 5787"/>
            <p:cNvSpPr/>
            <p:nvPr/>
          </p:nvSpPr>
          <p:spPr>
            <a:xfrm>
              <a:off x="0" y="1553071"/>
              <a:ext cx="439481" cy="574435"/>
            </a:xfrm>
            <a:custGeom>
              <a:avLst/>
              <a:gdLst/>
              <a:ahLst/>
              <a:cxnLst/>
              <a:rect l="0" t="0" r="0" b="0"/>
              <a:pathLst>
                <a:path w="439481" h="574435">
                  <a:moveTo>
                    <a:pt x="0" y="0"/>
                  </a:moveTo>
                  <a:lnTo>
                    <a:pt x="439481" y="0"/>
                  </a:lnTo>
                  <a:lnTo>
                    <a:pt x="439481" y="574435"/>
                  </a:lnTo>
                  <a:lnTo>
                    <a:pt x="0" y="574435"/>
                  </a:lnTo>
                  <a:lnTo>
                    <a:pt x="0" y="0"/>
                  </a:lnTo>
                </a:path>
              </a:pathLst>
            </a:custGeom>
            <a:ln w="12701" cap="flat">
              <a:miter lim="127000"/>
            </a:ln>
          </p:spPr>
          <p:style>
            <a:lnRef idx="1">
              <a:srgbClr val="2C5EAC"/>
            </a:lnRef>
            <a:fillRef idx="1">
              <a:srgbClr val="DEF2F8"/>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5" name="Shape 140"/>
            <p:cNvSpPr/>
            <p:nvPr/>
          </p:nvSpPr>
          <p:spPr>
            <a:xfrm>
              <a:off x="2331583" y="186116"/>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6" name="Shape 142"/>
            <p:cNvSpPr/>
            <p:nvPr/>
          </p:nvSpPr>
          <p:spPr>
            <a:xfrm>
              <a:off x="2276028" y="3"/>
              <a:ext cx="442274" cy="442292"/>
            </a:xfrm>
            <a:custGeom>
              <a:avLst/>
              <a:gdLst/>
              <a:ahLst/>
              <a:cxnLst/>
              <a:rect l="0" t="0" r="0" b="0"/>
              <a:pathLst>
                <a:path w="442274" h="442292">
                  <a:moveTo>
                    <a:pt x="442274" y="401768"/>
                  </a:moveTo>
                  <a:cubicBezTo>
                    <a:pt x="442274" y="424141"/>
                    <a:pt x="424137" y="442292"/>
                    <a:pt x="401763" y="442292"/>
                  </a:cubicBezTo>
                  <a:lnTo>
                    <a:pt x="40514" y="442292"/>
                  </a:lnTo>
                  <a:cubicBezTo>
                    <a:pt x="18151" y="442292"/>
                    <a:pt x="0" y="424141"/>
                    <a:pt x="0" y="401768"/>
                  </a:cubicBezTo>
                  <a:lnTo>
                    <a:pt x="0" y="40529"/>
                  </a:lnTo>
                  <a:cubicBezTo>
                    <a:pt x="0" y="18140"/>
                    <a:pt x="18151" y="0"/>
                    <a:pt x="40514" y="0"/>
                  </a:cubicBezTo>
                  <a:lnTo>
                    <a:pt x="401763" y="0"/>
                  </a:lnTo>
                  <a:cubicBezTo>
                    <a:pt x="424137" y="0"/>
                    <a:pt x="442274" y="18140"/>
                    <a:pt x="442274" y="40529"/>
                  </a:cubicBezTo>
                  <a:close/>
                </a:path>
              </a:pathLst>
            </a:custGeom>
            <a:ln w="12701" cap="flat">
              <a:miter lim="127000"/>
            </a:ln>
          </p:spPr>
          <p:style>
            <a:lnRef idx="1">
              <a:srgbClr val="2E72A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7" name="Shape 143"/>
            <p:cNvSpPr/>
            <p:nvPr/>
          </p:nvSpPr>
          <p:spPr>
            <a:xfrm>
              <a:off x="2276028" y="0"/>
              <a:ext cx="442274" cy="100605"/>
            </a:xfrm>
            <a:custGeom>
              <a:avLst/>
              <a:gdLst/>
              <a:ahLst/>
              <a:cxnLst/>
              <a:rect l="0" t="0" r="0" b="0"/>
              <a:pathLst>
                <a:path w="442274" h="100605">
                  <a:moveTo>
                    <a:pt x="36918" y="0"/>
                  </a:moveTo>
                  <a:lnTo>
                    <a:pt x="405374" y="0"/>
                  </a:lnTo>
                  <a:cubicBezTo>
                    <a:pt x="425753" y="0"/>
                    <a:pt x="442274" y="16524"/>
                    <a:pt x="442274" y="36917"/>
                  </a:cubicBezTo>
                  <a:lnTo>
                    <a:pt x="442274" y="100605"/>
                  </a:lnTo>
                  <a:lnTo>
                    <a:pt x="405374" y="100605"/>
                  </a:lnTo>
                  <a:lnTo>
                    <a:pt x="36918" y="100605"/>
                  </a:lnTo>
                  <a:lnTo>
                    <a:pt x="0" y="100605"/>
                  </a:lnTo>
                  <a:lnTo>
                    <a:pt x="0" y="36917"/>
                  </a:lnTo>
                  <a:cubicBezTo>
                    <a:pt x="0" y="16524"/>
                    <a:pt x="16524" y="0"/>
                    <a:pt x="36918" y="0"/>
                  </a:cubicBezTo>
                  <a:close/>
                </a:path>
              </a:pathLst>
            </a:custGeom>
            <a:ln w="0" cap="flat">
              <a:miter lim="127000"/>
            </a:ln>
          </p:spPr>
          <p:style>
            <a:lnRef idx="0">
              <a:srgbClr val="000000">
                <a:alpha val="0"/>
              </a:srgbClr>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8" name="Shape 146"/>
            <p:cNvSpPr/>
            <p:nvPr/>
          </p:nvSpPr>
          <p:spPr>
            <a:xfrm>
              <a:off x="77601" y="1952365"/>
              <a:ext cx="294160" cy="103396"/>
            </a:xfrm>
            <a:custGeom>
              <a:avLst/>
              <a:gdLst/>
              <a:ahLst/>
              <a:cxnLst/>
              <a:rect l="0" t="0" r="0" b="0"/>
              <a:pathLst>
                <a:path w="294160" h="103396">
                  <a:moveTo>
                    <a:pt x="248307" y="0"/>
                  </a:moveTo>
                  <a:lnTo>
                    <a:pt x="294160" y="0"/>
                  </a:lnTo>
                  <a:lnTo>
                    <a:pt x="294160" y="58555"/>
                  </a:lnTo>
                  <a:lnTo>
                    <a:pt x="277885" y="37746"/>
                  </a:lnTo>
                  <a:lnTo>
                    <a:pt x="154200" y="103396"/>
                  </a:lnTo>
                  <a:lnTo>
                    <a:pt x="70107" y="44137"/>
                  </a:lnTo>
                  <a:lnTo>
                    <a:pt x="0" y="99695"/>
                  </a:lnTo>
                  <a:lnTo>
                    <a:pt x="0" y="75511"/>
                  </a:lnTo>
                  <a:lnTo>
                    <a:pt x="70107" y="19948"/>
                  </a:lnTo>
                  <a:lnTo>
                    <a:pt x="154200" y="79229"/>
                  </a:lnTo>
                  <a:lnTo>
                    <a:pt x="267780" y="24830"/>
                  </a:lnTo>
                  <a:lnTo>
                    <a:pt x="248307" y="0"/>
                  </a:lnTo>
                  <a:close/>
                </a:path>
              </a:pathLst>
            </a:custGeom>
            <a:ln w="0" cap="flat">
              <a:miter lim="127000"/>
            </a:ln>
          </p:spPr>
          <p:style>
            <a:lnRef idx="0">
              <a:srgbClr val="000000">
                <a:alpha val="0"/>
              </a:srgbClr>
            </a:lnRef>
            <a:fillRef idx="1">
              <a:srgbClr val="2C5EAC"/>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9" name="Shape 147"/>
            <p:cNvSpPr/>
            <p:nvPr/>
          </p:nvSpPr>
          <p:spPr>
            <a:xfrm>
              <a:off x="73735" y="1946069"/>
              <a:ext cx="0" cy="125816"/>
            </a:xfrm>
            <a:custGeom>
              <a:avLst/>
              <a:gdLst/>
              <a:ahLst/>
              <a:cxnLst/>
              <a:rect l="0" t="0" r="0" b="0"/>
              <a:pathLst>
                <a:path h="125816">
                  <a:moveTo>
                    <a:pt x="0" y="0"/>
                  </a:moveTo>
                  <a:lnTo>
                    <a:pt x="0" y="125816"/>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0" name="Shape 148"/>
            <p:cNvSpPr/>
            <p:nvPr/>
          </p:nvSpPr>
          <p:spPr>
            <a:xfrm>
              <a:off x="69310" y="2071889"/>
              <a:ext cx="302666" cy="0"/>
            </a:xfrm>
            <a:custGeom>
              <a:avLst/>
              <a:gdLst/>
              <a:ahLst/>
              <a:cxnLst/>
              <a:rect l="0" t="0" r="0" b="0"/>
              <a:pathLst>
                <a:path w="302666">
                  <a:moveTo>
                    <a:pt x="0" y="0"/>
                  </a:moveTo>
                  <a:lnTo>
                    <a:pt x="302666"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1" name="Shape 149"/>
            <p:cNvSpPr/>
            <p:nvPr/>
          </p:nvSpPr>
          <p:spPr>
            <a:xfrm>
              <a:off x="69879" y="1656493"/>
              <a:ext cx="302101" cy="0"/>
            </a:xfrm>
            <a:custGeom>
              <a:avLst/>
              <a:gdLst/>
              <a:ahLst/>
              <a:cxnLst/>
              <a:rect l="0" t="0" r="0" b="0"/>
              <a:pathLst>
                <a:path w="302101">
                  <a:moveTo>
                    <a:pt x="0" y="0"/>
                  </a:moveTo>
                  <a:lnTo>
                    <a:pt x="302101"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2" name="Shape 5788"/>
            <p:cNvSpPr/>
            <p:nvPr/>
          </p:nvSpPr>
          <p:spPr>
            <a:xfrm>
              <a:off x="1100969" y="1553071"/>
              <a:ext cx="439495" cy="574435"/>
            </a:xfrm>
            <a:custGeom>
              <a:avLst/>
              <a:gdLst/>
              <a:ahLst/>
              <a:cxnLst/>
              <a:rect l="0" t="0" r="0" b="0"/>
              <a:pathLst>
                <a:path w="439495" h="574435">
                  <a:moveTo>
                    <a:pt x="0" y="0"/>
                  </a:moveTo>
                  <a:lnTo>
                    <a:pt x="439495" y="0"/>
                  </a:lnTo>
                  <a:lnTo>
                    <a:pt x="439495" y="574435"/>
                  </a:lnTo>
                  <a:lnTo>
                    <a:pt x="0" y="574435"/>
                  </a:lnTo>
                  <a:lnTo>
                    <a:pt x="0" y="0"/>
                  </a:lnTo>
                </a:path>
              </a:pathLst>
            </a:custGeom>
            <a:ln w="12701" cap="flat">
              <a:miter lim="127000"/>
            </a:ln>
          </p:spPr>
          <p:style>
            <a:lnRef idx="1">
              <a:srgbClr val="938B4A"/>
            </a:lnRef>
            <a:fillRef idx="1">
              <a:srgbClr val="D6CB6F"/>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3" name="Shape 151"/>
            <p:cNvSpPr/>
            <p:nvPr/>
          </p:nvSpPr>
          <p:spPr>
            <a:xfrm>
              <a:off x="68457" y="17184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4" name="Shape 152"/>
            <p:cNvSpPr/>
            <p:nvPr/>
          </p:nvSpPr>
          <p:spPr>
            <a:xfrm>
              <a:off x="68457" y="17823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5" name="Shape 153"/>
            <p:cNvSpPr/>
            <p:nvPr/>
          </p:nvSpPr>
          <p:spPr>
            <a:xfrm>
              <a:off x="68457" y="1852203"/>
              <a:ext cx="239029" cy="0"/>
            </a:xfrm>
            <a:custGeom>
              <a:avLst/>
              <a:gdLst/>
              <a:ahLst/>
              <a:cxnLst/>
              <a:rect l="0" t="0" r="0" b="0"/>
              <a:pathLst>
                <a:path w="239029">
                  <a:moveTo>
                    <a:pt x="0" y="0"/>
                  </a:moveTo>
                  <a:lnTo>
                    <a:pt x="239029"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6" name="Shape 156"/>
            <p:cNvSpPr/>
            <p:nvPr/>
          </p:nvSpPr>
          <p:spPr>
            <a:xfrm>
              <a:off x="1170856" y="1656493"/>
              <a:ext cx="302097" cy="0"/>
            </a:xfrm>
            <a:custGeom>
              <a:avLst/>
              <a:gdLst/>
              <a:ahLst/>
              <a:cxnLst/>
              <a:rect l="0" t="0" r="0" b="0"/>
              <a:pathLst>
                <a:path w="302097">
                  <a:moveTo>
                    <a:pt x="0" y="0"/>
                  </a:moveTo>
                  <a:lnTo>
                    <a:pt x="302097"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7" name="Shape 157"/>
            <p:cNvSpPr/>
            <p:nvPr/>
          </p:nvSpPr>
          <p:spPr>
            <a:xfrm>
              <a:off x="1169431" y="1718402"/>
              <a:ext cx="302101" cy="0"/>
            </a:xfrm>
            <a:custGeom>
              <a:avLst/>
              <a:gdLst/>
              <a:ahLst/>
              <a:cxnLst/>
              <a:rect l="0" t="0" r="0" b="0"/>
              <a:pathLst>
                <a:path w="302101">
                  <a:moveTo>
                    <a:pt x="0" y="0"/>
                  </a:moveTo>
                  <a:lnTo>
                    <a:pt x="302101"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8" name="Shape 158"/>
            <p:cNvSpPr/>
            <p:nvPr/>
          </p:nvSpPr>
          <p:spPr>
            <a:xfrm>
              <a:off x="1169431" y="1782302"/>
              <a:ext cx="198842" cy="0"/>
            </a:xfrm>
            <a:custGeom>
              <a:avLst/>
              <a:gdLst/>
              <a:ahLst/>
              <a:cxnLst/>
              <a:rect l="0" t="0" r="0" b="0"/>
              <a:pathLst>
                <a:path w="198842">
                  <a:moveTo>
                    <a:pt x="0" y="0"/>
                  </a:moveTo>
                  <a:lnTo>
                    <a:pt x="198842"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9" name="Shape 159"/>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0" name="Shape 160"/>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6350" cap="flat">
              <a:miter lim="127000"/>
            </a:ln>
          </p:spPr>
          <p:style>
            <a:lnRef idx="1">
              <a:srgbClr val="938B4A"/>
            </a:lnRef>
            <a:fillRef idx="1">
              <a:srgbClr val="FFFACD"/>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1" name="Shape 161"/>
            <p:cNvSpPr/>
            <p:nvPr/>
          </p:nvSpPr>
          <p:spPr>
            <a:xfrm>
              <a:off x="1223075" y="1936858"/>
              <a:ext cx="219495" cy="0"/>
            </a:xfrm>
            <a:custGeom>
              <a:avLst/>
              <a:gdLst/>
              <a:ahLst/>
              <a:cxnLst/>
              <a:rect l="0" t="0" r="0" b="0"/>
              <a:pathLst>
                <a:path w="219495">
                  <a:moveTo>
                    <a:pt x="0" y="0"/>
                  </a:moveTo>
                  <a:lnTo>
                    <a:pt x="219495"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2" name="Shape 162"/>
            <p:cNvSpPr/>
            <p:nvPr/>
          </p:nvSpPr>
          <p:spPr>
            <a:xfrm>
              <a:off x="1186081" y="1906991"/>
              <a:ext cx="36994" cy="119521"/>
            </a:xfrm>
            <a:custGeom>
              <a:avLst/>
              <a:gdLst/>
              <a:ahLst/>
              <a:cxnLst/>
              <a:rect l="0" t="0" r="0" b="0"/>
              <a:pathLst>
                <a:path w="36994" h="119521">
                  <a:moveTo>
                    <a:pt x="36994" y="119521"/>
                  </a:moveTo>
                  <a:lnTo>
                    <a:pt x="36994" y="29866"/>
                  </a:lnTo>
                  <a:lnTo>
                    <a:pt x="0"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3" name="Shape 5789"/>
            <p:cNvSpPr/>
            <p:nvPr/>
          </p:nvSpPr>
          <p:spPr>
            <a:xfrm>
              <a:off x="2220754" y="2080040"/>
              <a:ext cx="500381" cy="61950"/>
            </a:xfrm>
            <a:custGeom>
              <a:avLst/>
              <a:gdLst/>
              <a:ahLst/>
              <a:cxnLst/>
              <a:rect l="0" t="0" r="0" b="0"/>
              <a:pathLst>
                <a:path w="500381" h="61950">
                  <a:moveTo>
                    <a:pt x="0" y="0"/>
                  </a:moveTo>
                  <a:lnTo>
                    <a:pt x="500381" y="0"/>
                  </a:lnTo>
                  <a:lnTo>
                    <a:pt x="500381" y="61950"/>
                  </a:lnTo>
                  <a:lnTo>
                    <a:pt x="0" y="61950"/>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4" name="Shape 167"/>
            <p:cNvSpPr/>
            <p:nvPr/>
          </p:nvSpPr>
          <p:spPr>
            <a:xfrm>
              <a:off x="2721139" y="2038900"/>
              <a:ext cx="52459" cy="103090"/>
            </a:xfrm>
            <a:custGeom>
              <a:avLst/>
              <a:gdLst/>
              <a:ahLst/>
              <a:cxnLst/>
              <a:rect l="0" t="0" r="0" b="0"/>
              <a:pathLst>
                <a:path w="52459" h="103090">
                  <a:moveTo>
                    <a:pt x="52459" y="0"/>
                  </a:moveTo>
                  <a:lnTo>
                    <a:pt x="52459" y="61981"/>
                  </a:lnTo>
                  <a:lnTo>
                    <a:pt x="0" y="103090"/>
                  </a:lnTo>
                  <a:lnTo>
                    <a:pt x="0" y="4114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5" name="Shape 168"/>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6" name="Shape 169"/>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7" name="Shape 5790"/>
            <p:cNvSpPr/>
            <p:nvPr/>
          </p:nvSpPr>
          <p:spPr>
            <a:xfrm>
              <a:off x="2220754" y="1991365"/>
              <a:ext cx="500381" cy="61981"/>
            </a:xfrm>
            <a:custGeom>
              <a:avLst/>
              <a:gdLst/>
              <a:ahLst/>
              <a:cxnLst/>
              <a:rect l="0" t="0" r="0" b="0"/>
              <a:pathLst>
                <a:path w="500381" h="61981">
                  <a:moveTo>
                    <a:pt x="0" y="0"/>
                  </a:moveTo>
                  <a:lnTo>
                    <a:pt x="500381" y="0"/>
                  </a:lnTo>
                  <a:lnTo>
                    <a:pt x="500381" y="61981"/>
                  </a:lnTo>
                  <a:lnTo>
                    <a:pt x="0" y="61981"/>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8" name="Shape 171"/>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9" name="Shape 172"/>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0" name="Shape 173"/>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1" name="Shape 174"/>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2" name="Shape 5791"/>
            <p:cNvSpPr/>
            <p:nvPr/>
          </p:nvSpPr>
          <p:spPr>
            <a:xfrm>
              <a:off x="2220754" y="1902741"/>
              <a:ext cx="500381" cy="61956"/>
            </a:xfrm>
            <a:custGeom>
              <a:avLst/>
              <a:gdLst/>
              <a:ahLst/>
              <a:cxnLst/>
              <a:rect l="0" t="0" r="0" b="0"/>
              <a:pathLst>
                <a:path w="500381" h="61956">
                  <a:moveTo>
                    <a:pt x="0" y="0"/>
                  </a:moveTo>
                  <a:lnTo>
                    <a:pt x="500381" y="0"/>
                  </a:lnTo>
                  <a:lnTo>
                    <a:pt x="500381" y="61956"/>
                  </a:lnTo>
                  <a:lnTo>
                    <a:pt x="0" y="6195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3" name="Shape 176"/>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4" name="Shape 177"/>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5" name="Shape 178"/>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6" name="Shape 179"/>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7" name="Shape 5792"/>
            <p:cNvSpPr/>
            <p:nvPr/>
          </p:nvSpPr>
          <p:spPr>
            <a:xfrm>
              <a:off x="2220754" y="1814105"/>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8" name="Shape 181"/>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9" name="Shape 182"/>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0" name="Shape 183"/>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1" name="Shape 184"/>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2" name="Shape 5793"/>
            <p:cNvSpPr/>
            <p:nvPr/>
          </p:nvSpPr>
          <p:spPr>
            <a:xfrm>
              <a:off x="2220754" y="1722192"/>
              <a:ext cx="500381" cy="61936"/>
            </a:xfrm>
            <a:custGeom>
              <a:avLst/>
              <a:gdLst/>
              <a:ahLst/>
              <a:cxnLst/>
              <a:rect l="0" t="0" r="0" b="0"/>
              <a:pathLst>
                <a:path w="500381" h="61936">
                  <a:moveTo>
                    <a:pt x="0" y="0"/>
                  </a:moveTo>
                  <a:lnTo>
                    <a:pt x="500381" y="0"/>
                  </a:lnTo>
                  <a:lnTo>
                    <a:pt x="500381" y="61936"/>
                  </a:lnTo>
                  <a:lnTo>
                    <a:pt x="0" y="6193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3" name="Shape 186"/>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4" name="Shape 187"/>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5" name="Shape 188"/>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6" name="Shape 189"/>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7" name="Shape 5794"/>
            <p:cNvSpPr/>
            <p:nvPr/>
          </p:nvSpPr>
          <p:spPr>
            <a:xfrm>
              <a:off x="2220754" y="1630267"/>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8" name="Shape 191"/>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9" name="Shape 192"/>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0" name="Shape 193"/>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1" name="Shape 194"/>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6350" cap="flat">
              <a:round/>
            </a:ln>
          </p:spPr>
          <p:style>
            <a:lnRef idx="1">
              <a:srgbClr val="105482"/>
            </a:lnRef>
            <a:fillRef idx="1">
              <a:srgbClr val="8ABCE5"/>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2" name="Shape 198"/>
            <p:cNvSpPr/>
            <p:nvPr/>
          </p:nvSpPr>
          <p:spPr>
            <a:xfrm>
              <a:off x="3437168" y="1916358"/>
              <a:ext cx="546300" cy="124957"/>
            </a:xfrm>
            <a:custGeom>
              <a:avLst/>
              <a:gdLst/>
              <a:ahLst/>
              <a:cxnLst/>
              <a:rect l="0" t="0" r="0" b="0"/>
              <a:pathLst>
                <a:path w="546300" h="124957">
                  <a:moveTo>
                    <a:pt x="243846" y="0"/>
                  </a:moveTo>
                  <a:lnTo>
                    <a:pt x="546300" y="46146"/>
                  </a:lnTo>
                  <a:lnTo>
                    <a:pt x="302497" y="124957"/>
                  </a:lnTo>
                  <a:lnTo>
                    <a:pt x="0" y="78808"/>
                  </a:lnTo>
                  <a:lnTo>
                    <a:pt x="243846" y="0"/>
                  </a:lnTo>
                  <a:close/>
                </a:path>
              </a:pathLst>
            </a:custGeom>
            <a:ln w="6350" cap="flat">
              <a:bevel/>
            </a:ln>
          </p:spPr>
          <p:style>
            <a:lnRef idx="1">
              <a:srgbClr val="DE853E"/>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3" name="Shape 199"/>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4" name="Shape 200"/>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5" name="Shape 201"/>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6" name="Shape 202"/>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7" name="Shape 203"/>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8" name="Shape 204"/>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9" name="Shape 205"/>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0" name="Shape 206"/>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1" name="Shape 207"/>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2" name="Shape 208"/>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3" name="Shape 209"/>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4" name="Shape 210"/>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5" name="Shape 211"/>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6" name="Shape 212"/>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7" name="Shape 213"/>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8" name="Shape 214"/>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9" name="Shape 215"/>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0" name="Shape 216"/>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1" name="Shape 217"/>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2" name="Shape 218"/>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3" name="Shape 219"/>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4" name="Shape 220"/>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5" name="Shape 221"/>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6" name="Shape 222"/>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7" name="Shape 223"/>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8" name="Shape 224"/>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9" name="Shape 225"/>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0" name="Shape 226"/>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1" name="Shape 227"/>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2" name="Shape 228"/>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3" name="Shape 229"/>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4" name="Shape 230"/>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5" name="Shape 231"/>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6" name="Shape 232"/>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7" name="Rectangle 106"/>
            <p:cNvSpPr/>
            <p:nvPr/>
          </p:nvSpPr>
          <p:spPr>
            <a:xfrm>
              <a:off x="4531270" y="1040395"/>
              <a:ext cx="573911"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0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Sprint</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8" name="Rectangle 107"/>
            <p:cNvSpPr/>
            <p:nvPr/>
          </p:nvSpPr>
          <p:spPr>
            <a:xfrm>
              <a:off x="4653634" y="-122400"/>
              <a:ext cx="377720" cy="15945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Daily</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9" name="Rectangle 108"/>
            <p:cNvSpPr/>
            <p:nvPr/>
          </p:nvSpPr>
          <p:spPr>
            <a:xfrm>
              <a:off x="4470089" y="1346394"/>
              <a:ext cx="965358" cy="16312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1-6 weeks</a:t>
              </a:r>
              <a:endPar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0" name="Rectangle 109"/>
            <p:cNvSpPr/>
            <p:nvPr/>
          </p:nvSpPr>
          <p:spPr>
            <a:xfrm>
              <a:off x="4455436" y="305998"/>
              <a:ext cx="748834" cy="300565"/>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12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Create Deliverables</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1" name="Shape 237"/>
            <p:cNvSpPr/>
            <p:nvPr/>
          </p:nvSpPr>
          <p:spPr>
            <a:xfrm>
              <a:off x="4083790" y="836337"/>
              <a:ext cx="1247198" cy="997302"/>
            </a:xfrm>
            <a:custGeom>
              <a:avLst/>
              <a:gdLst/>
              <a:ahLst/>
              <a:cxnLst/>
              <a:rect l="0" t="0" r="0" b="0"/>
              <a:pathLst>
                <a:path w="1247198" h="997302">
                  <a:moveTo>
                    <a:pt x="345711" y="792590"/>
                  </a:moveTo>
                  <a:cubicBezTo>
                    <a:pt x="285455" y="710187"/>
                    <a:pt x="249901" y="608574"/>
                    <a:pt x="249901" y="498648"/>
                  </a:cubicBezTo>
                  <a:cubicBezTo>
                    <a:pt x="249901" y="223258"/>
                    <a:pt x="473159" y="0"/>
                    <a:pt x="748548" y="0"/>
                  </a:cubicBezTo>
                  <a:cubicBezTo>
                    <a:pt x="1023959" y="0"/>
                    <a:pt x="1247198" y="223258"/>
                    <a:pt x="1247198" y="498648"/>
                  </a:cubicBezTo>
                  <a:cubicBezTo>
                    <a:pt x="1247198" y="774043"/>
                    <a:pt x="1023959" y="997302"/>
                    <a:pt x="748548" y="997302"/>
                  </a:cubicBezTo>
                  <a:lnTo>
                    <a:pt x="0" y="997302"/>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2" name="Shape 238"/>
            <p:cNvSpPr/>
            <p:nvPr/>
          </p:nvSpPr>
          <p:spPr>
            <a:xfrm>
              <a:off x="4365947" y="1573549"/>
              <a:ext cx="115866" cy="104962"/>
            </a:xfrm>
            <a:custGeom>
              <a:avLst/>
              <a:gdLst/>
              <a:ahLst/>
              <a:cxnLst/>
              <a:rect l="0" t="0" r="0" b="0"/>
              <a:pathLst>
                <a:path w="115866" h="104962">
                  <a:moveTo>
                    <a:pt x="115866" y="0"/>
                  </a:moveTo>
                  <a:lnTo>
                    <a:pt x="104961" y="104962"/>
                  </a:lnTo>
                  <a:lnTo>
                    <a:pt x="0" y="94085"/>
                  </a:lnTo>
                  <a:lnTo>
                    <a:pt x="115866"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3" name="Shape 239"/>
            <p:cNvSpPr/>
            <p:nvPr/>
          </p:nvSpPr>
          <p:spPr>
            <a:xfrm>
              <a:off x="4820305" y="1833639"/>
              <a:ext cx="558645" cy="0"/>
            </a:xfrm>
            <a:custGeom>
              <a:avLst/>
              <a:gdLst/>
              <a:ahLst/>
              <a:cxnLst/>
              <a:rect l="0" t="0" r="0" b="0"/>
              <a:pathLst>
                <a:path w="558645">
                  <a:moveTo>
                    <a:pt x="0" y="0"/>
                  </a:moveTo>
                  <a:lnTo>
                    <a:pt x="558645"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4" name="Shape 240"/>
            <p:cNvSpPr/>
            <p:nvPr/>
          </p:nvSpPr>
          <p:spPr>
            <a:xfrm>
              <a:off x="5368935" y="1759010"/>
              <a:ext cx="74602" cy="149256"/>
            </a:xfrm>
            <a:custGeom>
              <a:avLst/>
              <a:gdLst/>
              <a:ahLst/>
              <a:cxnLst/>
              <a:rect l="0" t="0" r="0" b="0"/>
              <a:pathLst>
                <a:path w="74602" h="149256">
                  <a:moveTo>
                    <a:pt x="0" y="0"/>
                  </a:moveTo>
                  <a:lnTo>
                    <a:pt x="74602" y="74621"/>
                  </a:lnTo>
                  <a:lnTo>
                    <a:pt x="0" y="149256"/>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5" name="Shape 241"/>
            <p:cNvSpPr/>
            <p:nvPr/>
          </p:nvSpPr>
          <p:spPr>
            <a:xfrm>
              <a:off x="4380199" y="99334"/>
              <a:ext cx="870913" cy="767728"/>
            </a:xfrm>
            <a:custGeom>
              <a:avLst/>
              <a:gdLst/>
              <a:ahLst/>
              <a:cxnLst/>
              <a:rect l="0" t="0" r="0" b="0"/>
              <a:pathLst>
                <a:path w="870913" h="767728">
                  <a:moveTo>
                    <a:pt x="236405" y="767728"/>
                  </a:moveTo>
                  <a:cubicBezTo>
                    <a:pt x="55470" y="655179"/>
                    <a:pt x="0" y="417316"/>
                    <a:pt x="112518" y="236387"/>
                  </a:cubicBezTo>
                  <a:cubicBezTo>
                    <a:pt x="225026" y="55483"/>
                    <a:pt x="462914" y="0"/>
                    <a:pt x="643788" y="112518"/>
                  </a:cubicBezTo>
                  <a:cubicBezTo>
                    <a:pt x="810807" y="216374"/>
                    <a:pt x="870913" y="427007"/>
                    <a:pt x="790718" y="601121"/>
                  </a:cubicBezTo>
                </a:path>
              </a:pathLst>
            </a:custGeom>
            <a:ln w="38099"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6" name="Shape 242"/>
            <p:cNvSpPr/>
            <p:nvPr/>
          </p:nvSpPr>
          <p:spPr>
            <a:xfrm>
              <a:off x="5124078" y="667698"/>
              <a:ext cx="99295" cy="75478"/>
            </a:xfrm>
            <a:custGeom>
              <a:avLst/>
              <a:gdLst/>
              <a:ahLst/>
              <a:cxnLst/>
              <a:rect l="0" t="0" r="0" b="0"/>
              <a:pathLst>
                <a:path w="99295" h="75478">
                  <a:moveTo>
                    <a:pt x="0" y="0"/>
                  </a:moveTo>
                  <a:lnTo>
                    <a:pt x="99295" y="51679"/>
                  </a:lnTo>
                  <a:lnTo>
                    <a:pt x="23814" y="75478"/>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7" name="Shape 244"/>
            <p:cNvSpPr/>
            <p:nvPr/>
          </p:nvSpPr>
          <p:spPr>
            <a:xfrm>
              <a:off x="5536206" y="1552683"/>
              <a:ext cx="575157" cy="575177"/>
            </a:xfrm>
            <a:custGeom>
              <a:avLst/>
              <a:gdLst/>
              <a:ahLst/>
              <a:cxnLst/>
              <a:rect l="0" t="0" r="0" b="0"/>
              <a:pathLst>
                <a:path w="575157" h="575177">
                  <a:moveTo>
                    <a:pt x="0" y="0"/>
                  </a:moveTo>
                  <a:lnTo>
                    <a:pt x="492171" y="0"/>
                  </a:lnTo>
                  <a:lnTo>
                    <a:pt x="575157" y="143770"/>
                  </a:lnTo>
                  <a:lnTo>
                    <a:pt x="575157" y="575177"/>
                  </a:lnTo>
                  <a:lnTo>
                    <a:pt x="82987" y="575177"/>
                  </a:lnTo>
                  <a:lnTo>
                    <a:pt x="0" y="431374"/>
                  </a:lnTo>
                  <a:lnTo>
                    <a:pt x="0" y="0"/>
                  </a:lnTo>
                  <a:close/>
                </a:path>
              </a:pathLst>
            </a:custGeom>
            <a:ln w="12701" cap="flat">
              <a:miter lim="127000"/>
            </a:ln>
          </p:spPr>
          <p:style>
            <a:lnRef idx="1">
              <a:srgbClr val="135047"/>
            </a:lnRef>
            <a:fillRef idx="1">
              <a:srgbClr val="3A8476"/>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8" name="Shape 245"/>
            <p:cNvSpPr/>
            <p:nvPr/>
          </p:nvSpPr>
          <p:spPr>
            <a:xfrm>
              <a:off x="5758064" y="1791043"/>
              <a:ext cx="223855" cy="223855"/>
            </a:xfrm>
            <a:custGeom>
              <a:avLst/>
              <a:gdLst/>
              <a:ahLst/>
              <a:cxnLst/>
              <a:rect l="0" t="0" r="0" b="0"/>
              <a:pathLst>
                <a:path w="223855" h="223855">
                  <a:moveTo>
                    <a:pt x="111927" y="0"/>
                  </a:moveTo>
                  <a:cubicBezTo>
                    <a:pt x="173742" y="0"/>
                    <a:pt x="223855" y="50112"/>
                    <a:pt x="223855" y="111927"/>
                  </a:cubicBezTo>
                  <a:cubicBezTo>
                    <a:pt x="223855" y="173744"/>
                    <a:pt x="173742" y="223855"/>
                    <a:pt x="111927" y="223855"/>
                  </a:cubicBezTo>
                  <a:cubicBezTo>
                    <a:pt x="50112" y="223855"/>
                    <a:pt x="0" y="173744"/>
                    <a:pt x="0" y="111927"/>
                  </a:cubicBezTo>
                  <a:cubicBezTo>
                    <a:pt x="0" y="50112"/>
                    <a:pt x="50112" y="0"/>
                    <a:pt x="111927" y="0"/>
                  </a:cubicBez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9" name="Shape 246"/>
            <p:cNvSpPr/>
            <p:nvPr/>
          </p:nvSpPr>
          <p:spPr>
            <a:xfrm>
              <a:off x="5619201" y="1696459"/>
              <a:ext cx="492166" cy="0"/>
            </a:xfrm>
            <a:custGeom>
              <a:avLst/>
              <a:gdLst/>
              <a:ahLst/>
              <a:cxnLst/>
              <a:rect l="0" t="0" r="0" b="0"/>
              <a:pathLst>
                <a:path w="492166">
                  <a:moveTo>
                    <a:pt x="0" y="0"/>
                  </a:moveTo>
                  <a:lnTo>
                    <a:pt x="492166"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0" name="Shape 247"/>
            <p:cNvSpPr/>
            <p:nvPr/>
          </p:nvSpPr>
          <p:spPr>
            <a:xfrm>
              <a:off x="5536213" y="1552687"/>
              <a:ext cx="82987" cy="575175"/>
            </a:xfrm>
            <a:custGeom>
              <a:avLst/>
              <a:gdLst/>
              <a:ahLst/>
              <a:cxnLst/>
              <a:rect l="0" t="0" r="0" b="0"/>
              <a:pathLst>
                <a:path w="82987" h="575175">
                  <a:moveTo>
                    <a:pt x="82987" y="575175"/>
                  </a:moveTo>
                  <a:lnTo>
                    <a:pt x="82987" y="143773"/>
                  </a:lnTo>
                  <a:lnTo>
                    <a:pt x="0"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1" name="Shape 248"/>
            <p:cNvSpPr/>
            <p:nvPr/>
          </p:nvSpPr>
          <p:spPr>
            <a:xfrm>
              <a:off x="5731050" y="1772842"/>
              <a:ext cx="138082" cy="251602"/>
            </a:xfrm>
            <a:custGeom>
              <a:avLst/>
              <a:gdLst/>
              <a:ahLst/>
              <a:cxnLst/>
              <a:rect l="0" t="0" r="0" b="0"/>
              <a:pathLst>
                <a:path w="138082" h="251602">
                  <a:moveTo>
                    <a:pt x="138078" y="0"/>
                  </a:moveTo>
                  <a:lnTo>
                    <a:pt x="138082" y="0"/>
                  </a:lnTo>
                  <a:lnTo>
                    <a:pt x="138082" y="19655"/>
                  </a:lnTo>
                  <a:lnTo>
                    <a:pt x="138082" y="19655"/>
                  </a:lnTo>
                  <a:cubicBezTo>
                    <a:pt x="109731" y="19655"/>
                    <a:pt x="83076" y="30700"/>
                    <a:pt x="63023" y="50745"/>
                  </a:cubicBezTo>
                  <a:cubicBezTo>
                    <a:pt x="21641" y="92134"/>
                    <a:pt x="21641" y="159473"/>
                    <a:pt x="63023" y="200858"/>
                  </a:cubicBezTo>
                  <a:cubicBezTo>
                    <a:pt x="83076" y="220906"/>
                    <a:pt x="109731" y="231945"/>
                    <a:pt x="138082" y="231945"/>
                  </a:cubicBezTo>
                  <a:lnTo>
                    <a:pt x="138082" y="231945"/>
                  </a:lnTo>
                  <a:lnTo>
                    <a:pt x="138082" y="251602"/>
                  </a:lnTo>
                  <a:lnTo>
                    <a:pt x="138082" y="251602"/>
                  </a:lnTo>
                  <a:cubicBezTo>
                    <a:pt x="105888" y="251602"/>
                    <a:pt x="73692" y="239316"/>
                    <a:pt x="49126" y="214754"/>
                  </a:cubicBezTo>
                  <a:cubicBezTo>
                    <a:pt x="0" y="165629"/>
                    <a:pt x="0" y="85973"/>
                    <a:pt x="49126" y="36848"/>
                  </a:cubicBezTo>
                  <a:cubicBezTo>
                    <a:pt x="61409" y="24563"/>
                    <a:pt x="75600" y="15351"/>
                    <a:pt x="90743" y="9210"/>
                  </a:cubicBezTo>
                  <a:lnTo>
                    <a:pt x="138078"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2" name="Shape 249"/>
            <p:cNvSpPr/>
            <p:nvPr/>
          </p:nvSpPr>
          <p:spPr>
            <a:xfrm>
              <a:off x="5869133" y="1772842"/>
              <a:ext cx="125801" cy="251602"/>
            </a:xfrm>
            <a:custGeom>
              <a:avLst/>
              <a:gdLst/>
              <a:ahLst/>
              <a:cxnLst/>
              <a:rect l="0" t="0" r="0" b="0"/>
              <a:pathLst>
                <a:path w="125801" h="251602">
                  <a:moveTo>
                    <a:pt x="0" y="0"/>
                  </a:moveTo>
                  <a:lnTo>
                    <a:pt x="3" y="0"/>
                  </a:lnTo>
                  <a:lnTo>
                    <a:pt x="47341" y="9210"/>
                  </a:lnTo>
                  <a:cubicBezTo>
                    <a:pt x="62485" y="15351"/>
                    <a:pt x="76677" y="24563"/>
                    <a:pt x="88958" y="36848"/>
                  </a:cubicBezTo>
                  <a:cubicBezTo>
                    <a:pt x="101239" y="49129"/>
                    <a:pt x="110450" y="63318"/>
                    <a:pt x="116591" y="78462"/>
                  </a:cubicBezTo>
                  <a:lnTo>
                    <a:pt x="125801" y="125799"/>
                  </a:lnTo>
                  <a:lnTo>
                    <a:pt x="125801" y="125803"/>
                  </a:lnTo>
                  <a:lnTo>
                    <a:pt x="116591" y="173139"/>
                  </a:lnTo>
                  <a:cubicBezTo>
                    <a:pt x="110450" y="188283"/>
                    <a:pt x="101239" y="202473"/>
                    <a:pt x="88958" y="214754"/>
                  </a:cubicBezTo>
                  <a:cubicBezTo>
                    <a:pt x="76676" y="227035"/>
                    <a:pt x="62486" y="236247"/>
                    <a:pt x="47341" y="242389"/>
                  </a:cubicBezTo>
                  <a:lnTo>
                    <a:pt x="0" y="251602"/>
                  </a:lnTo>
                  <a:lnTo>
                    <a:pt x="0" y="231945"/>
                  </a:lnTo>
                  <a:lnTo>
                    <a:pt x="40643" y="223919"/>
                  </a:lnTo>
                  <a:cubicBezTo>
                    <a:pt x="53358" y="218654"/>
                    <a:pt x="65035" y="210882"/>
                    <a:pt x="75060" y="200858"/>
                  </a:cubicBezTo>
                  <a:cubicBezTo>
                    <a:pt x="116441" y="159473"/>
                    <a:pt x="116441" y="92134"/>
                    <a:pt x="75060" y="50745"/>
                  </a:cubicBezTo>
                  <a:cubicBezTo>
                    <a:pt x="65035" y="40723"/>
                    <a:pt x="53358" y="32950"/>
                    <a:pt x="40643" y="27683"/>
                  </a:cubicBezTo>
                  <a:lnTo>
                    <a:pt x="0" y="19655"/>
                  </a:lnTo>
                  <a:lnTo>
                    <a:pt x="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3" name="Shape 250"/>
            <p:cNvSpPr/>
            <p:nvPr/>
          </p:nvSpPr>
          <p:spPr>
            <a:xfrm>
              <a:off x="5797293" y="1846691"/>
              <a:ext cx="145396" cy="112557"/>
            </a:xfrm>
            <a:custGeom>
              <a:avLst/>
              <a:gdLst/>
              <a:ahLst/>
              <a:cxnLst/>
              <a:rect l="0" t="0" r="0" b="0"/>
              <a:pathLst>
                <a:path w="145396" h="112557">
                  <a:moveTo>
                    <a:pt x="124520" y="0"/>
                  </a:moveTo>
                  <a:lnTo>
                    <a:pt x="145396" y="21226"/>
                  </a:lnTo>
                  <a:lnTo>
                    <a:pt x="54052" y="112557"/>
                  </a:lnTo>
                  <a:lnTo>
                    <a:pt x="0" y="58494"/>
                  </a:lnTo>
                  <a:lnTo>
                    <a:pt x="8" y="58502"/>
                  </a:lnTo>
                  <a:lnTo>
                    <a:pt x="28680" y="29815"/>
                  </a:lnTo>
                  <a:lnTo>
                    <a:pt x="54637" y="58018"/>
                  </a:lnTo>
                  <a:lnTo>
                    <a:pt x="12452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grpSp>
      <p:sp>
        <p:nvSpPr>
          <p:cNvPr id="124" name="Text Box 1"/>
          <p:cNvSpPr txBox="1">
            <a:spLocks noChangeArrowheads="1"/>
          </p:cNvSpPr>
          <p:nvPr/>
        </p:nvSpPr>
        <p:spPr bwMode="auto">
          <a:xfrm>
            <a:off x="1300162" y="5105400"/>
            <a:ext cx="2381250" cy="2286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Project Vision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5" name="Text Box 2"/>
          <p:cNvSpPr txBox="1">
            <a:spLocks noChangeArrowheads="1"/>
          </p:cNvSpPr>
          <p:nvPr/>
        </p:nvSpPr>
        <p:spPr bwMode="auto">
          <a:xfrm>
            <a:off x="4271962" y="1600200"/>
            <a:ext cx="9461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Release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6" name="Text Box 3"/>
          <p:cNvSpPr txBox="1">
            <a:spLocks noChangeArrowheads="1"/>
          </p:cNvSpPr>
          <p:nvPr/>
        </p:nvSpPr>
        <p:spPr bwMode="auto">
          <a:xfrm>
            <a:off x="4348162" y="5105400"/>
            <a:ext cx="2438400" cy="3048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7" name="Text Box 5"/>
          <p:cNvSpPr txBox="1">
            <a:spLocks noChangeArrowheads="1"/>
          </p:cNvSpPr>
          <p:nvPr/>
        </p:nvSpPr>
        <p:spPr bwMode="auto">
          <a:xfrm>
            <a:off x="6862762" y="5105400"/>
            <a:ext cx="2133600" cy="493712"/>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Review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Retrospect Spring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8" name="Bent-Up Arrow 178"/>
          <p:cNvSpPr/>
          <p:nvPr/>
        </p:nvSpPr>
        <p:spPr>
          <a:xfrm flipH="1">
            <a:off x="3738562" y="5410200"/>
            <a:ext cx="4419600" cy="517525"/>
          </a:xfrm>
          <a:prstGeom prst="bentUpArrow">
            <a:avLst>
              <a:gd name="adj1" fmla="val 9938"/>
              <a:gd name="adj2" fmla="val 14820"/>
              <a:gd name="adj3" fmla="val 15135"/>
            </a:avLst>
          </a:prstGeom>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29" name="Rectangle 128"/>
          <p:cNvSpPr/>
          <p:nvPr/>
        </p:nvSpPr>
        <p:spPr>
          <a:xfrm>
            <a:off x="8113490" y="5715000"/>
            <a:ext cx="46854" cy="193528"/>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30" name="Text Box 6"/>
          <p:cNvSpPr txBox="1">
            <a:spLocks noChangeArrowheads="1"/>
          </p:cNvSpPr>
          <p:nvPr/>
        </p:nvSpPr>
        <p:spPr bwMode="auto">
          <a:xfrm>
            <a:off x="7239000" y="2057400"/>
            <a:ext cx="1219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Daily Standup</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31" name="Rectangle 182"/>
          <p:cNvSpPr>
            <a:spLocks noChangeArrowheads="1"/>
          </p:cNvSpPr>
          <p:nvPr/>
        </p:nvSpPr>
        <p:spPr bwMode="auto">
          <a:xfrm>
            <a:off x="847061" y="40916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2" name="Rectangle 186"/>
          <p:cNvSpPr>
            <a:spLocks noChangeArrowheads="1"/>
          </p:cNvSpPr>
          <p:nvPr/>
        </p:nvSpPr>
        <p:spPr bwMode="auto">
          <a:xfrm>
            <a:off x="847061" y="45488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3" name="Rectangle 187"/>
          <p:cNvSpPr>
            <a:spLocks noChangeArrowheads="1"/>
          </p:cNvSpPr>
          <p:nvPr/>
        </p:nvSpPr>
        <p:spPr bwMode="auto">
          <a:xfrm>
            <a:off x="847061" y="501243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4" name="TextBox 133"/>
          <p:cNvSpPr txBox="1"/>
          <p:nvPr/>
        </p:nvSpPr>
        <p:spPr>
          <a:xfrm>
            <a:off x="762000" y="6016823"/>
            <a:ext cx="7924799" cy="307777"/>
          </a:xfrm>
          <a:prstGeom prst="rect">
            <a:avLst/>
          </a:prstGeom>
          <a:noFill/>
        </p:spPr>
        <p:txBody>
          <a:bodyPr wrap="square" rtlCol="0">
            <a:spAutoFit/>
          </a:bodyPr>
          <a:lstStyle/>
          <a:p>
            <a:pPr algn="ctr"/>
            <a:r>
              <a:rPr lang="en-IN" sz="1400" dirty="0">
                <a:latin typeface="Calibri" panose="020F0502020204030204" pitchFamily="34" charset="0"/>
                <a:cs typeface="Calibri" panose="020F0502020204030204" pitchFamily="34" charset="0"/>
              </a:rPr>
              <a:t>Figure 1-1: Scrum Flow for One Sprint; Page 2 SBOK™ Guide</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53172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situations would fit in with the Scrum framework?</a:t>
            </a:r>
          </a:p>
          <a:p>
            <a:pPr marL="0" lvl="0" indent="0">
              <a:buNone/>
            </a:pPr>
            <a:endParaRPr lang="en-IN" sz="1800" dirty="0">
              <a:latin typeface="Calibri" panose="020F0502020204030204" pitchFamily="34" charset="0"/>
            </a:endParaRPr>
          </a:p>
          <a:p>
            <a:pPr lvl="0">
              <a:buFont typeface="+mj-lt"/>
              <a:buAutoNum type="alphaUcPeriod"/>
            </a:pPr>
            <a:r>
              <a:rPr lang="en-US" sz="1800" dirty="0"/>
              <a:t>There is a lot of paper work to be done at each step of the new product development.</a:t>
            </a:r>
          </a:p>
          <a:p>
            <a:pPr lvl="0">
              <a:buFont typeface="+mj-lt"/>
              <a:buAutoNum type="alphaUcPeriod"/>
            </a:pPr>
            <a:r>
              <a:rPr lang="en-US" sz="1800" dirty="0"/>
              <a:t>Meetings have been taking place to lay down a comprehensive plan for the new product.</a:t>
            </a:r>
          </a:p>
          <a:p>
            <a:pPr lvl="0">
              <a:buFont typeface="+mj-lt"/>
              <a:buAutoNum type="alphaUcPeriod"/>
            </a:pPr>
            <a:r>
              <a:rPr lang="en-US" sz="1800" dirty="0"/>
              <a:t>The development team has been functioning effectively without much intervention or supervision.</a:t>
            </a:r>
          </a:p>
          <a:p>
            <a:pPr lvl="0">
              <a:buFont typeface="+mj-lt"/>
              <a:buAutoNum type="alphaUcPeriod"/>
            </a:pPr>
            <a:r>
              <a:rPr lang="en-US" sz="1800" dirty="0"/>
              <a:t>The change request cannot be implemented soon as it has to be approved by the management.</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97</a:t>
            </a:fld>
            <a:endParaRPr lang="en-US" dirty="0"/>
          </a:p>
        </p:txBody>
      </p:sp>
    </p:spTree>
    <p:extLst>
      <p:ext uri="{BB962C8B-B14F-4D97-AF65-F5344CB8AC3E}">
        <p14:creationId xmlns:p14="http://schemas.microsoft.com/office/powerpoint/2010/main" val="184698865"/>
      </p:ext>
    </p:extLst>
  </p:cSld>
  <p:clrMapOvr>
    <a:masterClrMapping/>
  </p:clrMapOvr>
  <p:transition spd="med">
    <p:pull/>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98</a:t>
            </a:fld>
            <a:endParaRPr lang="en-US" dirty="0"/>
          </a:p>
        </p:txBody>
      </p:sp>
    </p:spTree>
    <p:extLst>
      <p:ext uri="{BB962C8B-B14F-4D97-AF65-F5344CB8AC3E}">
        <p14:creationId xmlns:p14="http://schemas.microsoft.com/office/powerpoint/2010/main" val="1410274253"/>
      </p:ext>
    </p:extLst>
  </p:cSld>
  <p:clrMapOvr>
    <a:masterClrMapping/>
  </p:clrMapOvr>
  <p:transition spd="med">
    <p:pull/>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true about Scrum?</a:t>
            </a:r>
          </a:p>
          <a:p>
            <a:pPr lvl="0"/>
            <a:endParaRPr lang="en-IN" sz="1800" dirty="0">
              <a:latin typeface="Calibri" panose="020F0502020204030204" pitchFamily="34" charset="0"/>
            </a:endParaRPr>
          </a:p>
          <a:p>
            <a:pPr lvl="0">
              <a:buFont typeface="+mj-lt"/>
              <a:buAutoNum type="alphaUcPeriod"/>
            </a:pPr>
            <a:r>
              <a:rPr lang="en-IN" sz="1800" dirty="0"/>
              <a:t>Scrum should only be used for small projects</a:t>
            </a:r>
          </a:p>
          <a:p>
            <a:pPr lvl="0">
              <a:buFont typeface="+mj-lt"/>
              <a:buAutoNum type="alphaUcPeriod"/>
            </a:pPr>
            <a:r>
              <a:rPr lang="en-IN" sz="1800" dirty="0"/>
              <a:t>Scrum can only be used for software development</a:t>
            </a:r>
          </a:p>
          <a:p>
            <a:pPr lvl="0">
              <a:buFont typeface="+mj-lt"/>
              <a:buAutoNum type="alphaUcPeriod"/>
            </a:pPr>
            <a:r>
              <a:rPr lang="en-IN" sz="1800" dirty="0"/>
              <a:t>Scrum should only be used with teams of 6-10 people</a:t>
            </a:r>
          </a:p>
          <a:p>
            <a:pPr lvl="0">
              <a:buFont typeface="+mj-lt"/>
              <a:buAutoNum type="alphaUcPeriod"/>
            </a:pPr>
            <a:r>
              <a:rPr lang="en-IN" sz="1800" dirty="0"/>
              <a:t>Scrum can only be used for large corporations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99</a:t>
            </a:fld>
            <a:endParaRPr lang="en-US" dirty="0"/>
          </a:p>
        </p:txBody>
      </p:sp>
    </p:spTree>
    <p:extLst>
      <p:ext uri="{BB962C8B-B14F-4D97-AF65-F5344CB8AC3E}">
        <p14:creationId xmlns:p14="http://schemas.microsoft.com/office/powerpoint/2010/main" val="1211474340"/>
      </p:ext>
    </p:extLst>
  </p:cSld>
  <p:clrMapOvr>
    <a:masterClrMapping/>
  </p:clrMapOvr>
  <p:transition spd="med">
    <p:pull/>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100</a:t>
            </a:fld>
            <a:endParaRPr lang="en-US" dirty="0"/>
          </a:p>
        </p:txBody>
      </p:sp>
    </p:spTree>
    <p:extLst>
      <p:ext uri="{BB962C8B-B14F-4D97-AF65-F5344CB8AC3E}">
        <p14:creationId xmlns:p14="http://schemas.microsoft.com/office/powerpoint/2010/main" val="1029073456"/>
      </p:ext>
    </p:extLst>
  </p:cSld>
  <p:clrMapOvr>
    <a:masterClrMapping/>
  </p:clrMapOvr>
  <p:transition spd="med">
    <p:pull/>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Scrum projects can be initiated once the _________________ is approved by the Sponsor?</a:t>
            </a:r>
          </a:p>
          <a:p>
            <a:pPr lvl="0"/>
            <a:endParaRPr lang="en-IN" sz="1800" dirty="0">
              <a:latin typeface="Calibri" panose="020F0502020204030204" pitchFamily="34" charset="0"/>
            </a:endParaRPr>
          </a:p>
          <a:p>
            <a:pPr lvl="0">
              <a:buFont typeface="+mj-lt"/>
              <a:buAutoNum type="alphaUcPeriod"/>
            </a:pPr>
            <a:r>
              <a:rPr lang="en-IN" sz="1800" dirty="0"/>
              <a:t>Project Plan</a:t>
            </a:r>
          </a:p>
          <a:p>
            <a:pPr lvl="0">
              <a:buFont typeface="+mj-lt"/>
              <a:buAutoNum type="alphaUcPeriod"/>
            </a:pPr>
            <a:r>
              <a:rPr lang="en-IN" sz="1800" dirty="0"/>
              <a:t>Business Case</a:t>
            </a:r>
          </a:p>
          <a:p>
            <a:pPr lvl="0">
              <a:buFont typeface="+mj-lt"/>
              <a:buAutoNum type="alphaUcPeriod"/>
            </a:pPr>
            <a:r>
              <a:rPr lang="en-IN" sz="1800" dirty="0"/>
              <a:t>Project Initiation Documentation</a:t>
            </a:r>
          </a:p>
          <a:p>
            <a:pPr lvl="0">
              <a:buFont typeface="+mj-lt"/>
              <a:buAutoNum type="alphaUcPeriod"/>
            </a:pPr>
            <a:r>
              <a:rPr lang="en-IN" sz="1800" dirty="0"/>
              <a:t>Project Strategies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101</a:t>
            </a:fld>
            <a:endParaRPr lang="en-US" dirty="0"/>
          </a:p>
        </p:txBody>
      </p:sp>
    </p:spTree>
    <p:extLst>
      <p:ext uri="{BB962C8B-B14F-4D97-AF65-F5344CB8AC3E}">
        <p14:creationId xmlns:p14="http://schemas.microsoft.com/office/powerpoint/2010/main" val="2446644428"/>
      </p:ext>
    </p:extLst>
  </p:cSld>
  <p:clrMapOvr>
    <a:masterClrMapping/>
  </p:clrMapOvr>
  <p:transition spd="med">
    <p:pull/>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102</a:t>
            </a:fld>
            <a:endParaRPr lang="en-US" dirty="0"/>
          </a:p>
        </p:txBody>
      </p:sp>
    </p:spTree>
    <p:extLst>
      <p:ext uri="{BB962C8B-B14F-4D97-AF65-F5344CB8AC3E}">
        <p14:creationId xmlns:p14="http://schemas.microsoft.com/office/powerpoint/2010/main" val="3767912367"/>
      </p:ext>
    </p:extLst>
  </p:cSld>
  <p:clrMapOvr>
    <a:masterClrMapping/>
  </p:clrMapOvr>
  <p:transition spd="med">
    <p:pull/>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Most of the pre-project work in Scrum is carried out by which of the following roles?</a:t>
            </a:r>
          </a:p>
          <a:p>
            <a:pPr lvl="0"/>
            <a:endParaRPr lang="en-IN" sz="1800" dirty="0">
              <a:latin typeface="Calibri" panose="020F0502020204030204" pitchFamily="34" charset="0"/>
            </a:endParaRPr>
          </a:p>
          <a:p>
            <a:pPr lvl="0">
              <a:buFont typeface="+mj-lt"/>
              <a:buAutoNum type="alphaUcPeriod"/>
            </a:pPr>
            <a:r>
              <a:rPr lang="en-IN" sz="1800" dirty="0"/>
              <a:t>Product Owner</a:t>
            </a:r>
          </a:p>
          <a:p>
            <a:pPr lvl="0">
              <a:buFont typeface="+mj-lt"/>
              <a:buAutoNum type="alphaUcPeriod"/>
            </a:pPr>
            <a:r>
              <a:rPr lang="en-IN" sz="1800" dirty="0"/>
              <a:t>Scrum Master</a:t>
            </a:r>
          </a:p>
          <a:p>
            <a:pPr lvl="0">
              <a:buFont typeface="+mj-lt"/>
              <a:buAutoNum type="alphaUcPeriod"/>
            </a:pPr>
            <a:r>
              <a:rPr lang="en-IN" sz="1800" dirty="0"/>
              <a:t>Scrum Team</a:t>
            </a:r>
          </a:p>
          <a:p>
            <a:pPr lvl="0">
              <a:buFont typeface="+mj-lt"/>
              <a:buAutoNum type="alphaUcPeriod"/>
            </a:pPr>
            <a:r>
              <a:rPr lang="en-IN" sz="1800" dirty="0"/>
              <a:t>Scrum Guidance Body</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103</a:t>
            </a:fld>
            <a:endParaRPr lang="en-US" dirty="0"/>
          </a:p>
        </p:txBody>
      </p:sp>
    </p:spTree>
    <p:extLst>
      <p:ext uri="{BB962C8B-B14F-4D97-AF65-F5344CB8AC3E}">
        <p14:creationId xmlns:p14="http://schemas.microsoft.com/office/powerpoint/2010/main" val="4219745208"/>
      </p:ext>
    </p:extLst>
  </p:cSld>
  <p:clrMapOvr>
    <a:masterClrMapping/>
  </p:clrMapOvr>
  <p:transition spd="med">
    <p:pull/>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104</a:t>
            </a:fld>
            <a:endParaRPr lang="en-US" dirty="0"/>
          </a:p>
        </p:txBody>
      </p:sp>
    </p:spTree>
    <p:extLst>
      <p:ext uri="{BB962C8B-B14F-4D97-AF65-F5344CB8AC3E}">
        <p14:creationId xmlns:p14="http://schemas.microsoft.com/office/powerpoint/2010/main" val="2475050705"/>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105</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Application of Scrum framework has been most successful in which industry?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512509856"/>
      </p:ext>
    </p:extLst>
  </p:cSld>
  <p:clrMapOvr>
    <a:masterClrMapping/>
  </p:clrMapOvr>
  <p:transition spd="med">
    <p:pull/>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2743200"/>
            <a:ext cx="7391400" cy="715963"/>
          </a:xfrm>
        </p:spPr>
        <p:txBody>
          <a:bodyPr/>
          <a:lstStyle/>
          <a:p>
            <a:r>
              <a:rPr lang="en-US" dirty="0"/>
              <a:t>Scrum Principles</a:t>
            </a:r>
            <a:endParaRPr lang="en-IN" dirty="0"/>
          </a:p>
        </p:txBody>
      </p:sp>
    </p:spTree>
    <p:extLst>
      <p:ext uri="{BB962C8B-B14F-4D97-AF65-F5344CB8AC3E}">
        <p14:creationId xmlns:p14="http://schemas.microsoft.com/office/powerpoint/2010/main" val="18365001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459847" y="5420380"/>
            <a:ext cx="4224307" cy="307777"/>
          </a:xfrm>
          <a:prstGeom prst="rect">
            <a:avLst/>
          </a:prstGeom>
        </p:spPr>
        <p:txBody>
          <a:bodyPr wrap="square">
            <a:spAutoFit/>
          </a:bodyPr>
          <a:lstStyle/>
          <a:p>
            <a:pPr marL="0"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1‑3: Scrum Principles; Page 9 SBOK™ Guide</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5603" t="-3879" r="-3880" b="-4095"/>
          <a:stretch/>
        </p:blipFill>
        <p:spPr bwMode="auto">
          <a:xfrm>
            <a:off x="2459847" y="1085851"/>
            <a:ext cx="4224307" cy="4166084"/>
          </a:xfrm>
          <a:prstGeom prst="rect">
            <a:avLst/>
          </a:prstGeom>
          <a:ln w="190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11" name="Title 2"/>
          <p:cNvSpPr txBox="1">
            <a:spLocks/>
          </p:cNvSpPr>
          <p:nvPr/>
        </p:nvSpPr>
        <p:spPr bwMode="auto">
          <a:xfrm>
            <a:off x="0" y="38100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0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Scrum Principles</a:t>
            </a:r>
          </a:p>
        </p:txBody>
      </p:sp>
      <p:sp>
        <p:nvSpPr>
          <p:cNvPr id="2" name="Slide Number Placeholder 1"/>
          <p:cNvSpPr>
            <a:spLocks noGrp="1"/>
          </p:cNvSpPr>
          <p:nvPr>
            <p:ph type="sldNum" sz="quarter" idx="12"/>
          </p:nvPr>
        </p:nvSpPr>
        <p:spPr/>
        <p:txBody>
          <a:bodyPr/>
          <a:lstStyle/>
          <a:p>
            <a:fld id="{7CBCC52C-CE0E-4A77-AE88-E639344518EB}" type="slidenum">
              <a:rPr lang="en-US" smtClean="0"/>
              <a:t>107</a:t>
            </a:fld>
            <a:endParaRPr lang="en-US" dirty="0"/>
          </a:p>
        </p:txBody>
      </p:sp>
    </p:spTree>
    <p:extLst>
      <p:ext uri="{BB962C8B-B14F-4D97-AF65-F5344CB8AC3E}">
        <p14:creationId xmlns:p14="http://schemas.microsoft.com/office/powerpoint/2010/main" val="2415255101"/>
      </p:ext>
    </p:extLst>
  </p:cSld>
  <p:clrMapOvr>
    <a:masterClrMapping/>
  </p:clrMapOvr>
  <p:transition spd="med">
    <p:pull/>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Vertical Scroll 6"/>
          <p:cNvSpPr/>
          <p:nvPr/>
        </p:nvSpPr>
        <p:spPr>
          <a:xfrm>
            <a:off x="7024660" y="4015605"/>
            <a:ext cx="1736429" cy="1638764"/>
          </a:xfrm>
          <a:prstGeom prst="verticalScroll">
            <a:avLst>
              <a:gd name="adj" fmla="val 8228"/>
            </a:avLst>
          </a:prstGeom>
          <a:solidFill>
            <a:schemeClr val="bg1">
              <a:lumMod val="85000"/>
            </a:schemeClr>
          </a:solidFill>
          <a:scene3d>
            <a:camera prst="orthographicFront">
              <a:rot lat="21599994" lon="0" rev="20399999"/>
            </a:camera>
            <a:lightRig rig="threePt" dir="t"/>
          </a:scene3d>
        </p:spPr>
        <p:style>
          <a:lnRef idx="1">
            <a:schemeClr val="accent3"/>
          </a:lnRef>
          <a:fillRef idx="2">
            <a:schemeClr val="accent3"/>
          </a:fillRef>
          <a:effectRef idx="1">
            <a:schemeClr val="accent3"/>
          </a:effectRef>
          <a:fontRef idx="minor">
            <a:schemeClr val="dk1"/>
          </a:fontRef>
        </p:style>
        <p:txBody>
          <a:bodyPr rtlCol="0" anchor="ctr"/>
          <a:lstStyle/>
          <a:p>
            <a:pPr algn="ctr"/>
            <a:r>
              <a:rPr lang="en-GB" dirty="0">
                <a:solidFill>
                  <a:schemeClr val="bg2">
                    <a:lumMod val="50000"/>
                  </a:schemeClr>
                </a:solidFill>
                <a:latin typeface="Calibri" panose="020F0502020204030204" pitchFamily="34" charset="0"/>
              </a:rPr>
              <a:t>SCRUM </a:t>
            </a:r>
          </a:p>
        </p:txBody>
      </p:sp>
      <p:sp>
        <p:nvSpPr>
          <p:cNvPr id="4" name="TextBox 3"/>
          <p:cNvSpPr txBox="1"/>
          <p:nvPr/>
        </p:nvSpPr>
        <p:spPr>
          <a:xfrm>
            <a:off x="240627" y="1865055"/>
            <a:ext cx="5502084" cy="286232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The Scrum Principles are the foundation on which the</a:t>
            </a:r>
          </a:p>
          <a:p>
            <a:r>
              <a:rPr lang="en-US" dirty="0">
                <a:latin typeface="Calibri" panose="020F0502020204030204" pitchFamily="34" charset="0"/>
                <a:cs typeface="Calibri" panose="020F0502020204030204" pitchFamily="34" charset="0"/>
              </a:rPr>
              <a:t>Scrum framework is based.</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 Scrum principles can be applied to any</a:t>
            </a:r>
          </a:p>
          <a:p>
            <a:r>
              <a:rPr lang="en-US" dirty="0">
                <a:latin typeface="Calibri" panose="020F0502020204030204" pitchFamily="34" charset="0"/>
                <a:cs typeface="Calibri" panose="020F0502020204030204" pitchFamily="34" charset="0"/>
              </a:rPr>
              <a:t>type of project or organization.</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They must be followed in order to ensure an appropriate</a:t>
            </a:r>
          </a:p>
          <a:p>
            <a:r>
              <a:rPr lang="en-US" dirty="0">
                <a:latin typeface="Calibri" panose="020F0502020204030204" pitchFamily="34" charset="0"/>
                <a:cs typeface="Calibri" panose="020F0502020204030204" pitchFamily="34" charset="0"/>
              </a:rPr>
              <a:t>and successful application of Scrum.</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grpSp>
        <p:nvGrpSpPr>
          <p:cNvPr id="3" name="Group 2"/>
          <p:cNvGrpSpPr/>
          <p:nvPr/>
        </p:nvGrpSpPr>
        <p:grpSpPr>
          <a:xfrm rot="997444">
            <a:off x="6092801" y="4156825"/>
            <a:ext cx="1417476" cy="1462169"/>
            <a:chOff x="3941895" y="986107"/>
            <a:chExt cx="4249328" cy="3807671"/>
          </a:xfrm>
          <a:solidFill>
            <a:schemeClr val="bg2">
              <a:lumMod val="50000"/>
            </a:schemeClr>
          </a:solidFill>
        </p:grpSpPr>
        <p:sp>
          <p:nvSpPr>
            <p:cNvPr id="5" name="&quot;No&quot; Symbol 4"/>
            <p:cNvSpPr/>
            <p:nvPr/>
          </p:nvSpPr>
          <p:spPr>
            <a:xfrm rot="17389349">
              <a:off x="4162723" y="765279"/>
              <a:ext cx="3807671" cy="4249328"/>
            </a:xfrm>
            <a:prstGeom prst="noSmoking">
              <a:avLst>
                <a:gd name="adj" fmla="val 17788"/>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6" name="Rectangle 5"/>
            <p:cNvSpPr/>
            <p:nvPr/>
          </p:nvSpPr>
          <p:spPr>
            <a:xfrm rot="20053054">
              <a:off x="4355911" y="2782107"/>
              <a:ext cx="3563614" cy="629740"/>
            </a:xfrm>
            <a:prstGeom prst="rect">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1600" dirty="0">
                  <a:latin typeface="Calibri" panose="020F0502020204030204" pitchFamily="34" charset="0"/>
                </a:rPr>
                <a:t>PRINCIPLES</a:t>
              </a:r>
            </a:p>
          </p:txBody>
        </p:sp>
      </p:grpSp>
      <p:sp>
        <p:nvSpPr>
          <p:cNvPr id="9" name="Title 2"/>
          <p:cNvSpPr txBox="1">
            <a:spLocks/>
          </p:cNvSpPr>
          <p:nvPr/>
        </p:nvSpPr>
        <p:spPr bwMode="auto">
          <a:xfrm>
            <a:off x="0" y="38100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0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Scrum Principles</a:t>
            </a:r>
          </a:p>
        </p:txBody>
      </p:sp>
      <p:sp>
        <p:nvSpPr>
          <p:cNvPr id="2" name="Slide Number Placeholder 1"/>
          <p:cNvSpPr>
            <a:spLocks noGrp="1"/>
          </p:cNvSpPr>
          <p:nvPr>
            <p:ph type="sldNum" sz="quarter" idx="12"/>
          </p:nvPr>
        </p:nvSpPr>
        <p:spPr/>
        <p:txBody>
          <a:bodyPr/>
          <a:lstStyle/>
          <a:p>
            <a:fld id="{7CBCC52C-CE0E-4A77-AE88-E639344518EB}" type="slidenum">
              <a:rPr lang="en-US" smtClean="0"/>
              <a:t>108</a:t>
            </a:fld>
            <a:endParaRPr lang="en-US" dirty="0"/>
          </a:p>
        </p:txBody>
      </p:sp>
    </p:spTree>
    <p:extLst>
      <p:ext uri="{BB962C8B-B14F-4D97-AF65-F5344CB8AC3E}">
        <p14:creationId xmlns:p14="http://schemas.microsoft.com/office/powerpoint/2010/main" val="1975626239"/>
      </p:ext>
    </p:extLst>
  </p:cSld>
  <p:clrMapOvr>
    <a:masterClrMapping/>
  </p:clrMapOvr>
  <p:transition spd="med">
    <p:pull/>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905000"/>
            <a:ext cx="8534400" cy="2308324"/>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Aspects and processes of Scrum can be modified.</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 principles are non-negotiable and must be applied as described in the SBOK™ Guide.</a:t>
            </a:r>
          </a:p>
          <a:p>
            <a:endParaRPr lang="en-US"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Keeping the principles intact and using them appropriately gives confidence in the framework’s ability to help attain project objectives.</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cstate="print">
            <a:duotone>
              <a:schemeClr val="accent3">
                <a:shade val="45000"/>
                <a:satMod val="135000"/>
              </a:schemeClr>
              <a:prstClr val="white"/>
            </a:duotone>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rot="15991266">
            <a:off x="7487857" y="4167689"/>
            <a:ext cx="979202" cy="990329"/>
          </a:xfrm>
          <a:prstGeom prst="rect">
            <a:avLst/>
          </a:prstGeom>
        </p:spPr>
      </p:pic>
      <p:sp>
        <p:nvSpPr>
          <p:cNvPr id="5" name="Title 2"/>
          <p:cNvSpPr>
            <a:spLocks noGrp="1"/>
          </p:cNvSpPr>
          <p:nvPr>
            <p:ph type="title"/>
          </p:nvPr>
        </p:nvSpPr>
        <p:spPr>
          <a:xfrm>
            <a:off x="228600" y="381000"/>
            <a:ext cx="8610600" cy="533400"/>
          </a:xfrm>
        </p:spPr>
        <p:txBody>
          <a:bodyPr/>
          <a:lstStyle/>
          <a:p>
            <a:r>
              <a:rPr lang="en-US" dirty="0">
                <a:solidFill>
                  <a:srgbClr val="0050AD"/>
                </a:solidFill>
                <a:latin typeface="Calibri" panose="020F0502020204030204" pitchFamily="34" charset="0"/>
              </a:rPr>
              <a:t>Scrum Principles</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109</a:t>
            </a:fld>
            <a:endParaRPr lang="en-US" dirty="0"/>
          </a:p>
        </p:txBody>
      </p:sp>
    </p:spTree>
    <p:extLst>
      <p:ext uri="{BB962C8B-B14F-4D97-AF65-F5344CB8AC3E}">
        <p14:creationId xmlns:p14="http://schemas.microsoft.com/office/powerpoint/2010/main" val="3393050418"/>
      </p:ext>
    </p:extLst>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Empirical Process Control</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110</a:t>
            </a:fld>
            <a:endParaRPr lang="en-US" dirty="0"/>
          </a:p>
        </p:txBody>
      </p:sp>
    </p:spTree>
    <p:extLst>
      <p:ext uri="{BB962C8B-B14F-4D97-AF65-F5344CB8AC3E}">
        <p14:creationId xmlns:p14="http://schemas.microsoft.com/office/powerpoint/2010/main" val="4226461685"/>
      </p:ext>
    </p:extLst>
  </p:cSld>
  <p:clrMapOvr>
    <a:masterClrMapping/>
  </p:clrMapOvr>
  <p:transition spd="med">
    <p:pull/>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weetclipart.com/multisite/sweetclipart/files/magnifying_glass_black.pn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rot="20019842">
            <a:off x="2762285" y="1092416"/>
            <a:ext cx="3202310" cy="50655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4021" y="3232792"/>
            <a:ext cx="7062767" cy="415498"/>
          </a:xfrm>
          <a:prstGeom prst="rect">
            <a:avLst/>
          </a:prstGeom>
          <a:noFill/>
        </p:spPr>
        <p:txBody>
          <a:bodyPr wrap="none" rtlCol="0">
            <a:spAutoFit/>
          </a:bodyPr>
          <a:lstStyle/>
          <a:p>
            <a:r>
              <a:rPr lang="en-US" sz="2100" dirty="0">
                <a:latin typeface="Calibri" panose="020F0502020204030204" pitchFamily="34" charset="0"/>
                <a:cs typeface="Calibri" panose="020F0502020204030204" pitchFamily="34" charset="0"/>
              </a:rPr>
              <a:t>Scrum decisions are based on observation and experimentation</a:t>
            </a:r>
          </a:p>
        </p:txBody>
      </p:sp>
      <p:pic>
        <p:nvPicPr>
          <p:cNvPr id="5" name="Picture 4" descr="http://sweetclipart.com/multisite/sweetclipart/files/magnifying_glass_bla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019842">
            <a:off x="3679644" y="2024892"/>
            <a:ext cx="999861" cy="158163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990600" y="381000"/>
            <a:ext cx="75438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Scrum Principles – Empirical Process Control</a:t>
            </a:r>
          </a:p>
        </p:txBody>
      </p:sp>
      <p:sp>
        <p:nvSpPr>
          <p:cNvPr id="2" name="Slide Number Placeholder 1"/>
          <p:cNvSpPr>
            <a:spLocks noGrp="1"/>
          </p:cNvSpPr>
          <p:nvPr>
            <p:ph type="sldNum" sz="quarter" idx="12"/>
          </p:nvPr>
        </p:nvSpPr>
        <p:spPr/>
        <p:txBody>
          <a:bodyPr/>
          <a:lstStyle/>
          <a:p>
            <a:fld id="{7CBCC52C-CE0E-4A77-AE88-E639344518EB}" type="slidenum">
              <a:rPr lang="en-US" smtClean="0"/>
              <a:t>111</a:t>
            </a:fld>
            <a:endParaRPr lang="en-US" dirty="0"/>
          </a:p>
        </p:txBody>
      </p:sp>
    </p:spTree>
    <p:extLst>
      <p:ext uri="{BB962C8B-B14F-4D97-AF65-F5344CB8AC3E}">
        <p14:creationId xmlns:p14="http://schemas.microsoft.com/office/powerpoint/2010/main" val="566815430"/>
      </p:ext>
    </p:extLst>
  </p:cSld>
  <p:clrMapOvr>
    <a:masterClrMapping/>
  </p:clrMapOvr>
  <p:transition spd="med">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sweetclipart.com/multisite/sweetclipart/files/magnifying_glass_black.pn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rot="20019842">
            <a:off x="2762285" y="1092416"/>
            <a:ext cx="3202310" cy="50655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98208" y="2257724"/>
            <a:ext cx="3873753" cy="507831"/>
          </a:xfrm>
          <a:prstGeom prst="rect">
            <a:avLst/>
          </a:prstGeom>
          <a:noFill/>
        </p:spPr>
        <p:txBody>
          <a:bodyPr wrap="none" rtlCol="0">
            <a:spAutoFit/>
          </a:bodyPr>
          <a:lstStyle/>
          <a:p>
            <a:r>
              <a:rPr lang="en-US" sz="2700" dirty="0">
                <a:latin typeface="Calibri" panose="020F0502020204030204" pitchFamily="34" charset="0"/>
                <a:cs typeface="Calibri" panose="020F0502020204030204" pitchFamily="34" charset="0"/>
              </a:rPr>
              <a:t>Relies on three main ideas</a:t>
            </a:r>
          </a:p>
        </p:txBody>
      </p:sp>
      <p:sp>
        <p:nvSpPr>
          <p:cNvPr id="3" name="TextBox 2"/>
          <p:cNvSpPr txBox="1"/>
          <p:nvPr/>
        </p:nvSpPr>
        <p:spPr>
          <a:xfrm>
            <a:off x="3646747" y="3145654"/>
            <a:ext cx="1635319" cy="415498"/>
          </a:xfrm>
          <a:prstGeom prst="rect">
            <a:avLst/>
          </a:prstGeom>
          <a:noFill/>
        </p:spPr>
        <p:txBody>
          <a:bodyPr wrap="none" rtlCol="0">
            <a:spAutoFit/>
          </a:bodyPr>
          <a:lstStyle/>
          <a:p>
            <a:r>
              <a:rPr lang="en-US" sz="2100" dirty="0">
                <a:solidFill>
                  <a:srgbClr val="333F50"/>
                </a:solidFill>
                <a:latin typeface="Calibri" panose="020F0502020204030204" pitchFamily="34" charset="0"/>
                <a:cs typeface="Calibri" panose="020F0502020204030204" pitchFamily="34" charset="0"/>
              </a:rPr>
              <a:t>Transparency</a:t>
            </a:r>
          </a:p>
        </p:txBody>
      </p:sp>
      <p:sp>
        <p:nvSpPr>
          <p:cNvPr id="4" name="TextBox 3"/>
          <p:cNvSpPr txBox="1"/>
          <p:nvPr/>
        </p:nvSpPr>
        <p:spPr>
          <a:xfrm>
            <a:off x="3858343" y="3776108"/>
            <a:ext cx="1324402" cy="415498"/>
          </a:xfrm>
          <a:prstGeom prst="rect">
            <a:avLst/>
          </a:prstGeom>
          <a:noFill/>
        </p:spPr>
        <p:txBody>
          <a:bodyPr wrap="none" rtlCol="0">
            <a:spAutoFit/>
          </a:bodyPr>
          <a:lstStyle/>
          <a:p>
            <a:r>
              <a:rPr lang="en-US" sz="2100" dirty="0">
                <a:solidFill>
                  <a:srgbClr val="333F50"/>
                </a:solidFill>
                <a:latin typeface="Calibri" panose="020F0502020204030204" pitchFamily="34" charset="0"/>
                <a:cs typeface="Calibri" panose="020F0502020204030204" pitchFamily="34" charset="0"/>
              </a:rPr>
              <a:t>Inspection</a:t>
            </a:r>
          </a:p>
        </p:txBody>
      </p:sp>
      <p:sp>
        <p:nvSpPr>
          <p:cNvPr id="5" name="TextBox 4"/>
          <p:cNvSpPr txBox="1"/>
          <p:nvPr/>
        </p:nvSpPr>
        <p:spPr>
          <a:xfrm>
            <a:off x="3820472" y="4406562"/>
            <a:ext cx="1397627" cy="415498"/>
          </a:xfrm>
          <a:prstGeom prst="rect">
            <a:avLst/>
          </a:prstGeom>
          <a:noFill/>
        </p:spPr>
        <p:txBody>
          <a:bodyPr wrap="none" rtlCol="0">
            <a:spAutoFit/>
          </a:bodyPr>
          <a:lstStyle/>
          <a:p>
            <a:r>
              <a:rPr lang="en-US" sz="2100" dirty="0">
                <a:solidFill>
                  <a:srgbClr val="333F50"/>
                </a:solidFill>
                <a:latin typeface="Calibri" panose="020F0502020204030204" pitchFamily="34" charset="0"/>
                <a:cs typeface="Calibri" panose="020F0502020204030204" pitchFamily="34" charset="0"/>
              </a:rPr>
              <a:t>Adaptation</a:t>
            </a:r>
          </a:p>
        </p:txBody>
      </p:sp>
      <p:sp>
        <p:nvSpPr>
          <p:cNvPr id="7" name="Title 2"/>
          <p:cNvSpPr txBox="1">
            <a:spLocks/>
          </p:cNvSpPr>
          <p:nvPr/>
        </p:nvSpPr>
        <p:spPr>
          <a:xfrm>
            <a:off x="990600" y="381000"/>
            <a:ext cx="75438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Scrum Principles – Empirical Process Control</a:t>
            </a:r>
          </a:p>
        </p:txBody>
      </p:sp>
      <p:sp>
        <p:nvSpPr>
          <p:cNvPr id="8" name="Slide Number Placeholder 7"/>
          <p:cNvSpPr>
            <a:spLocks noGrp="1"/>
          </p:cNvSpPr>
          <p:nvPr>
            <p:ph type="sldNum" sz="quarter" idx="12"/>
          </p:nvPr>
        </p:nvSpPr>
        <p:spPr/>
        <p:txBody>
          <a:bodyPr/>
          <a:lstStyle/>
          <a:p>
            <a:fld id="{7CBCC52C-CE0E-4A77-AE88-E639344518EB}" type="slidenum">
              <a:rPr lang="en-US" smtClean="0"/>
              <a:t>112</a:t>
            </a:fld>
            <a:endParaRPr lang="en-US" dirty="0"/>
          </a:p>
        </p:txBody>
      </p:sp>
    </p:spTree>
    <p:extLst>
      <p:ext uri="{BB962C8B-B14F-4D97-AF65-F5344CB8AC3E}">
        <p14:creationId xmlns:p14="http://schemas.microsoft.com/office/powerpoint/2010/main" val="3287305820"/>
      </p:ext>
    </p:extLst>
  </p:cSld>
  <p:clrMapOvr>
    <a:masterClrMapping/>
  </p:clrMapOvr>
  <p:transition spd="med">
    <p:pull/>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53" y="1822555"/>
            <a:ext cx="8124563" cy="2308324"/>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Transparency allows all facets of any Scrum process to be observed by anyone.</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This promotes an easy and transparent flow of information throughout the organization and creates an open work culture.</a:t>
            </a:r>
          </a:p>
          <a:p>
            <a:endParaRPr lang="en-US"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5" name="Title 2"/>
          <p:cNvSpPr txBox="1">
            <a:spLocks/>
          </p:cNvSpPr>
          <p:nvPr/>
        </p:nvSpPr>
        <p:spPr>
          <a:xfrm>
            <a:off x="228600" y="381000"/>
            <a:ext cx="86106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Empirical Process Control - Transparency</a:t>
            </a:r>
          </a:p>
        </p:txBody>
      </p:sp>
      <p:sp>
        <p:nvSpPr>
          <p:cNvPr id="3" name="Slide Number Placeholder 2"/>
          <p:cNvSpPr>
            <a:spLocks noGrp="1"/>
          </p:cNvSpPr>
          <p:nvPr>
            <p:ph type="sldNum" sz="quarter" idx="12"/>
          </p:nvPr>
        </p:nvSpPr>
        <p:spPr/>
        <p:txBody>
          <a:bodyPr/>
          <a:lstStyle/>
          <a:p>
            <a:fld id="{7CBCC52C-CE0E-4A77-AE88-E639344518EB}" type="slidenum">
              <a:rPr lang="en-US" smtClean="0"/>
              <a:t>113</a:t>
            </a:fld>
            <a:endParaRPr lang="en-US" dirty="0"/>
          </a:p>
        </p:txBody>
      </p:sp>
    </p:spTree>
    <p:extLst>
      <p:ext uri="{BB962C8B-B14F-4D97-AF65-F5344CB8AC3E}">
        <p14:creationId xmlns:p14="http://schemas.microsoft.com/office/powerpoint/2010/main" val="2756511286"/>
      </p:ext>
    </p:extLst>
  </p:cSld>
  <p:clrMapOvr>
    <a:masterClrMapping/>
  </p:clrMapOvr>
  <p:transition spd="med">
    <p:pull/>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53" y="1822555"/>
            <a:ext cx="8124563" cy="2308324"/>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Inspection allows all facets of any Scrum process to be inspected by anyone.</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This inspection could be to do with products, processes, or any other activity in a Scrum project.</a:t>
            </a:r>
          </a:p>
          <a:p>
            <a:endParaRPr lang="en-US"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5" name="Title 2"/>
          <p:cNvSpPr txBox="1">
            <a:spLocks/>
          </p:cNvSpPr>
          <p:nvPr/>
        </p:nvSpPr>
        <p:spPr>
          <a:xfrm>
            <a:off x="228600" y="381000"/>
            <a:ext cx="86106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Empirical Process Control - Inspection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114</a:t>
            </a:fld>
            <a:endParaRPr lang="en-US" dirty="0"/>
          </a:p>
        </p:txBody>
      </p:sp>
    </p:spTree>
    <p:extLst>
      <p:ext uri="{BB962C8B-B14F-4D97-AF65-F5344CB8AC3E}">
        <p14:creationId xmlns:p14="http://schemas.microsoft.com/office/powerpoint/2010/main" val="3115622172"/>
      </p:ext>
    </p:extLst>
  </p:cSld>
  <p:clrMapOvr>
    <a:masterClrMapping/>
  </p:clrMapOvr>
  <p:transition spd="med">
    <p:pull/>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032" y="2566475"/>
            <a:ext cx="8261252"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Adaptation happens as the Scrum Core Team and Stakeholders learn through transparency and inspection and then adapt by making improvements in the work they are doing. </a:t>
            </a:r>
            <a:endParaRPr lang="en-IN" dirty="0">
              <a:latin typeface="Calibri" panose="020F0502020204030204" pitchFamily="34" charset="0"/>
              <a:cs typeface="Calibri" panose="020F0502020204030204" pitchFamily="34" charset="0"/>
            </a:endParaRPr>
          </a:p>
        </p:txBody>
      </p:sp>
      <p:sp>
        <p:nvSpPr>
          <p:cNvPr id="3" name="Title 2"/>
          <p:cNvSpPr txBox="1">
            <a:spLocks/>
          </p:cNvSpPr>
          <p:nvPr/>
        </p:nvSpPr>
        <p:spPr>
          <a:xfrm>
            <a:off x="990600" y="381000"/>
            <a:ext cx="75438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Empirical Process Control - Adaptation</a:t>
            </a:r>
          </a:p>
        </p:txBody>
      </p:sp>
      <p:sp>
        <p:nvSpPr>
          <p:cNvPr id="4" name="Slide Number Placeholder 3"/>
          <p:cNvSpPr>
            <a:spLocks noGrp="1"/>
          </p:cNvSpPr>
          <p:nvPr>
            <p:ph type="sldNum" sz="quarter" idx="12"/>
          </p:nvPr>
        </p:nvSpPr>
        <p:spPr/>
        <p:txBody>
          <a:bodyPr/>
          <a:lstStyle/>
          <a:p>
            <a:fld id="{7CBCC52C-CE0E-4A77-AE88-E639344518EB}" type="slidenum">
              <a:rPr lang="en-US" smtClean="0"/>
              <a:t>115</a:t>
            </a:fld>
            <a:endParaRPr lang="en-US" dirty="0"/>
          </a:p>
        </p:txBody>
      </p:sp>
    </p:spTree>
    <p:extLst>
      <p:ext uri="{BB962C8B-B14F-4D97-AF65-F5344CB8AC3E}">
        <p14:creationId xmlns:p14="http://schemas.microsoft.com/office/powerpoint/2010/main" val="216557009"/>
      </p:ext>
    </p:extLst>
  </p:cSld>
  <p:clrMapOvr>
    <a:masterClrMapping/>
  </p:clrMapOvr>
  <p:transition spd="med">
    <p:pull/>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one of the following statements best describes Empirical Process Control?</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This principle emphasizes the core philosophy of Scrum based on the three main ideas of transparency, inspection, and adaptation.</a:t>
            </a:r>
          </a:p>
          <a:p>
            <a:pPr lvl="0">
              <a:buFont typeface="+mj-lt"/>
              <a:buAutoNum type="alphaUcPeriod"/>
            </a:pPr>
            <a:r>
              <a:rPr lang="en-US"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r>
              <a:rPr lang="en-US"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lvl="0">
              <a:buFont typeface="+mj-lt"/>
              <a:buAutoNum type="alphaUcPeriod"/>
            </a:pPr>
            <a:r>
              <a:rPr lang="en-US" sz="1800" dirty="0"/>
              <a:t>This principle highlights the focus of Scrum to deliver maximum business value, beginning early in the project and continuing throughout.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116</a:t>
            </a:fld>
            <a:endParaRPr lang="en-US" dirty="0"/>
          </a:p>
        </p:txBody>
      </p:sp>
    </p:spTree>
    <p:extLst>
      <p:ext uri="{BB962C8B-B14F-4D97-AF65-F5344CB8AC3E}">
        <p14:creationId xmlns:p14="http://schemas.microsoft.com/office/powerpoint/2010/main" val="2963880171"/>
      </p:ext>
    </p:extLst>
  </p:cSld>
  <p:clrMapOvr>
    <a:masterClrMapping/>
  </p:clrMapOvr>
  <p:transition spd="med">
    <p:pull/>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117</a:t>
            </a:fld>
            <a:endParaRPr lang="en-US" dirty="0"/>
          </a:p>
        </p:txBody>
      </p:sp>
    </p:spTree>
    <p:extLst>
      <p:ext uri="{BB962C8B-B14F-4D97-AF65-F5344CB8AC3E}">
        <p14:creationId xmlns:p14="http://schemas.microsoft.com/office/powerpoint/2010/main" val="2976745002"/>
      </p:ext>
    </p:extLst>
  </p:cSld>
  <p:clrMapOvr>
    <a:masterClrMapping/>
  </p:clrMapOvr>
  <p:transition spd="med">
    <p:pull/>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One of the principles of Scrum is Empirical Process Control. As a Product Owner, which of the following statements would you recognize as the best description of the Empirical Process Control?</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Empirical Process Control model helps make decisions based on inputs and requirements that are clearly defined and sorted out.</a:t>
            </a:r>
          </a:p>
          <a:p>
            <a:pPr lvl="0">
              <a:buFont typeface="+mj-lt"/>
              <a:buAutoNum type="alphaUcPeriod"/>
            </a:pPr>
            <a:r>
              <a:rPr lang="en-US" sz="1800" dirty="0"/>
              <a:t>Empirical Process Control model helps make decisions based on a particular input that will always provide a specific output.</a:t>
            </a:r>
          </a:p>
          <a:p>
            <a:pPr lvl="0">
              <a:buFont typeface="+mj-lt"/>
              <a:buAutoNum type="alphaUcPeriod"/>
            </a:pPr>
            <a:r>
              <a:rPr lang="en-US" sz="1800" dirty="0"/>
              <a:t>Empirical Process Control model helps make decisions based on processes that generate unpredictable and unrepeatable outputs.</a:t>
            </a:r>
          </a:p>
          <a:p>
            <a:pPr lvl="0">
              <a:buFont typeface="+mj-lt"/>
              <a:buAutoNum type="alphaUcPeriod"/>
            </a:pPr>
            <a:r>
              <a:rPr lang="en-US" sz="1800" dirty="0"/>
              <a:t>Empirical Process Control model helps make decisions based on observation and experimentation rather than on detailed upfront planning.</a:t>
            </a:r>
          </a:p>
          <a:p>
            <a:pPr marL="0" lvl="0" indent="0">
              <a:buNone/>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118</a:t>
            </a:fld>
            <a:endParaRPr lang="en-US" dirty="0"/>
          </a:p>
        </p:txBody>
      </p:sp>
    </p:spTree>
    <p:extLst>
      <p:ext uri="{BB962C8B-B14F-4D97-AF65-F5344CB8AC3E}">
        <p14:creationId xmlns:p14="http://schemas.microsoft.com/office/powerpoint/2010/main" val="1260375744"/>
      </p:ext>
    </p:extLst>
  </p:cSld>
  <p:clrMapOvr>
    <a:masterClrMapping/>
  </p:clrMapOvr>
  <p:transition spd="med">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119</a:t>
            </a:fld>
            <a:endParaRPr lang="en-US" dirty="0"/>
          </a:p>
        </p:txBody>
      </p:sp>
    </p:spTree>
    <p:extLst>
      <p:ext uri="{BB962C8B-B14F-4D97-AF65-F5344CB8AC3E}">
        <p14:creationId xmlns:p14="http://schemas.microsoft.com/office/powerpoint/2010/main" val="621504640"/>
      </p:ext>
    </p:extLst>
  </p:cSld>
  <p:clrMapOvr>
    <a:masterClrMapping/>
  </p:clrMapOvr>
  <p:transition spd="med">
    <p:pull/>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does </a:t>
            </a:r>
            <a:r>
              <a:rPr lang="en-IN" sz="1800" b="1" dirty="0">
                <a:latin typeface="Calibri" panose="020F0502020204030204" pitchFamily="34" charset="0"/>
              </a:rPr>
              <a:t>not</a:t>
            </a:r>
            <a:r>
              <a:rPr lang="en-IN" sz="1800" dirty="0">
                <a:latin typeface="Calibri" panose="020F0502020204030204" pitchFamily="34" charset="0"/>
              </a:rPr>
              <a:t> aid in ensuring transparency in a Scrum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ensures that the project has an open Prioritized Product Backlog with prioritized User Stories that can be viewed by everyone, both within and outside the Scrum Team.</a:t>
            </a:r>
          </a:p>
          <a:p>
            <a:pPr lvl="0">
              <a:buFont typeface="+mj-lt"/>
              <a:buAutoNum type="alphaUcPeriod"/>
            </a:pPr>
            <a:r>
              <a:rPr lang="en-IN" sz="1800" dirty="0">
                <a:latin typeface="Calibri" panose="020F0502020204030204" pitchFamily="34" charset="0"/>
              </a:rPr>
              <a:t>Scrum ensures that there is clear visibility into the team’s progress through the use of a Scrumboard, Burndown Chart, and other information radiators.</a:t>
            </a:r>
          </a:p>
          <a:p>
            <a:pPr lvl="0">
              <a:buFont typeface="+mj-lt"/>
              <a:buAutoNum type="alphaUcPeriod"/>
            </a:pPr>
            <a:r>
              <a:rPr lang="en-IN" sz="1800" dirty="0">
                <a:latin typeface="Calibri" panose="020F0502020204030204" pitchFamily="34" charset="0"/>
              </a:rPr>
              <a:t>Scrum ensures transparency through detailed upfront planning in which all the key stakeholders participate.</a:t>
            </a:r>
          </a:p>
          <a:p>
            <a:pPr lvl="0">
              <a:buFont typeface="+mj-lt"/>
              <a:buAutoNum type="alphaUcPeriod"/>
            </a:pPr>
            <a:r>
              <a:rPr lang="en-IN" sz="1800" dirty="0">
                <a:latin typeface="Calibri" panose="020F0502020204030204" pitchFamily="34" charset="0"/>
              </a:rPr>
              <a:t>Scrum ensures transparency through a Project Vision Statement that is visible to all the internal and external 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120</a:t>
            </a:fld>
            <a:endParaRPr lang="en-US" dirty="0"/>
          </a:p>
        </p:txBody>
      </p:sp>
    </p:spTree>
    <p:extLst>
      <p:ext uri="{BB962C8B-B14F-4D97-AF65-F5344CB8AC3E}">
        <p14:creationId xmlns:p14="http://schemas.microsoft.com/office/powerpoint/2010/main" val="3145974484"/>
      </p:ext>
    </p:extLst>
  </p:cSld>
  <p:clrMapOvr>
    <a:masterClrMapping/>
  </p:clrMapOvr>
  <p:transition spd="med">
    <p:pull/>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121</a:t>
            </a:fld>
            <a:endParaRPr lang="en-US" dirty="0"/>
          </a:p>
        </p:txBody>
      </p:sp>
    </p:spTree>
    <p:extLst>
      <p:ext uri="{BB962C8B-B14F-4D97-AF65-F5344CB8AC3E}">
        <p14:creationId xmlns:p14="http://schemas.microsoft.com/office/powerpoint/2010/main" val="4210490820"/>
      </p:ext>
    </p:extLst>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NOT an example of the Scrum principle ‘Empirical Process Control’?</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Use of </a:t>
            </a:r>
            <a:r>
              <a:rPr lang="en-IN" sz="1800" dirty="0" err="1"/>
              <a:t>Scrumboard</a:t>
            </a:r>
            <a:r>
              <a:rPr lang="en-IN" sz="1800" dirty="0"/>
              <a:t> to ensure clear visibility into the Scrum Team’s progress.</a:t>
            </a:r>
          </a:p>
          <a:p>
            <a:pPr lvl="0">
              <a:buFont typeface="+mj-lt"/>
              <a:buAutoNum type="alphaUcPeriod"/>
            </a:pPr>
            <a:r>
              <a:rPr lang="en-IN" sz="1800" dirty="0"/>
              <a:t>Use of Release Planning Schedule to ensure coordination across multiple Scrum Teams.</a:t>
            </a:r>
          </a:p>
          <a:p>
            <a:pPr lvl="0">
              <a:buFont typeface="+mj-lt"/>
              <a:buAutoNum type="alphaUcPeriod"/>
            </a:pPr>
            <a:r>
              <a:rPr lang="en-IN" sz="1800" dirty="0"/>
              <a:t>Use of Prioritized Product Backlog to be viewed by internal and external stakeholders.</a:t>
            </a:r>
          </a:p>
          <a:p>
            <a:pPr lvl="0">
              <a:buFont typeface="+mj-lt"/>
              <a:buAutoNum type="alphaUcPeriod"/>
            </a:pPr>
            <a:r>
              <a:rPr lang="en-IN" sz="1800" dirty="0"/>
              <a:t>Use of fixed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122</a:t>
            </a:fld>
            <a:endParaRPr lang="en-US" dirty="0"/>
          </a:p>
        </p:txBody>
      </p:sp>
    </p:spTree>
    <p:extLst>
      <p:ext uri="{BB962C8B-B14F-4D97-AF65-F5344CB8AC3E}">
        <p14:creationId xmlns:p14="http://schemas.microsoft.com/office/powerpoint/2010/main" val="106782496"/>
      </p:ext>
    </p:extLst>
  </p:cSld>
  <p:clrMapOvr>
    <a:masterClrMapping/>
  </p:clrMapOvr>
  <p:transition spd="med">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123</a:t>
            </a:fld>
            <a:endParaRPr lang="en-US" dirty="0"/>
          </a:p>
        </p:txBody>
      </p:sp>
    </p:spTree>
    <p:extLst>
      <p:ext uri="{BB962C8B-B14F-4D97-AF65-F5344CB8AC3E}">
        <p14:creationId xmlns:p14="http://schemas.microsoft.com/office/powerpoint/2010/main" val="1380787314"/>
      </p:ext>
    </p:extLst>
  </p:cSld>
  <p:clrMapOvr>
    <a:masterClrMapping/>
  </p:clrMapOvr>
  <p:transition spd="med">
    <p:pull/>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124</a:t>
            </a:fld>
            <a:endParaRPr lang="en-US" dirty="0"/>
          </a:p>
        </p:txBody>
      </p:sp>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Have you used the ideas of transparency, inspection and adaptation in any of your projects?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843209903"/>
      </p:ext>
    </p:extLst>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Self-organization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125</a:t>
            </a:fld>
            <a:endParaRPr lang="en-US" dirty="0"/>
          </a:p>
        </p:txBody>
      </p:sp>
    </p:spTree>
    <p:extLst>
      <p:ext uri="{BB962C8B-B14F-4D97-AF65-F5344CB8AC3E}">
        <p14:creationId xmlns:p14="http://schemas.microsoft.com/office/powerpoint/2010/main" val="2004522988"/>
      </p:ext>
    </p:extLst>
  </p:cSld>
  <p:clrMapOvr>
    <a:masterClrMapping/>
  </p:clrMapOvr>
  <p:transition spd="med">
    <p:pull/>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2561" y="3276600"/>
            <a:ext cx="7930114" cy="2862322"/>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Scrum believes that employees are self-motivated and seek to accept greater responsibility. So, they deliver much greater value when self-organized.</a:t>
            </a:r>
          </a:p>
          <a:p>
            <a:endParaRPr lang="en-US"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The preferred leadership style in Scrum is “servant leadership”, which emphasizes achieving results by focusing on the needs of the Scrum Team.</a:t>
            </a:r>
          </a:p>
          <a:p>
            <a:r>
              <a:rPr lang="en-IN" sz="2000" dirty="0">
                <a:latin typeface="Calibri" panose="020F0502020204030204" pitchFamily="34" charset="0"/>
                <a:cs typeface="Calibri" panose="020F0502020204030204" pitchFamily="34" charset="0"/>
              </a:rPr>
              <a:t> </a:t>
            </a:r>
          </a:p>
          <a:p>
            <a:r>
              <a:rPr lang="en-IN" sz="2000" dirty="0">
                <a:latin typeface="Calibri" panose="020F0502020204030204" pitchFamily="34" charset="0"/>
                <a:cs typeface="Calibri" panose="020F0502020204030204" pitchFamily="34" charset="0"/>
              </a:rPr>
              <a:t>This approach to leadership is based on Douglas McGregor’s popular theory on human behaviour at work ‘Theory X and Theory Y’.</a:t>
            </a:r>
            <a:endParaRPr lang="en-US" sz="2000" dirty="0">
              <a:latin typeface="Calibri" panose="020F0502020204030204" pitchFamily="34" charset="0"/>
              <a:cs typeface="Calibri" panose="020F0502020204030204" pitchFamily="34" charset="0"/>
            </a:endParaRPr>
          </a:p>
        </p:txBody>
      </p:sp>
      <p:grpSp>
        <p:nvGrpSpPr>
          <p:cNvPr id="190" name="Group 189"/>
          <p:cNvGrpSpPr/>
          <p:nvPr/>
        </p:nvGrpSpPr>
        <p:grpSpPr>
          <a:xfrm>
            <a:off x="6033401" y="914400"/>
            <a:ext cx="2715918" cy="2234270"/>
            <a:chOff x="1582788" y="1373700"/>
            <a:chExt cx="5223551" cy="4689221"/>
          </a:xfrm>
          <a:effectLst>
            <a:outerShdw blurRad="76200" dir="13500000" sy="23000" kx="1200000" algn="br" rotWithShape="0">
              <a:prstClr val="black">
                <a:alpha val="20000"/>
              </a:prstClr>
            </a:outerShdw>
          </a:effectLst>
        </p:grpSpPr>
        <p:grpSp>
          <p:nvGrpSpPr>
            <p:cNvPr id="191" name="Group 190"/>
            <p:cNvGrpSpPr/>
            <p:nvPr/>
          </p:nvGrpSpPr>
          <p:grpSpPr>
            <a:xfrm>
              <a:off x="3521766" y="1855211"/>
              <a:ext cx="1344271" cy="4207710"/>
              <a:chOff x="3521766" y="1855211"/>
              <a:chExt cx="1344271" cy="4207710"/>
            </a:xfrm>
            <a:effectLst/>
          </p:grpSpPr>
          <p:sp>
            <p:nvSpPr>
              <p:cNvPr id="338" name="Moon 337"/>
              <p:cNvSpPr/>
              <p:nvPr/>
            </p:nvSpPr>
            <p:spPr>
              <a:xfrm>
                <a:off x="3857655" y="2194241"/>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9" name="Moon 338"/>
              <p:cNvSpPr/>
              <p:nvPr/>
            </p:nvSpPr>
            <p:spPr>
              <a:xfrm flipH="1">
                <a:off x="4388584" y="2201083"/>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0" name="Rectangle 339"/>
              <p:cNvSpPr/>
              <p:nvPr/>
            </p:nvSpPr>
            <p:spPr>
              <a:xfrm rot="16200000">
                <a:off x="3294776" y="329342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41" name="Moon 340"/>
              <p:cNvSpPr/>
              <p:nvPr/>
            </p:nvSpPr>
            <p:spPr>
              <a:xfrm rot="13912987">
                <a:off x="4450981" y="5798265"/>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2" name="Moon 341"/>
              <p:cNvSpPr/>
              <p:nvPr/>
            </p:nvSpPr>
            <p:spPr>
              <a:xfrm rot="16508937">
                <a:off x="3775523" y="5467839"/>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3" name="Can 342"/>
              <p:cNvSpPr/>
              <p:nvPr/>
            </p:nvSpPr>
            <p:spPr>
              <a:xfrm rot="318211">
                <a:off x="3853989" y="3481289"/>
                <a:ext cx="328002" cy="2017921"/>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4" name="Oval 343"/>
              <p:cNvSpPr/>
              <p:nvPr/>
            </p:nvSpPr>
            <p:spPr>
              <a:xfrm>
                <a:off x="3894916" y="1855211"/>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45" name="Rectangle 344"/>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46" name="Teardrop 345"/>
              <p:cNvSpPr/>
              <p:nvPr/>
            </p:nvSpPr>
            <p:spPr>
              <a:xfrm rot="8337726">
                <a:off x="3909334" y="1936032"/>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347" name="Can 346"/>
              <p:cNvSpPr/>
              <p:nvPr/>
            </p:nvSpPr>
            <p:spPr>
              <a:xfrm rot="21250697">
                <a:off x="4257522" y="3427147"/>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8" name="Rectangle 347"/>
              <p:cNvSpPr/>
              <p:nvPr/>
            </p:nvSpPr>
            <p:spPr>
              <a:xfrm rot="4629166">
                <a:off x="4306133" y="2812930"/>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9" name="Rectangle 348"/>
              <p:cNvSpPr/>
              <p:nvPr/>
            </p:nvSpPr>
            <p:spPr>
              <a:xfrm rot="18160931">
                <a:off x="3494742" y="2820851"/>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0" name="Trapezoid 349"/>
              <p:cNvSpPr/>
              <p:nvPr/>
            </p:nvSpPr>
            <p:spPr>
              <a:xfrm rot="10800000">
                <a:off x="3839825" y="2612815"/>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1" name="Rectangle 350"/>
              <p:cNvSpPr/>
              <p:nvPr/>
            </p:nvSpPr>
            <p:spPr>
              <a:xfrm rot="4657636">
                <a:off x="4345651" y="3423012"/>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52" name="Flowchart: Delay 351"/>
              <p:cNvSpPr/>
              <p:nvPr/>
            </p:nvSpPr>
            <p:spPr>
              <a:xfrm rot="16200000" flipH="1">
                <a:off x="4139026" y="1780860"/>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53" name="Group 352"/>
              <p:cNvGrpSpPr/>
              <p:nvPr/>
            </p:nvGrpSpPr>
            <p:grpSpPr>
              <a:xfrm>
                <a:off x="4006481" y="2178972"/>
                <a:ext cx="114035" cy="52446"/>
                <a:chOff x="5868522" y="2159344"/>
                <a:chExt cx="103653" cy="45719"/>
              </a:xfrm>
            </p:grpSpPr>
            <p:sp>
              <p:nvSpPr>
                <p:cNvPr id="371" name="Oval 37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2" name="Oval 37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354" name="Group 353"/>
              <p:cNvGrpSpPr/>
              <p:nvPr/>
            </p:nvGrpSpPr>
            <p:grpSpPr>
              <a:xfrm>
                <a:off x="4258567" y="2173811"/>
                <a:ext cx="114035" cy="52446"/>
                <a:chOff x="5868522" y="2159344"/>
                <a:chExt cx="103653" cy="45719"/>
              </a:xfrm>
            </p:grpSpPr>
            <p:sp>
              <p:nvSpPr>
                <p:cNvPr id="369" name="Oval 368"/>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0" name="Oval 36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355" name="Moon 354"/>
              <p:cNvSpPr/>
              <p:nvPr/>
            </p:nvSpPr>
            <p:spPr>
              <a:xfrm rot="5400000">
                <a:off x="4036707" y="2054100"/>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6" name="Moon 355"/>
              <p:cNvSpPr/>
              <p:nvPr/>
            </p:nvSpPr>
            <p:spPr>
              <a:xfrm rot="5400000">
                <a:off x="4296352" y="205305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57" name="Group 356"/>
              <p:cNvGrpSpPr/>
              <p:nvPr/>
            </p:nvGrpSpPr>
            <p:grpSpPr>
              <a:xfrm>
                <a:off x="4097742" y="2351067"/>
                <a:ext cx="176807" cy="62540"/>
                <a:chOff x="5598721" y="2332728"/>
                <a:chExt cx="164102" cy="87404"/>
              </a:xfrm>
              <a:solidFill>
                <a:schemeClr val="tx1">
                  <a:lumMod val="50000"/>
                  <a:lumOff val="50000"/>
                </a:schemeClr>
              </a:solidFill>
            </p:grpSpPr>
            <p:sp>
              <p:nvSpPr>
                <p:cNvPr id="367" name="Moon 366"/>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8" name="Moon 367"/>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358" name="Cloud 357"/>
              <p:cNvSpPr/>
              <p:nvPr/>
            </p:nvSpPr>
            <p:spPr>
              <a:xfrm>
                <a:off x="4697854" y="377909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59" name="Cloud 358"/>
              <p:cNvSpPr/>
              <p:nvPr/>
            </p:nvSpPr>
            <p:spPr>
              <a:xfrm>
                <a:off x="3529852" y="362427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60" name="Pentagon 359"/>
              <p:cNvSpPr/>
              <p:nvPr/>
            </p:nvSpPr>
            <p:spPr>
              <a:xfrm rot="5400000">
                <a:off x="3787010" y="2988191"/>
                <a:ext cx="803613" cy="139692"/>
              </a:xfrm>
              <a:prstGeom prst="homePlate">
                <a:avLst/>
              </a:prstGeom>
              <a:solidFill>
                <a:srgbClr val="800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61" name="Flowchart: Collate 360"/>
              <p:cNvSpPr/>
              <p:nvPr/>
            </p:nvSpPr>
            <p:spPr>
              <a:xfrm rot="5400000">
                <a:off x="4123360" y="2486655"/>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362" name="Rounded Rectangle 361"/>
              <p:cNvSpPr/>
              <p:nvPr/>
            </p:nvSpPr>
            <p:spPr>
              <a:xfrm rot="1525249">
                <a:off x="3521766" y="309334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3" name="Rounded Rectangle 362"/>
              <p:cNvSpPr/>
              <p:nvPr/>
            </p:nvSpPr>
            <p:spPr>
              <a:xfrm rot="20353342">
                <a:off x="4557735" y="3124287"/>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64" name="Group 363"/>
              <p:cNvGrpSpPr/>
              <p:nvPr/>
            </p:nvGrpSpPr>
            <p:grpSpPr>
              <a:xfrm>
                <a:off x="4080486" y="2308056"/>
                <a:ext cx="215786" cy="250522"/>
                <a:chOff x="3113166" y="2748388"/>
                <a:chExt cx="215121" cy="288135"/>
              </a:xfrm>
              <a:solidFill>
                <a:schemeClr val="bg1">
                  <a:lumMod val="65000"/>
                </a:schemeClr>
              </a:solidFill>
            </p:grpSpPr>
            <p:sp>
              <p:nvSpPr>
                <p:cNvPr id="365" name="Moon 364"/>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6" name="Moon 365"/>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92" name="Group 191"/>
            <p:cNvGrpSpPr/>
            <p:nvPr/>
          </p:nvGrpSpPr>
          <p:grpSpPr>
            <a:xfrm>
              <a:off x="4627347" y="1408808"/>
              <a:ext cx="1100085" cy="4235201"/>
              <a:chOff x="6355903" y="1746706"/>
              <a:chExt cx="1100085" cy="4235201"/>
            </a:xfrm>
          </p:grpSpPr>
          <p:sp>
            <p:nvSpPr>
              <p:cNvPr id="303" name="Cloud 302"/>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04" name="Cloud 303"/>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05" name="Rectangle 304"/>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6" name="Moon 305"/>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7" name="Moon 306"/>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8" name="Rectangle 307"/>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9" name="Moon 308"/>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0" name="Moon 309"/>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1" name="Can 310"/>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2" name="Oval 311"/>
              <p:cNvSpPr/>
              <p:nvPr/>
            </p:nvSpPr>
            <p:spPr>
              <a:xfrm>
                <a:off x="6608815" y="1746706"/>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13" name="Rectangle 312"/>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14" name="Teardrop 313"/>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315" name="Can 314"/>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6" name="Rectangle 315"/>
              <p:cNvSpPr/>
              <p:nvPr/>
            </p:nvSpPr>
            <p:spPr>
              <a:xfrm rot="4629166">
                <a:off x="7020032" y="270442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7" name="Rectangle 316"/>
              <p:cNvSpPr/>
              <p:nvPr/>
            </p:nvSpPr>
            <p:spPr>
              <a:xfrm rot="17169412">
                <a:off x="6277146" y="272588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8" name="Trapezoid 317"/>
              <p:cNvSpPr/>
              <p:nvPr/>
            </p:nvSpPr>
            <p:spPr>
              <a:xfrm rot="10800000">
                <a:off x="6553724" y="2504310"/>
                <a:ext cx="716599" cy="1160010"/>
              </a:xfrm>
              <a:prstGeom prst="trapezoid">
                <a:avLst>
                  <a:gd name="adj" fmla="val 12652"/>
                </a:avLst>
              </a:prstGeom>
              <a:solidFill>
                <a:schemeClr val="bg2">
                  <a:lumMod val="75000"/>
                </a:schemeClr>
              </a:solidFill>
              <a:ln>
                <a:solidFill>
                  <a:schemeClr val="bg2">
                    <a:lumMod val="9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9" name="Flowchart: Delay 318"/>
              <p:cNvSpPr/>
              <p:nvPr/>
            </p:nvSpPr>
            <p:spPr>
              <a:xfrm rot="16200000" flipH="1">
                <a:off x="6852925" y="1672355"/>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20" name="Group 319"/>
              <p:cNvGrpSpPr/>
              <p:nvPr/>
            </p:nvGrpSpPr>
            <p:grpSpPr>
              <a:xfrm>
                <a:off x="6720380" y="2070467"/>
                <a:ext cx="114035" cy="52446"/>
                <a:chOff x="5868522" y="2159344"/>
                <a:chExt cx="103653" cy="45719"/>
              </a:xfrm>
            </p:grpSpPr>
            <p:sp>
              <p:nvSpPr>
                <p:cNvPr id="336" name="Oval 335"/>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37" name="Oval 33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321" name="Group 320"/>
              <p:cNvGrpSpPr/>
              <p:nvPr/>
            </p:nvGrpSpPr>
            <p:grpSpPr>
              <a:xfrm>
                <a:off x="6972466" y="2065306"/>
                <a:ext cx="114035" cy="52446"/>
                <a:chOff x="5868522" y="2159344"/>
                <a:chExt cx="103653" cy="45719"/>
              </a:xfrm>
            </p:grpSpPr>
            <p:sp>
              <p:nvSpPr>
                <p:cNvPr id="334" name="Oval 333"/>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35" name="Oval 334"/>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322" name="Moon 321"/>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23" name="Moon 322"/>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24" name="Group 323"/>
              <p:cNvGrpSpPr/>
              <p:nvPr/>
            </p:nvGrpSpPr>
            <p:grpSpPr>
              <a:xfrm>
                <a:off x="6811641" y="2242562"/>
                <a:ext cx="176807" cy="62540"/>
                <a:chOff x="5598721" y="2332728"/>
                <a:chExt cx="164102" cy="87404"/>
              </a:xfrm>
              <a:solidFill>
                <a:schemeClr val="tx1">
                  <a:lumMod val="50000"/>
                  <a:lumOff val="50000"/>
                </a:schemeClr>
              </a:solidFill>
            </p:grpSpPr>
            <p:sp>
              <p:nvSpPr>
                <p:cNvPr id="332" name="Moon 331"/>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3" name="Moon 332"/>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325" name="Pentagon 324"/>
              <p:cNvSpPr/>
              <p:nvPr/>
            </p:nvSpPr>
            <p:spPr>
              <a:xfrm rot="5400000">
                <a:off x="6500909" y="2879686"/>
                <a:ext cx="803613" cy="139692"/>
              </a:xfrm>
              <a:prstGeom prst="homePlate">
                <a:avLst/>
              </a:prstGeom>
              <a:solidFill>
                <a:schemeClr val="tx1">
                  <a:lumMod val="50000"/>
                  <a:lumOff val="5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26" name="Flowchart: Collate 325"/>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327" name="Rounded Rectangle 326"/>
              <p:cNvSpPr/>
              <p:nvPr/>
            </p:nvSpPr>
            <p:spPr>
              <a:xfrm rot="1525249">
                <a:off x="6355903" y="3038735"/>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28" name="Rounded Rectangle 327"/>
              <p:cNvSpPr/>
              <p:nvPr/>
            </p:nvSpPr>
            <p:spPr>
              <a:xfrm rot="20353342">
                <a:off x="7271634" y="3015782"/>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29" name="Group 328"/>
              <p:cNvGrpSpPr/>
              <p:nvPr/>
            </p:nvGrpSpPr>
            <p:grpSpPr>
              <a:xfrm>
                <a:off x="6794385" y="2199551"/>
                <a:ext cx="215786" cy="250522"/>
                <a:chOff x="3113166" y="2748388"/>
                <a:chExt cx="215121" cy="288135"/>
              </a:xfrm>
              <a:solidFill>
                <a:schemeClr val="bg1">
                  <a:lumMod val="65000"/>
                </a:schemeClr>
              </a:solidFill>
            </p:grpSpPr>
            <p:sp>
              <p:nvSpPr>
                <p:cNvPr id="330" name="Moon 329"/>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1" name="Moon 330"/>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93" name="Group 192"/>
            <p:cNvGrpSpPr/>
            <p:nvPr/>
          </p:nvGrpSpPr>
          <p:grpSpPr>
            <a:xfrm>
              <a:off x="2686852" y="1373700"/>
              <a:ext cx="1100085" cy="4235201"/>
              <a:chOff x="6355903" y="1746706"/>
              <a:chExt cx="1100085" cy="4235201"/>
            </a:xfrm>
          </p:grpSpPr>
          <p:sp>
            <p:nvSpPr>
              <p:cNvPr id="271" name="Cloud 270"/>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72" name="Cloud 271"/>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73" name="Rectangle 272"/>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74" name="Moon 273"/>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5" name="Moon 274"/>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6" name="Rectangle 275"/>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77" name="Moon 276"/>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8" name="Moon 277"/>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9" name="Can 278"/>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0" name="Oval 279"/>
              <p:cNvSpPr/>
              <p:nvPr/>
            </p:nvSpPr>
            <p:spPr>
              <a:xfrm>
                <a:off x="6608815" y="1746706"/>
                <a:ext cx="582455" cy="512212"/>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81" name="Rectangle 280"/>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82" name="Teardrop 281"/>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83" name="Can 282"/>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4" name="Rectangle 283"/>
              <p:cNvSpPr/>
              <p:nvPr/>
            </p:nvSpPr>
            <p:spPr>
              <a:xfrm rot="4629166">
                <a:off x="7020032" y="270442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5" name="Rectangle 284"/>
              <p:cNvSpPr/>
              <p:nvPr/>
            </p:nvSpPr>
            <p:spPr>
              <a:xfrm rot="17169412">
                <a:off x="6277146" y="272588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6" name="Trapezoid 285"/>
              <p:cNvSpPr/>
              <p:nvPr/>
            </p:nvSpPr>
            <p:spPr>
              <a:xfrm rot="10800000">
                <a:off x="6553724" y="2504310"/>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7" name="Flowchart: Delay 286"/>
              <p:cNvSpPr/>
              <p:nvPr/>
            </p:nvSpPr>
            <p:spPr>
              <a:xfrm rot="16200000" flipH="1">
                <a:off x="6874489" y="1695962"/>
                <a:ext cx="138444" cy="348270"/>
              </a:xfrm>
              <a:prstGeom prst="flowChartDelay">
                <a:avLst/>
              </a:prstGeom>
              <a:solidFill>
                <a:schemeClr val="tx1">
                  <a:lumMod val="75000"/>
                  <a:lumOff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88" name="Group 287"/>
              <p:cNvGrpSpPr/>
              <p:nvPr/>
            </p:nvGrpSpPr>
            <p:grpSpPr>
              <a:xfrm>
                <a:off x="6720380" y="2070467"/>
                <a:ext cx="114035" cy="52446"/>
                <a:chOff x="5868522" y="2159344"/>
                <a:chExt cx="103653" cy="45719"/>
              </a:xfrm>
            </p:grpSpPr>
            <p:sp>
              <p:nvSpPr>
                <p:cNvPr id="301" name="Oval 30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2" name="Oval 30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89" name="Group 288"/>
              <p:cNvGrpSpPr/>
              <p:nvPr/>
            </p:nvGrpSpPr>
            <p:grpSpPr>
              <a:xfrm>
                <a:off x="6972466" y="2065306"/>
                <a:ext cx="114035" cy="52446"/>
                <a:chOff x="5868522" y="2159344"/>
                <a:chExt cx="103653" cy="45719"/>
              </a:xfrm>
            </p:grpSpPr>
            <p:sp>
              <p:nvSpPr>
                <p:cNvPr id="299" name="Oval 298"/>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0" name="Oval 29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90" name="Moon 289"/>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91" name="Moon 290"/>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92" name="Group 291"/>
              <p:cNvGrpSpPr/>
              <p:nvPr/>
            </p:nvGrpSpPr>
            <p:grpSpPr>
              <a:xfrm>
                <a:off x="6811641" y="2242562"/>
                <a:ext cx="176807" cy="62540"/>
                <a:chOff x="5598721" y="2332728"/>
                <a:chExt cx="164102" cy="87404"/>
              </a:xfrm>
              <a:solidFill>
                <a:schemeClr val="tx1">
                  <a:lumMod val="50000"/>
                  <a:lumOff val="50000"/>
                </a:schemeClr>
              </a:solidFill>
            </p:grpSpPr>
            <p:sp>
              <p:nvSpPr>
                <p:cNvPr id="297" name="Moon 296"/>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98" name="Moon 297"/>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93" name="Pentagon 292"/>
              <p:cNvSpPr/>
              <p:nvPr/>
            </p:nvSpPr>
            <p:spPr>
              <a:xfrm rot="5400000">
                <a:off x="6500909" y="2879686"/>
                <a:ext cx="803613" cy="139692"/>
              </a:xfrm>
              <a:prstGeom prst="homePlate">
                <a:avLst/>
              </a:prstGeom>
              <a:solidFill>
                <a:schemeClr val="bg1">
                  <a:lumMod val="9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94" name="Flowchart: Collate 293"/>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295" name="Rounded Rectangle 294"/>
              <p:cNvSpPr/>
              <p:nvPr/>
            </p:nvSpPr>
            <p:spPr>
              <a:xfrm rot="1525249">
                <a:off x="6355903" y="303873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96" name="Rounded Rectangle 295"/>
              <p:cNvSpPr/>
              <p:nvPr/>
            </p:nvSpPr>
            <p:spPr>
              <a:xfrm rot="20353342">
                <a:off x="7271634" y="3015782"/>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nvGrpSpPr>
            <p:cNvPr id="194" name="Group 193"/>
            <p:cNvGrpSpPr/>
            <p:nvPr/>
          </p:nvGrpSpPr>
          <p:grpSpPr>
            <a:xfrm>
              <a:off x="5773390" y="1644737"/>
              <a:ext cx="1032949" cy="3831243"/>
              <a:chOff x="5773390" y="1644737"/>
              <a:chExt cx="1032949" cy="3831243"/>
            </a:xfrm>
          </p:grpSpPr>
          <p:grpSp>
            <p:nvGrpSpPr>
              <p:cNvPr id="237" name="Group 236"/>
              <p:cNvGrpSpPr/>
              <p:nvPr/>
            </p:nvGrpSpPr>
            <p:grpSpPr>
              <a:xfrm>
                <a:off x="5773390" y="1644737"/>
                <a:ext cx="1032949" cy="3831243"/>
                <a:chOff x="3720614" y="1888957"/>
                <a:chExt cx="920382" cy="3452198"/>
              </a:xfrm>
              <a:effectLst/>
            </p:grpSpPr>
            <p:sp>
              <p:nvSpPr>
                <p:cNvPr id="240" name="Rectangle 239"/>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1" name="Oval 240"/>
                <p:cNvSpPr/>
                <p:nvPr/>
              </p:nvSpPr>
              <p:spPr>
                <a:xfrm>
                  <a:off x="3908087" y="1892157"/>
                  <a:ext cx="582455" cy="6279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42" name="Flowchart: Delay 241"/>
                <p:cNvSpPr/>
                <p:nvPr/>
              </p:nvSpPr>
              <p:spPr>
                <a:xfrm rot="16200000">
                  <a:off x="3853322" y="1930267"/>
                  <a:ext cx="693869" cy="611249"/>
                </a:xfrm>
                <a:prstGeom prst="flowChartDela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43" name="Teardrop 242"/>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44" name="Rectangle 243"/>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5" name="Rectangle 244"/>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6" name="Rectangle 245"/>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7" name="Rectangle 246"/>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8" name="Trapezoid 247"/>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49" name="Rectangle 248"/>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50" name="Flowchart: Collate 249"/>
                <p:cNvSpPr/>
                <p:nvPr/>
              </p:nvSpPr>
              <p:spPr>
                <a:xfrm rot="5400000">
                  <a:off x="4123364" y="2523105"/>
                  <a:ext cx="149527" cy="294200"/>
                </a:xfrm>
                <a:prstGeom prst="flowChartCollate">
                  <a:avLst/>
                </a:prstGeom>
                <a:solidFill>
                  <a:schemeClr val="bg2">
                    <a:lumMod val="9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251" name="Rectangle 250"/>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52" name="Flowchart: Manual Operation 251"/>
                <p:cNvSpPr/>
                <p:nvPr/>
              </p:nvSpPr>
              <p:spPr>
                <a:xfrm rot="10800000">
                  <a:off x="3861946" y="3321673"/>
                  <a:ext cx="672369" cy="849818"/>
                </a:xfrm>
                <a:prstGeom prst="flowChartManualOperati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53" name="Wave 252"/>
                <p:cNvSpPr/>
                <p:nvPr/>
              </p:nvSpPr>
              <p:spPr>
                <a:xfrm>
                  <a:off x="3861944" y="4081764"/>
                  <a:ext cx="672371" cy="385901"/>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54" name="Group 253"/>
                <p:cNvGrpSpPr/>
                <p:nvPr/>
              </p:nvGrpSpPr>
              <p:grpSpPr>
                <a:xfrm>
                  <a:off x="4031881" y="2178972"/>
                  <a:ext cx="114035" cy="52446"/>
                  <a:chOff x="5868522" y="2159344"/>
                  <a:chExt cx="103653" cy="45719"/>
                </a:xfrm>
              </p:grpSpPr>
              <p:sp>
                <p:nvSpPr>
                  <p:cNvPr id="269" name="Oval 268"/>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70" name="Oval 26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55" name="Group 254"/>
                <p:cNvGrpSpPr/>
                <p:nvPr/>
              </p:nvGrpSpPr>
              <p:grpSpPr>
                <a:xfrm>
                  <a:off x="4239517" y="2173811"/>
                  <a:ext cx="114035" cy="52446"/>
                  <a:chOff x="5868522" y="2159344"/>
                  <a:chExt cx="103653" cy="45719"/>
                </a:xfrm>
              </p:grpSpPr>
              <p:sp>
                <p:nvSpPr>
                  <p:cNvPr id="267" name="Oval 266"/>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68" name="Oval 267"/>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56" name="Moon 255"/>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57" name="Moon 256"/>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58" name="Group 257"/>
                <p:cNvGrpSpPr/>
                <p:nvPr/>
              </p:nvGrpSpPr>
              <p:grpSpPr>
                <a:xfrm>
                  <a:off x="4105675" y="2328946"/>
                  <a:ext cx="184945" cy="86490"/>
                  <a:chOff x="5590059" y="2324125"/>
                  <a:chExt cx="198815" cy="96747"/>
                </a:xfrm>
                <a:solidFill>
                  <a:srgbClr val="800000"/>
                </a:solidFill>
              </p:grpSpPr>
              <p:sp>
                <p:nvSpPr>
                  <p:cNvPr id="265" name="Moon 264"/>
                  <p:cNvSpPr/>
                  <p:nvPr/>
                </p:nvSpPr>
                <p:spPr>
                  <a:xfrm rot="5400000" flipH="1">
                    <a:off x="5654438" y="2307115"/>
                    <a:ext cx="63413"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6" name="Moon 265"/>
                  <p:cNvSpPr/>
                  <p:nvPr/>
                </p:nvSpPr>
                <p:spPr>
                  <a:xfrm rot="5400000">
                    <a:off x="5666426" y="2247758"/>
                    <a:ext cx="46081" cy="198815"/>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59" name="Moon 258"/>
                <p:cNvSpPr/>
                <p:nvPr/>
              </p:nvSpPr>
              <p:spPr>
                <a:xfrm rot="16200000">
                  <a:off x="4004854"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0" name="Moon 259"/>
                <p:cNvSpPr/>
                <p:nvPr/>
              </p:nvSpPr>
              <p:spPr>
                <a:xfrm rot="16200000">
                  <a:off x="4181479"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1" name="Moon 260"/>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2" name="Moon 261"/>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3" name="Wave 262"/>
                <p:cNvSpPr/>
                <p:nvPr/>
              </p:nvSpPr>
              <p:spPr>
                <a:xfrm rot="1327069">
                  <a:off x="4042297" y="1976430"/>
                  <a:ext cx="411957" cy="144029"/>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4" name="Wave 263"/>
                <p:cNvSpPr/>
                <p:nvPr/>
              </p:nvSpPr>
              <p:spPr>
                <a:xfrm rot="1327069">
                  <a:off x="4198679" y="1964929"/>
                  <a:ext cx="219827" cy="104645"/>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38" name="Teardrop 237"/>
              <p:cNvSpPr/>
              <p:nvPr/>
            </p:nvSpPr>
            <p:spPr>
              <a:xfrm rot="18904251">
                <a:off x="6002144" y="2146518"/>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39" name="Teardrop 238"/>
              <p:cNvSpPr/>
              <p:nvPr/>
            </p:nvSpPr>
            <p:spPr>
              <a:xfrm rot="18904251">
                <a:off x="6531560" y="2162465"/>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grpSp>
          <p:nvGrpSpPr>
            <p:cNvPr id="195" name="Group 194"/>
            <p:cNvGrpSpPr/>
            <p:nvPr/>
          </p:nvGrpSpPr>
          <p:grpSpPr>
            <a:xfrm>
              <a:off x="1627790" y="1644737"/>
              <a:ext cx="1032949" cy="3831243"/>
              <a:chOff x="5773390" y="1644737"/>
              <a:chExt cx="1032949" cy="3831243"/>
            </a:xfrm>
          </p:grpSpPr>
          <p:grpSp>
            <p:nvGrpSpPr>
              <p:cNvPr id="204" name="Group 203"/>
              <p:cNvGrpSpPr/>
              <p:nvPr/>
            </p:nvGrpSpPr>
            <p:grpSpPr>
              <a:xfrm>
                <a:off x="5773390" y="1644737"/>
                <a:ext cx="1032949" cy="3831243"/>
                <a:chOff x="3720614" y="1888957"/>
                <a:chExt cx="920382" cy="3452198"/>
              </a:xfrm>
              <a:effectLst/>
            </p:grpSpPr>
            <p:sp>
              <p:nvSpPr>
                <p:cNvPr id="207" name="Rectangle 206"/>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08" name="Oval 207"/>
                <p:cNvSpPr/>
                <p:nvPr/>
              </p:nvSpPr>
              <p:spPr>
                <a:xfrm>
                  <a:off x="3908087" y="1892157"/>
                  <a:ext cx="582455" cy="627935"/>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09" name="Cloud 208"/>
                <p:cNvSpPr/>
                <p:nvPr/>
              </p:nvSpPr>
              <p:spPr>
                <a:xfrm rot="16200000">
                  <a:off x="3846238" y="1930267"/>
                  <a:ext cx="693869" cy="61124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10" name="Teardrop 209"/>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11" name="Rectangle 210"/>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2" name="Rectangle 211"/>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3" name="Rectangle 212"/>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4" name="Rectangle 213"/>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5" name="Trapezoid 214"/>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16" name="Rectangle 215"/>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7" name="Rectangle 216"/>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18" name="Flowchart: Manual Operation 217"/>
                <p:cNvSpPr/>
                <p:nvPr/>
              </p:nvSpPr>
              <p:spPr>
                <a:xfrm rot="10800000">
                  <a:off x="3861946" y="3321673"/>
                  <a:ext cx="672369" cy="849818"/>
                </a:xfrm>
                <a:prstGeom prst="flowChartManualOperation">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19" name="Wave 218"/>
                <p:cNvSpPr/>
                <p:nvPr/>
              </p:nvSpPr>
              <p:spPr>
                <a:xfrm>
                  <a:off x="3861944" y="4081764"/>
                  <a:ext cx="672371" cy="385901"/>
                </a:xfrm>
                <a:prstGeom prst="wave">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20" name="Group 219"/>
                <p:cNvGrpSpPr/>
                <p:nvPr/>
              </p:nvGrpSpPr>
              <p:grpSpPr>
                <a:xfrm>
                  <a:off x="4031881" y="2178972"/>
                  <a:ext cx="114035" cy="52446"/>
                  <a:chOff x="5868522" y="2159344"/>
                  <a:chExt cx="103653" cy="45719"/>
                </a:xfrm>
              </p:grpSpPr>
              <p:sp>
                <p:nvSpPr>
                  <p:cNvPr id="235" name="Oval 234"/>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36" name="Oval 235"/>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21" name="Group 220"/>
                <p:cNvGrpSpPr/>
                <p:nvPr/>
              </p:nvGrpSpPr>
              <p:grpSpPr>
                <a:xfrm>
                  <a:off x="4239517" y="2173811"/>
                  <a:ext cx="114035" cy="52446"/>
                  <a:chOff x="5868522" y="2159344"/>
                  <a:chExt cx="103653" cy="45719"/>
                </a:xfrm>
              </p:grpSpPr>
              <p:sp>
                <p:nvSpPr>
                  <p:cNvPr id="233" name="Oval 232"/>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34" name="Oval 233"/>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22" name="Moon 221"/>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3" name="Moon 222"/>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24" name="Group 223"/>
                <p:cNvGrpSpPr/>
                <p:nvPr/>
              </p:nvGrpSpPr>
              <p:grpSpPr>
                <a:xfrm>
                  <a:off x="4105675" y="2328946"/>
                  <a:ext cx="184945" cy="86490"/>
                  <a:chOff x="5590059" y="2324125"/>
                  <a:chExt cx="198815" cy="96747"/>
                </a:xfrm>
                <a:solidFill>
                  <a:srgbClr val="800000"/>
                </a:solidFill>
              </p:grpSpPr>
              <p:sp>
                <p:nvSpPr>
                  <p:cNvPr id="231" name="Moon 230"/>
                  <p:cNvSpPr/>
                  <p:nvPr/>
                </p:nvSpPr>
                <p:spPr>
                  <a:xfrm rot="5400000" flipH="1">
                    <a:off x="5654438" y="2307115"/>
                    <a:ext cx="63413" cy="164102"/>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2" name="Moon 231"/>
                  <p:cNvSpPr/>
                  <p:nvPr/>
                </p:nvSpPr>
                <p:spPr>
                  <a:xfrm rot="5400000">
                    <a:off x="5666426" y="2247758"/>
                    <a:ext cx="46081" cy="198815"/>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25" name="Moon 224"/>
                <p:cNvSpPr/>
                <p:nvPr/>
              </p:nvSpPr>
              <p:spPr>
                <a:xfrm rot="16200000">
                  <a:off x="4004854"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6" name="Moon 225"/>
                <p:cNvSpPr/>
                <p:nvPr/>
              </p:nvSpPr>
              <p:spPr>
                <a:xfrm rot="16200000">
                  <a:off x="4181479"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7" name="Moon 226"/>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8" name="Moon 227"/>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9" name="Cloud 228"/>
                <p:cNvSpPr/>
                <p:nvPr/>
              </p:nvSpPr>
              <p:spPr>
                <a:xfrm rot="1327069">
                  <a:off x="4042297" y="1976430"/>
                  <a:ext cx="411957" cy="14402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0" name="Wave 229"/>
                <p:cNvSpPr/>
                <p:nvPr/>
              </p:nvSpPr>
              <p:spPr>
                <a:xfrm rot="1327069">
                  <a:off x="4198679" y="1964929"/>
                  <a:ext cx="219827" cy="104645"/>
                </a:xfrm>
                <a:prstGeom prst="wave">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05" name="Teardrop 204"/>
              <p:cNvSpPr/>
              <p:nvPr/>
            </p:nvSpPr>
            <p:spPr>
              <a:xfrm rot="18904251">
                <a:off x="6002144" y="2146518"/>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06" name="Teardrop 205"/>
              <p:cNvSpPr/>
              <p:nvPr/>
            </p:nvSpPr>
            <p:spPr>
              <a:xfrm rot="18904251">
                <a:off x="6531560" y="2162465"/>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96" name="Donut 195"/>
            <p:cNvSpPr/>
            <p:nvPr/>
          </p:nvSpPr>
          <p:spPr>
            <a:xfrm>
              <a:off x="2137269" y="271593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7" name="Donut 196"/>
            <p:cNvSpPr/>
            <p:nvPr/>
          </p:nvSpPr>
          <p:spPr>
            <a:xfrm>
              <a:off x="2140684" y="255878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8" name="Donut 197"/>
            <p:cNvSpPr/>
            <p:nvPr/>
          </p:nvSpPr>
          <p:spPr>
            <a:xfrm>
              <a:off x="2136786" y="28863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9" name="Donut 198"/>
            <p:cNvSpPr/>
            <p:nvPr/>
          </p:nvSpPr>
          <p:spPr>
            <a:xfrm>
              <a:off x="2134324" y="30387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00" name="Cloud 199"/>
            <p:cNvSpPr/>
            <p:nvPr/>
          </p:nvSpPr>
          <p:spPr>
            <a:xfrm>
              <a:off x="1582788" y="2433433"/>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01" name="Cloud 200"/>
            <p:cNvSpPr/>
            <p:nvPr/>
          </p:nvSpPr>
          <p:spPr>
            <a:xfrm>
              <a:off x="2398269" y="2422091"/>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02" name="Diagonal Stripe 201"/>
            <p:cNvSpPr/>
            <p:nvPr/>
          </p:nvSpPr>
          <p:spPr>
            <a:xfrm rot="2709832">
              <a:off x="2004235" y="5213966"/>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03" name="Diagonal Stripe 202"/>
            <p:cNvSpPr/>
            <p:nvPr/>
          </p:nvSpPr>
          <p:spPr>
            <a:xfrm rot="2709832">
              <a:off x="2215525" y="5209823"/>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grpSp>
      <p:sp>
        <p:nvSpPr>
          <p:cNvPr id="189" name="TextBox 188"/>
          <p:cNvSpPr txBox="1"/>
          <p:nvPr/>
        </p:nvSpPr>
        <p:spPr>
          <a:xfrm>
            <a:off x="114300" y="38100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Self-organization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126</a:t>
            </a:fld>
            <a:endParaRPr lang="en-US" dirty="0"/>
          </a:p>
        </p:txBody>
      </p:sp>
    </p:spTree>
    <p:extLst>
      <p:ext uri="{BB962C8B-B14F-4D97-AF65-F5344CB8AC3E}">
        <p14:creationId xmlns:p14="http://schemas.microsoft.com/office/powerpoint/2010/main" val="4114452793"/>
      </p:ext>
    </p:extLst>
  </p:cSld>
  <p:clrMapOvr>
    <a:masterClrMapping/>
  </p:clrMapOvr>
  <p:transition spd="med">
    <p:pull/>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53613" y="5547955"/>
            <a:ext cx="4646208" cy="307777"/>
          </a:xfrm>
          <a:prstGeom prst="rect">
            <a:avLst/>
          </a:prstGeom>
        </p:spPr>
        <p:txBody>
          <a:bodyPr wrap="non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2-5: Goals of a Self-organizing Team; Page 28 SBOK™ Guide</a:t>
            </a:r>
            <a:endParaRPr lang="en-US" sz="1400" dirty="0">
              <a:latin typeface="Calibri" panose="020F0502020204030204" pitchFamily="34" charset="0"/>
              <a:cs typeface="Calibri" panose="020F0502020204030204" pitchFamily="34" charset="0"/>
            </a:endParaRPr>
          </a:p>
        </p:txBody>
      </p:sp>
      <p:sp>
        <p:nvSpPr>
          <p:cNvPr id="5" name="TextBox 4"/>
          <p:cNvSpPr txBox="1"/>
          <p:nvPr/>
        </p:nvSpPr>
        <p:spPr>
          <a:xfrm>
            <a:off x="685800" y="304800"/>
            <a:ext cx="83439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Self-organization - Goals of a Self-organizing Team</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1545812"/>
            <a:ext cx="7043738" cy="3766376"/>
          </a:xfrm>
          <a:prstGeom prst="rect">
            <a:avLst/>
          </a:prstGeom>
          <a:ln w="19050">
            <a:solidFill>
              <a:schemeClr val="tx1"/>
            </a:solidFill>
          </a:ln>
        </p:spPr>
      </p:pic>
      <p:sp>
        <p:nvSpPr>
          <p:cNvPr id="2" name="Slide Number Placeholder 1"/>
          <p:cNvSpPr>
            <a:spLocks noGrp="1"/>
          </p:cNvSpPr>
          <p:nvPr>
            <p:ph type="sldNum" sz="quarter" idx="12"/>
          </p:nvPr>
        </p:nvSpPr>
        <p:spPr/>
        <p:txBody>
          <a:bodyPr/>
          <a:lstStyle/>
          <a:p>
            <a:fld id="{7CBCC52C-CE0E-4A77-AE88-E639344518EB}" type="slidenum">
              <a:rPr lang="en-US" smtClean="0"/>
              <a:t>127</a:t>
            </a:fld>
            <a:endParaRPr lang="en-US" dirty="0"/>
          </a:p>
        </p:txBody>
      </p:sp>
    </p:spTree>
    <p:extLst>
      <p:ext uri="{BB962C8B-B14F-4D97-AF65-F5344CB8AC3E}">
        <p14:creationId xmlns:p14="http://schemas.microsoft.com/office/powerpoint/2010/main" val="571647240"/>
      </p:ext>
    </p:extLst>
  </p:cSld>
  <p:clrMapOvr>
    <a:masterClrMapping/>
  </p:clrMapOvr>
  <p:transition spd="med">
    <p:pull/>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As a self-organizing Scrum Team, Team L manages the work they will carry out during the Sprints in their current project. Their Product Owner has confidence in Team L believing them to be fully motivated and, therefore adheres to a participative management style. According to the various management and leadership theories, which kind of a leader is the Product Owner?</a:t>
            </a:r>
          </a:p>
          <a:p>
            <a:pPr lvl="0"/>
            <a:endParaRPr lang="en-IN" sz="1800" dirty="0">
              <a:latin typeface="Calibri" panose="020F0502020204030204" pitchFamily="34" charset="0"/>
            </a:endParaRPr>
          </a:p>
          <a:p>
            <a:pPr lvl="0">
              <a:buFont typeface="+mj-lt"/>
              <a:buAutoNum type="alphaUcPeriod"/>
            </a:pPr>
            <a:r>
              <a:rPr lang="en-US" sz="1800" dirty="0"/>
              <a:t>A Theory Y leader</a:t>
            </a:r>
          </a:p>
          <a:p>
            <a:pPr lvl="0">
              <a:buFont typeface="+mj-lt"/>
              <a:buAutoNum type="alphaUcPeriod"/>
            </a:pPr>
            <a:r>
              <a:rPr lang="en-US" sz="1800" dirty="0"/>
              <a:t>A Task-oriented leader</a:t>
            </a:r>
          </a:p>
          <a:p>
            <a:pPr lvl="0">
              <a:buFont typeface="+mj-lt"/>
              <a:buAutoNum type="alphaUcPeriod"/>
            </a:pPr>
            <a:r>
              <a:rPr lang="en-US" sz="1800" dirty="0"/>
              <a:t>A Delegating leader</a:t>
            </a:r>
          </a:p>
          <a:p>
            <a:pPr lvl="0">
              <a:buFont typeface="+mj-lt"/>
              <a:buAutoNum type="alphaUcPeriod"/>
            </a:pPr>
            <a:r>
              <a:rPr lang="en-US" sz="1800" dirty="0"/>
              <a:t>A Theory X leader</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128</a:t>
            </a:fld>
            <a:endParaRPr lang="en-US" dirty="0"/>
          </a:p>
        </p:txBody>
      </p:sp>
    </p:spTree>
    <p:extLst>
      <p:ext uri="{BB962C8B-B14F-4D97-AF65-F5344CB8AC3E}">
        <p14:creationId xmlns:p14="http://schemas.microsoft.com/office/powerpoint/2010/main" val="575166944"/>
      </p:ext>
    </p:extLst>
  </p:cSld>
  <p:clrMapOvr>
    <a:masterClrMapping/>
  </p:clrMapOvr>
  <p:transition spd="med">
    <p:pull/>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129</a:t>
            </a:fld>
            <a:endParaRPr lang="en-US" dirty="0"/>
          </a:p>
        </p:txBody>
      </p:sp>
    </p:spTree>
    <p:extLst>
      <p:ext uri="{BB962C8B-B14F-4D97-AF65-F5344CB8AC3E}">
        <p14:creationId xmlns:p14="http://schemas.microsoft.com/office/powerpoint/2010/main" val="2971156378"/>
      </p:ext>
    </p:extLst>
  </p:cSld>
  <p:clrMapOvr>
    <a:masterClrMapping/>
  </p:clrMapOvr>
  <p:transition spd="med">
    <p:pull/>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Leonard is the Product Owner for a Scrum project to develop software for library management. He knows that he must facilitate the formation of a self-organizing team in order to achieve the goals of the project. Which of the following is NOT true of self-organizing teams in Scrum?</a:t>
            </a:r>
          </a:p>
          <a:p>
            <a:pPr lvl="0"/>
            <a:endParaRPr lang="en-IN" sz="1800" dirty="0">
              <a:latin typeface="Calibri" panose="020F0502020204030204" pitchFamily="34" charset="0"/>
            </a:endParaRPr>
          </a:p>
          <a:p>
            <a:pPr lvl="0">
              <a:buFont typeface="+mj-lt"/>
              <a:buAutoNum type="alphaUcPeriod"/>
            </a:pPr>
            <a:r>
              <a:rPr lang="en-US" sz="1800" dirty="0"/>
              <a:t>In a self-organizing Scrum Team, new team members can be added whenever the Scrum Team desires.</a:t>
            </a:r>
          </a:p>
          <a:p>
            <a:pPr lvl="0">
              <a:buFont typeface="+mj-lt"/>
              <a:buAutoNum type="alphaUcPeriod"/>
            </a:pPr>
            <a:r>
              <a:rPr lang="en-US" sz="1800" dirty="0"/>
              <a:t>A self-organizing team can create tasks independently during the Create Tasks process.</a:t>
            </a:r>
          </a:p>
          <a:p>
            <a:pPr lvl="0">
              <a:buFont typeface="+mj-lt"/>
              <a:buAutoNum type="alphaUcPeriod"/>
            </a:pPr>
            <a:r>
              <a:rPr lang="en-US" sz="1800" dirty="0"/>
              <a:t>The team can benefit from the expertise of cross-functional team members in carrying out the work of the project during the Create Deliverables process</a:t>
            </a:r>
          </a:p>
          <a:p>
            <a:pPr lvl="0">
              <a:buFont typeface="+mj-lt"/>
              <a:buAutoNum type="alphaUcPeriod"/>
            </a:pPr>
            <a:r>
              <a:rPr lang="en-US" sz="1800" dirty="0"/>
              <a:t>Team members should have a clear understanding of the Project Vision and how the project will deliver value to the organization.</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130</a:t>
            </a:fld>
            <a:endParaRPr lang="en-US" dirty="0"/>
          </a:p>
        </p:txBody>
      </p:sp>
    </p:spTree>
    <p:extLst>
      <p:ext uri="{BB962C8B-B14F-4D97-AF65-F5344CB8AC3E}">
        <p14:creationId xmlns:p14="http://schemas.microsoft.com/office/powerpoint/2010/main" val="2369527435"/>
      </p:ext>
    </p:extLst>
  </p:cSld>
  <p:clrMapOvr>
    <a:masterClrMapping/>
  </p:clrMapOvr>
  <p:transition spd="med">
    <p:pull/>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131</a:t>
            </a:fld>
            <a:endParaRPr lang="en-US" dirty="0"/>
          </a:p>
        </p:txBody>
      </p:sp>
    </p:spTree>
    <p:extLst>
      <p:ext uri="{BB962C8B-B14F-4D97-AF65-F5344CB8AC3E}">
        <p14:creationId xmlns:p14="http://schemas.microsoft.com/office/powerpoint/2010/main" val="2183870838"/>
      </p:ext>
    </p:extLst>
  </p:cSld>
  <p:clrMapOvr>
    <a:masterClrMapping/>
  </p:clrMapOvr>
  <p:transition spd="med">
    <p:pull/>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self-organization?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emphasizing achieving results by focusing on the needs of the Scrum Team.</a:t>
            </a:r>
          </a:p>
          <a:p>
            <a:pPr lvl="0">
              <a:buFont typeface="+mj-lt"/>
              <a:buAutoNum type="alphaUcPeriod"/>
            </a:pPr>
            <a:r>
              <a:rPr lang="en-IN" sz="1800" dirty="0">
                <a:latin typeface="Calibri" panose="020F0502020204030204" pitchFamily="34" charset="0"/>
              </a:rPr>
              <a:t>It refers to delivering maximum business value in a minimum time span.</a:t>
            </a:r>
          </a:p>
          <a:p>
            <a:pPr lvl="0">
              <a:buFont typeface="+mj-lt"/>
              <a:buAutoNum type="alphaUcPeriod"/>
            </a:pPr>
            <a:r>
              <a:rPr lang="en-IN" sz="1800" dirty="0">
                <a:latin typeface="Calibri" panose="020F0502020204030204" pitchFamily="34" charset="0"/>
              </a:rPr>
              <a:t>It refers to prioritizing creation of high value deliverables over lower value deliverables</a:t>
            </a:r>
          </a:p>
          <a:p>
            <a:pPr lvl="0">
              <a:buFont typeface="+mj-lt"/>
              <a:buAutoNum type="alphaUcPeriod"/>
            </a:pPr>
            <a:r>
              <a:rPr lang="en-IN" sz="1800" dirty="0">
                <a:latin typeface="Calibri" panose="020F0502020204030204" pitchFamily="34" charset="0"/>
              </a:rPr>
              <a:t>It refers to allowing all facets of Scrum process to be observed by everyone.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132</a:t>
            </a:fld>
            <a:endParaRPr lang="en-US" dirty="0"/>
          </a:p>
        </p:txBody>
      </p:sp>
    </p:spTree>
    <p:extLst>
      <p:ext uri="{BB962C8B-B14F-4D97-AF65-F5344CB8AC3E}">
        <p14:creationId xmlns:p14="http://schemas.microsoft.com/office/powerpoint/2010/main" val="3411291830"/>
      </p:ext>
    </p:extLst>
  </p:cSld>
  <p:clrMapOvr>
    <a:masterClrMapping/>
  </p:clrMapOvr>
  <p:transition spd="med">
    <p:pull/>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133</a:t>
            </a:fld>
            <a:endParaRPr lang="en-US" dirty="0"/>
          </a:p>
        </p:txBody>
      </p:sp>
    </p:spTree>
    <p:extLst>
      <p:ext uri="{BB962C8B-B14F-4D97-AF65-F5344CB8AC3E}">
        <p14:creationId xmlns:p14="http://schemas.microsoft.com/office/powerpoint/2010/main" val="1119579360"/>
      </p:ext>
    </p:extLst>
  </p:cSld>
  <p:clrMapOvr>
    <a:masterClrMapping/>
  </p:clrMapOvr>
  <p:transition spd="med">
    <p:pull/>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Scrum framework is TRUE?</a:t>
            </a:r>
          </a:p>
          <a:p>
            <a:pPr lvl="0"/>
            <a:endParaRPr lang="en-IN" sz="1800" dirty="0">
              <a:latin typeface="Calibri" panose="020F0502020204030204" pitchFamily="34" charset="0"/>
            </a:endParaRPr>
          </a:p>
          <a:p>
            <a:pPr lvl="0">
              <a:buFont typeface="+mj-lt"/>
              <a:buAutoNum type="alphaUcPeriod"/>
            </a:pPr>
            <a:r>
              <a:rPr lang="en-IN" sz="1800" dirty="0"/>
              <a:t>Focuses on detailed upfront project planning.</a:t>
            </a:r>
          </a:p>
          <a:p>
            <a:pPr lvl="0">
              <a:buFont typeface="+mj-lt"/>
              <a:buAutoNum type="alphaUcPeriod"/>
            </a:pPr>
            <a:r>
              <a:rPr lang="en-IN" sz="1800" dirty="0"/>
              <a:t>Allows teams to take ownership of tasks.</a:t>
            </a:r>
          </a:p>
          <a:p>
            <a:pPr lvl="0">
              <a:buFont typeface="+mj-lt"/>
              <a:buAutoNum type="alphaUcPeriod"/>
            </a:pPr>
            <a:r>
              <a:rPr lang="en-IN" sz="1800" dirty="0"/>
              <a:t>Enables delegation of authority from one level to another.</a:t>
            </a:r>
          </a:p>
          <a:p>
            <a:pPr lvl="0">
              <a:buFont typeface="+mj-lt"/>
              <a:buAutoNum type="alphaUcPeriod"/>
            </a:pPr>
            <a:r>
              <a:rPr lang="en-IN" sz="1800" dirty="0"/>
              <a:t>Emphasizes individual accountability rather than group accountability.</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134</a:t>
            </a:fld>
            <a:endParaRPr lang="en-US" dirty="0"/>
          </a:p>
        </p:txBody>
      </p:sp>
    </p:spTree>
    <p:extLst>
      <p:ext uri="{BB962C8B-B14F-4D97-AF65-F5344CB8AC3E}">
        <p14:creationId xmlns:p14="http://schemas.microsoft.com/office/powerpoint/2010/main" val="2307678874"/>
      </p:ext>
    </p:extLst>
  </p:cSld>
  <p:clrMapOvr>
    <a:masterClrMapping/>
  </p:clrMapOvr>
  <p:transition spd="med">
    <p:pull/>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135</a:t>
            </a:fld>
            <a:endParaRPr lang="en-US" dirty="0"/>
          </a:p>
        </p:txBody>
      </p:sp>
    </p:spTree>
    <p:extLst>
      <p:ext uri="{BB962C8B-B14F-4D97-AF65-F5344CB8AC3E}">
        <p14:creationId xmlns:p14="http://schemas.microsoft.com/office/powerpoint/2010/main" val="3245905285"/>
      </p:ext>
    </p:extLst>
  </p:cSld>
  <p:clrMapOvr>
    <a:masterClrMapping/>
  </p:clrMapOvr>
  <p:transition spd="med">
    <p:pull/>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136</a:t>
            </a:fld>
            <a:endParaRPr lang="en-US" dirty="0"/>
          </a:p>
        </p:txBody>
      </p:sp>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are responsibilities of senior management of an organization in enabling project teams to evolve into self-organized teams? Please type your answer in the Question window.</a:t>
            </a:r>
          </a:p>
        </p:txBody>
      </p:sp>
      <p:sp>
        <p:nvSpPr>
          <p:cNvPr id="6" name="TextBox 5"/>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559839522"/>
      </p:ext>
    </p:extLst>
  </p:cSld>
  <p:clrMapOvr>
    <a:masterClrMapping/>
  </p:clrMapOvr>
  <p:transition spd="med">
    <p:pull/>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Collaboration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137</a:t>
            </a:fld>
            <a:endParaRPr lang="en-US" dirty="0"/>
          </a:p>
        </p:txBody>
      </p:sp>
    </p:spTree>
    <p:extLst>
      <p:ext uri="{BB962C8B-B14F-4D97-AF65-F5344CB8AC3E}">
        <p14:creationId xmlns:p14="http://schemas.microsoft.com/office/powerpoint/2010/main" val="2305967060"/>
      </p:ext>
    </p:extLst>
  </p:cSld>
  <p:clrMapOvr>
    <a:masterClrMapping/>
  </p:clrMapOvr>
  <p:transition spd="med">
    <p:pull/>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954301"/>
            <a:ext cx="5802994" cy="1738938"/>
          </a:xfrm>
          <a:prstGeom prst="rect">
            <a:avLst/>
          </a:prstGeom>
        </p:spPr>
        <p:txBody>
          <a:bodyPr wrap="square">
            <a:spAutoFit/>
          </a:bodyPr>
          <a:lstStyle/>
          <a:p>
            <a:pPr>
              <a:lnSpc>
                <a:spcPct val="107000"/>
              </a:lnSpc>
              <a:spcBef>
                <a:spcPts val="0"/>
              </a:spcBef>
              <a:spcAft>
                <a:spcPts val="0"/>
              </a:spcAft>
            </a:pPr>
            <a:r>
              <a:rPr lang="en-IN" sz="2000" dirty="0">
                <a:latin typeface="Calibri" panose="020F0502020204030204" pitchFamily="34" charset="0"/>
                <a:cs typeface="Calibri" panose="020F0502020204030204" pitchFamily="34" charset="0"/>
              </a:rPr>
              <a:t>Collaboration in Scrum refers to the Scrum Core Team working together and interfacing with the stakeholders to create and validate the deliverables of the project to meet the goals outlined in the Project Vision.</a:t>
            </a:r>
            <a:endParaRPr lang="en-US" sz="2000" dirty="0">
              <a:latin typeface="Calibri" panose="020F0502020204030204" pitchFamily="34" charset="0"/>
              <a:cs typeface="Calibri" panose="020F0502020204030204" pitchFamily="34" charset="0"/>
            </a:endParaRPr>
          </a:p>
        </p:txBody>
      </p:sp>
      <p:grpSp>
        <p:nvGrpSpPr>
          <p:cNvPr id="9" name="Group 8"/>
          <p:cNvGrpSpPr/>
          <p:nvPr/>
        </p:nvGrpSpPr>
        <p:grpSpPr>
          <a:xfrm>
            <a:off x="6068095" y="3657600"/>
            <a:ext cx="2694905" cy="2279561"/>
            <a:chOff x="1582788" y="1373700"/>
            <a:chExt cx="5223551" cy="4689221"/>
          </a:xfrm>
        </p:grpSpPr>
        <p:grpSp>
          <p:nvGrpSpPr>
            <p:cNvPr id="10" name="Group 9"/>
            <p:cNvGrpSpPr/>
            <p:nvPr/>
          </p:nvGrpSpPr>
          <p:grpSpPr>
            <a:xfrm>
              <a:off x="1627790" y="1644737"/>
              <a:ext cx="1032949" cy="3831243"/>
              <a:chOff x="5773390" y="1644737"/>
              <a:chExt cx="1032949" cy="3831243"/>
            </a:xfrm>
          </p:grpSpPr>
          <p:grpSp>
            <p:nvGrpSpPr>
              <p:cNvPr id="160" name="Group 159"/>
              <p:cNvGrpSpPr/>
              <p:nvPr/>
            </p:nvGrpSpPr>
            <p:grpSpPr>
              <a:xfrm>
                <a:off x="5773390" y="1644737"/>
                <a:ext cx="1032949" cy="3831243"/>
                <a:chOff x="3720614" y="1888957"/>
                <a:chExt cx="920382" cy="3452198"/>
              </a:xfrm>
              <a:effectLst/>
            </p:grpSpPr>
            <p:sp>
              <p:nvSpPr>
                <p:cNvPr id="163" name="Rectangle 162"/>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4" name="Oval 163"/>
                <p:cNvSpPr/>
                <p:nvPr/>
              </p:nvSpPr>
              <p:spPr>
                <a:xfrm>
                  <a:off x="3908087" y="1892157"/>
                  <a:ext cx="582455" cy="627935"/>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65" name="Cloud 164"/>
                <p:cNvSpPr/>
                <p:nvPr/>
              </p:nvSpPr>
              <p:spPr>
                <a:xfrm rot="16200000">
                  <a:off x="3846238" y="1930267"/>
                  <a:ext cx="693869" cy="61124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66" name="Teardrop 165"/>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67" name="Rectangle 166"/>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8" name="Rectangle 167"/>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9" name="Rectangle 168"/>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0" name="Rectangle 169"/>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1" name="Trapezoid 170"/>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2" name="Rectangle 171"/>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3" name="Rectangle 172"/>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74" name="Flowchart: Manual Operation 173"/>
                <p:cNvSpPr/>
                <p:nvPr/>
              </p:nvSpPr>
              <p:spPr>
                <a:xfrm rot="10800000">
                  <a:off x="3861946" y="3321673"/>
                  <a:ext cx="672369" cy="849818"/>
                </a:xfrm>
                <a:prstGeom prst="flowChartManualOperation">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5" name="Wave 174"/>
                <p:cNvSpPr/>
                <p:nvPr/>
              </p:nvSpPr>
              <p:spPr>
                <a:xfrm>
                  <a:off x="3861944" y="4081764"/>
                  <a:ext cx="672371" cy="385901"/>
                </a:xfrm>
                <a:prstGeom prst="wave">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76" name="Group 175"/>
                <p:cNvGrpSpPr/>
                <p:nvPr/>
              </p:nvGrpSpPr>
              <p:grpSpPr>
                <a:xfrm>
                  <a:off x="4031881" y="2178972"/>
                  <a:ext cx="114035" cy="52446"/>
                  <a:chOff x="5868522" y="2159344"/>
                  <a:chExt cx="103653" cy="45719"/>
                </a:xfrm>
              </p:grpSpPr>
              <p:sp>
                <p:nvSpPr>
                  <p:cNvPr id="191" name="Oval 190"/>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92" name="Oval 19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177" name="Group 176"/>
                <p:cNvGrpSpPr/>
                <p:nvPr/>
              </p:nvGrpSpPr>
              <p:grpSpPr>
                <a:xfrm>
                  <a:off x="4239517" y="2173811"/>
                  <a:ext cx="114035" cy="52446"/>
                  <a:chOff x="5868522" y="2159344"/>
                  <a:chExt cx="103653" cy="45719"/>
                </a:xfrm>
              </p:grpSpPr>
              <p:sp>
                <p:nvSpPr>
                  <p:cNvPr id="189" name="Oval 188"/>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90" name="Oval 18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78" name="Moon 177"/>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9" name="Moon 178"/>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80" name="Group 179"/>
                <p:cNvGrpSpPr/>
                <p:nvPr/>
              </p:nvGrpSpPr>
              <p:grpSpPr>
                <a:xfrm>
                  <a:off x="4105675" y="2328946"/>
                  <a:ext cx="184945" cy="86490"/>
                  <a:chOff x="5590059" y="2324125"/>
                  <a:chExt cx="198815" cy="96747"/>
                </a:xfrm>
                <a:solidFill>
                  <a:srgbClr val="800000"/>
                </a:solidFill>
              </p:grpSpPr>
              <p:sp>
                <p:nvSpPr>
                  <p:cNvPr id="187" name="Moon 186"/>
                  <p:cNvSpPr/>
                  <p:nvPr/>
                </p:nvSpPr>
                <p:spPr>
                  <a:xfrm rot="5400000" flipH="1">
                    <a:off x="5654438" y="2307115"/>
                    <a:ext cx="63413" cy="164102"/>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8" name="Moon 187"/>
                  <p:cNvSpPr/>
                  <p:nvPr/>
                </p:nvSpPr>
                <p:spPr>
                  <a:xfrm rot="5400000">
                    <a:off x="5666426" y="2247758"/>
                    <a:ext cx="46081" cy="198815"/>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81" name="Moon 180"/>
                <p:cNvSpPr/>
                <p:nvPr/>
              </p:nvSpPr>
              <p:spPr>
                <a:xfrm rot="16200000">
                  <a:off x="4004854"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2" name="Moon 181"/>
                <p:cNvSpPr/>
                <p:nvPr/>
              </p:nvSpPr>
              <p:spPr>
                <a:xfrm rot="16200000">
                  <a:off x="4181479"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3" name="Moon 182"/>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4" name="Moon 183"/>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5" name="Cloud 184"/>
                <p:cNvSpPr/>
                <p:nvPr/>
              </p:nvSpPr>
              <p:spPr>
                <a:xfrm rot="1327069">
                  <a:off x="4042297" y="1976430"/>
                  <a:ext cx="411957" cy="14402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6" name="Wave 185"/>
                <p:cNvSpPr/>
                <p:nvPr/>
              </p:nvSpPr>
              <p:spPr>
                <a:xfrm rot="1327069">
                  <a:off x="4198679" y="1964929"/>
                  <a:ext cx="219827" cy="104645"/>
                </a:xfrm>
                <a:prstGeom prst="wave">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61" name="Teardrop 160"/>
              <p:cNvSpPr/>
              <p:nvPr/>
            </p:nvSpPr>
            <p:spPr>
              <a:xfrm rot="18904251">
                <a:off x="6002144" y="2146518"/>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62" name="Teardrop 161"/>
              <p:cNvSpPr/>
              <p:nvPr/>
            </p:nvSpPr>
            <p:spPr>
              <a:xfrm rot="18904251">
                <a:off x="6531560" y="2162465"/>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1" name="Cloud 10"/>
            <p:cNvSpPr/>
            <p:nvPr/>
          </p:nvSpPr>
          <p:spPr>
            <a:xfrm>
              <a:off x="1582788" y="2433433"/>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2" name="Group 11"/>
            <p:cNvGrpSpPr/>
            <p:nvPr/>
          </p:nvGrpSpPr>
          <p:grpSpPr>
            <a:xfrm>
              <a:off x="1986619" y="1373700"/>
              <a:ext cx="4819720" cy="4689221"/>
              <a:chOff x="1986619" y="1373700"/>
              <a:chExt cx="4819720" cy="4689221"/>
            </a:xfrm>
          </p:grpSpPr>
          <p:grpSp>
            <p:nvGrpSpPr>
              <p:cNvPr id="13" name="Group 12"/>
              <p:cNvGrpSpPr/>
              <p:nvPr/>
            </p:nvGrpSpPr>
            <p:grpSpPr>
              <a:xfrm>
                <a:off x="3521766" y="1855211"/>
                <a:ext cx="1344271" cy="4207710"/>
                <a:chOff x="3521766" y="1855211"/>
                <a:chExt cx="1344271" cy="4207710"/>
              </a:xfrm>
              <a:effectLst/>
            </p:grpSpPr>
            <p:sp>
              <p:nvSpPr>
                <p:cNvPr id="125" name="Moon 124"/>
                <p:cNvSpPr/>
                <p:nvPr/>
              </p:nvSpPr>
              <p:spPr>
                <a:xfrm>
                  <a:off x="3857655" y="2194241"/>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6" name="Moon 125"/>
                <p:cNvSpPr/>
                <p:nvPr/>
              </p:nvSpPr>
              <p:spPr>
                <a:xfrm flipH="1">
                  <a:off x="4388584" y="2201083"/>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7" name="Rectangle 126"/>
                <p:cNvSpPr/>
                <p:nvPr/>
              </p:nvSpPr>
              <p:spPr>
                <a:xfrm rot="16200000">
                  <a:off x="3294776" y="329342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8" name="Moon 127"/>
                <p:cNvSpPr/>
                <p:nvPr/>
              </p:nvSpPr>
              <p:spPr>
                <a:xfrm rot="13912987">
                  <a:off x="4450981" y="5798265"/>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9" name="Moon 128"/>
                <p:cNvSpPr/>
                <p:nvPr/>
              </p:nvSpPr>
              <p:spPr>
                <a:xfrm rot="16508937">
                  <a:off x="3775523" y="5467839"/>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0" name="Can 129"/>
                <p:cNvSpPr/>
                <p:nvPr/>
              </p:nvSpPr>
              <p:spPr>
                <a:xfrm rot="318211">
                  <a:off x="3853989" y="3481289"/>
                  <a:ext cx="328002" cy="2017921"/>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1" name="Oval 130"/>
                <p:cNvSpPr/>
                <p:nvPr/>
              </p:nvSpPr>
              <p:spPr>
                <a:xfrm>
                  <a:off x="3894916" y="1855211"/>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32" name="Rectangle 131"/>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33" name="Teardrop 132"/>
                <p:cNvSpPr/>
                <p:nvPr/>
              </p:nvSpPr>
              <p:spPr>
                <a:xfrm rot="8337726">
                  <a:off x="3909334" y="1936032"/>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34" name="Can 133"/>
                <p:cNvSpPr/>
                <p:nvPr/>
              </p:nvSpPr>
              <p:spPr>
                <a:xfrm rot="21250697">
                  <a:off x="4257522" y="3427147"/>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5" name="Rectangle 134"/>
                <p:cNvSpPr/>
                <p:nvPr/>
              </p:nvSpPr>
              <p:spPr>
                <a:xfrm rot="4629166">
                  <a:off x="4306133" y="2812930"/>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6" name="Rectangle 135"/>
                <p:cNvSpPr/>
                <p:nvPr/>
              </p:nvSpPr>
              <p:spPr>
                <a:xfrm rot="18160931">
                  <a:off x="3494742" y="2820851"/>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7" name="Trapezoid 136"/>
                <p:cNvSpPr/>
                <p:nvPr/>
              </p:nvSpPr>
              <p:spPr>
                <a:xfrm rot="10800000">
                  <a:off x="3839825" y="2612815"/>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8" name="Rectangle 137"/>
                <p:cNvSpPr/>
                <p:nvPr/>
              </p:nvSpPr>
              <p:spPr>
                <a:xfrm rot="4657636">
                  <a:off x="4345651" y="3423012"/>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39" name="Flowchart: Delay 138"/>
                <p:cNvSpPr/>
                <p:nvPr/>
              </p:nvSpPr>
              <p:spPr>
                <a:xfrm rot="16200000" flipH="1">
                  <a:off x="4139026" y="1780860"/>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40" name="Group 139"/>
                <p:cNvGrpSpPr/>
                <p:nvPr/>
              </p:nvGrpSpPr>
              <p:grpSpPr>
                <a:xfrm>
                  <a:off x="4006481" y="2178972"/>
                  <a:ext cx="114035" cy="52446"/>
                  <a:chOff x="5868522" y="2159344"/>
                  <a:chExt cx="103653" cy="45719"/>
                </a:xfrm>
              </p:grpSpPr>
              <p:sp>
                <p:nvSpPr>
                  <p:cNvPr id="158" name="Oval 157"/>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9" name="Oval 158"/>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141" name="Group 140"/>
                <p:cNvGrpSpPr/>
                <p:nvPr/>
              </p:nvGrpSpPr>
              <p:grpSpPr>
                <a:xfrm>
                  <a:off x="4258567" y="2173811"/>
                  <a:ext cx="114035" cy="52446"/>
                  <a:chOff x="5868522" y="2159344"/>
                  <a:chExt cx="103653" cy="45719"/>
                </a:xfrm>
              </p:grpSpPr>
              <p:sp>
                <p:nvSpPr>
                  <p:cNvPr id="156" name="Oval 155"/>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7" name="Oval 15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42" name="Moon 141"/>
                <p:cNvSpPr/>
                <p:nvPr/>
              </p:nvSpPr>
              <p:spPr>
                <a:xfrm rot="5400000">
                  <a:off x="4036707" y="2054100"/>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43" name="Moon 142"/>
                <p:cNvSpPr/>
                <p:nvPr/>
              </p:nvSpPr>
              <p:spPr>
                <a:xfrm rot="5400000">
                  <a:off x="4296352" y="205305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44" name="Group 143"/>
                <p:cNvGrpSpPr/>
                <p:nvPr/>
              </p:nvGrpSpPr>
              <p:grpSpPr>
                <a:xfrm>
                  <a:off x="4097742" y="2351067"/>
                  <a:ext cx="176807" cy="62540"/>
                  <a:chOff x="5598721" y="2332728"/>
                  <a:chExt cx="164102" cy="87404"/>
                </a:xfrm>
                <a:solidFill>
                  <a:schemeClr val="tx1">
                    <a:lumMod val="50000"/>
                    <a:lumOff val="50000"/>
                  </a:schemeClr>
                </a:solidFill>
              </p:grpSpPr>
              <p:sp>
                <p:nvSpPr>
                  <p:cNvPr id="154" name="Moon 153"/>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55" name="Moon 154"/>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45" name="Cloud 144"/>
                <p:cNvSpPr/>
                <p:nvPr/>
              </p:nvSpPr>
              <p:spPr>
                <a:xfrm>
                  <a:off x="4697854" y="377909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46" name="Cloud 145"/>
                <p:cNvSpPr/>
                <p:nvPr/>
              </p:nvSpPr>
              <p:spPr>
                <a:xfrm>
                  <a:off x="3529852" y="362427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47" name="Pentagon 146"/>
                <p:cNvSpPr/>
                <p:nvPr/>
              </p:nvSpPr>
              <p:spPr>
                <a:xfrm rot="5400000">
                  <a:off x="3787010" y="2988191"/>
                  <a:ext cx="803613" cy="139692"/>
                </a:xfrm>
                <a:prstGeom prst="homePlate">
                  <a:avLst/>
                </a:prstGeom>
                <a:solidFill>
                  <a:srgbClr val="800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48" name="Flowchart: Collate 147"/>
                <p:cNvSpPr/>
                <p:nvPr/>
              </p:nvSpPr>
              <p:spPr>
                <a:xfrm rot="5400000">
                  <a:off x="4123360" y="2486655"/>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149" name="Rounded Rectangle 148"/>
                <p:cNvSpPr/>
                <p:nvPr/>
              </p:nvSpPr>
              <p:spPr>
                <a:xfrm rot="1525249">
                  <a:off x="3521766" y="309334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50" name="Rounded Rectangle 149"/>
                <p:cNvSpPr/>
                <p:nvPr/>
              </p:nvSpPr>
              <p:spPr>
                <a:xfrm rot="20353342">
                  <a:off x="4557735" y="3124287"/>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51" name="Group 150"/>
                <p:cNvGrpSpPr/>
                <p:nvPr/>
              </p:nvGrpSpPr>
              <p:grpSpPr>
                <a:xfrm>
                  <a:off x="4080486" y="2308056"/>
                  <a:ext cx="215786" cy="250522"/>
                  <a:chOff x="3113166" y="2748388"/>
                  <a:chExt cx="215121" cy="288135"/>
                </a:xfrm>
                <a:solidFill>
                  <a:schemeClr val="bg1">
                    <a:lumMod val="65000"/>
                  </a:schemeClr>
                </a:solidFill>
              </p:grpSpPr>
              <p:sp>
                <p:nvSpPr>
                  <p:cNvPr id="152" name="Moon 151"/>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53" name="Moon 152"/>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4" name="Group 13"/>
              <p:cNvGrpSpPr/>
              <p:nvPr/>
            </p:nvGrpSpPr>
            <p:grpSpPr>
              <a:xfrm>
                <a:off x="4627347" y="1408808"/>
                <a:ext cx="1100085" cy="4235201"/>
                <a:chOff x="6355903" y="1746706"/>
                <a:chExt cx="1100085" cy="4235201"/>
              </a:xfrm>
            </p:grpSpPr>
            <p:sp>
              <p:nvSpPr>
                <p:cNvPr id="90" name="Cloud 89"/>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91" name="Cloud 90"/>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92" name="Rectangle 91"/>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93" name="Moon 92"/>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4" name="Moon 93"/>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5" name="Rectangle 94"/>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96" name="Moon 95"/>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7" name="Moon 96"/>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8" name="Can 97"/>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9" name="Oval 98"/>
                <p:cNvSpPr/>
                <p:nvPr/>
              </p:nvSpPr>
              <p:spPr>
                <a:xfrm>
                  <a:off x="6608815" y="1746706"/>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00" name="Rectangle 99"/>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01" name="Teardrop 100"/>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02" name="Can 101"/>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3" name="Rectangle 102"/>
                <p:cNvSpPr/>
                <p:nvPr/>
              </p:nvSpPr>
              <p:spPr>
                <a:xfrm rot="4629166">
                  <a:off x="7020032" y="270442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4" name="Rectangle 103"/>
                <p:cNvSpPr/>
                <p:nvPr/>
              </p:nvSpPr>
              <p:spPr>
                <a:xfrm rot="17169412">
                  <a:off x="6277146" y="272588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5" name="Trapezoid 104"/>
                <p:cNvSpPr/>
                <p:nvPr/>
              </p:nvSpPr>
              <p:spPr>
                <a:xfrm rot="10800000">
                  <a:off x="6553724" y="2504310"/>
                  <a:ext cx="716599" cy="1160010"/>
                </a:xfrm>
                <a:prstGeom prst="trapezoid">
                  <a:avLst>
                    <a:gd name="adj" fmla="val 12652"/>
                  </a:avLst>
                </a:prstGeom>
                <a:solidFill>
                  <a:schemeClr val="bg2">
                    <a:lumMod val="75000"/>
                  </a:schemeClr>
                </a:solidFill>
                <a:ln>
                  <a:solidFill>
                    <a:schemeClr val="bg2">
                      <a:lumMod val="9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6" name="Flowchart: Delay 105"/>
                <p:cNvSpPr/>
                <p:nvPr/>
              </p:nvSpPr>
              <p:spPr>
                <a:xfrm rot="16200000" flipH="1">
                  <a:off x="6852925" y="1672355"/>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07" name="Group 106"/>
                <p:cNvGrpSpPr/>
                <p:nvPr/>
              </p:nvGrpSpPr>
              <p:grpSpPr>
                <a:xfrm>
                  <a:off x="6720380" y="2070467"/>
                  <a:ext cx="114035" cy="52446"/>
                  <a:chOff x="5868522" y="2159344"/>
                  <a:chExt cx="103653" cy="45719"/>
                </a:xfrm>
              </p:grpSpPr>
              <p:sp>
                <p:nvSpPr>
                  <p:cNvPr id="123" name="Oval 122"/>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4" name="Oval 123"/>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108" name="Group 107"/>
                <p:cNvGrpSpPr/>
                <p:nvPr/>
              </p:nvGrpSpPr>
              <p:grpSpPr>
                <a:xfrm>
                  <a:off x="6972466" y="2065306"/>
                  <a:ext cx="114035" cy="52446"/>
                  <a:chOff x="5868522" y="2159344"/>
                  <a:chExt cx="103653" cy="45719"/>
                </a:xfrm>
              </p:grpSpPr>
              <p:sp>
                <p:nvSpPr>
                  <p:cNvPr id="121" name="Oval 12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2" name="Oval 12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09" name="Moon 108"/>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0" name="Moon 109"/>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11" name="Group 110"/>
                <p:cNvGrpSpPr/>
                <p:nvPr/>
              </p:nvGrpSpPr>
              <p:grpSpPr>
                <a:xfrm>
                  <a:off x="6811641" y="2242562"/>
                  <a:ext cx="176807" cy="62540"/>
                  <a:chOff x="5598721" y="2332728"/>
                  <a:chExt cx="164102" cy="87404"/>
                </a:xfrm>
                <a:solidFill>
                  <a:schemeClr val="tx1">
                    <a:lumMod val="50000"/>
                    <a:lumOff val="50000"/>
                  </a:schemeClr>
                </a:solidFill>
              </p:grpSpPr>
              <p:sp>
                <p:nvSpPr>
                  <p:cNvPr id="119" name="Moon 118"/>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0" name="Moon 119"/>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12" name="Pentagon 111"/>
                <p:cNvSpPr/>
                <p:nvPr/>
              </p:nvSpPr>
              <p:spPr>
                <a:xfrm rot="5400000">
                  <a:off x="6500909" y="2879686"/>
                  <a:ext cx="803613" cy="139692"/>
                </a:xfrm>
                <a:prstGeom prst="homePlate">
                  <a:avLst/>
                </a:prstGeom>
                <a:solidFill>
                  <a:schemeClr val="tx1">
                    <a:lumMod val="50000"/>
                    <a:lumOff val="5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13" name="Flowchart: Collate 112"/>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114" name="Rounded Rectangle 113"/>
                <p:cNvSpPr/>
                <p:nvPr/>
              </p:nvSpPr>
              <p:spPr>
                <a:xfrm rot="1525249">
                  <a:off x="6355903" y="3038735"/>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5" name="Rounded Rectangle 114"/>
                <p:cNvSpPr/>
                <p:nvPr/>
              </p:nvSpPr>
              <p:spPr>
                <a:xfrm rot="20353342">
                  <a:off x="7271634" y="3015782"/>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16" name="Group 115"/>
                <p:cNvGrpSpPr/>
                <p:nvPr/>
              </p:nvGrpSpPr>
              <p:grpSpPr>
                <a:xfrm>
                  <a:off x="6794385" y="2199551"/>
                  <a:ext cx="215786" cy="250522"/>
                  <a:chOff x="3113166" y="2748388"/>
                  <a:chExt cx="215121" cy="288135"/>
                </a:xfrm>
                <a:solidFill>
                  <a:schemeClr val="bg1">
                    <a:lumMod val="65000"/>
                  </a:schemeClr>
                </a:solidFill>
              </p:grpSpPr>
              <p:sp>
                <p:nvSpPr>
                  <p:cNvPr id="117" name="Moon 116"/>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8" name="Moon 117"/>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5" name="Group 14"/>
              <p:cNvGrpSpPr/>
              <p:nvPr/>
            </p:nvGrpSpPr>
            <p:grpSpPr>
              <a:xfrm>
                <a:off x="2686852" y="1373700"/>
                <a:ext cx="1100085" cy="4235201"/>
                <a:chOff x="6355903" y="1746706"/>
                <a:chExt cx="1100085" cy="4235201"/>
              </a:xfrm>
            </p:grpSpPr>
            <p:sp>
              <p:nvSpPr>
                <p:cNvPr id="58" name="Cloud 57"/>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59" name="Cloud 58"/>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0" name="Rectangle 59"/>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61" name="Moon 60"/>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2" name="Moon 61"/>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3" name="Rectangle 62"/>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64" name="Moon 63"/>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5" name="Moon 64"/>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6" name="Can 65"/>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7" name="Oval 66"/>
                <p:cNvSpPr/>
                <p:nvPr/>
              </p:nvSpPr>
              <p:spPr>
                <a:xfrm>
                  <a:off x="6608815" y="1746706"/>
                  <a:ext cx="582455" cy="512212"/>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8" name="Rectangle 67"/>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69" name="Teardrop 68"/>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70" name="Can 69"/>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1" name="Rectangle 70"/>
                <p:cNvSpPr/>
                <p:nvPr/>
              </p:nvSpPr>
              <p:spPr>
                <a:xfrm rot="4629166">
                  <a:off x="7020032" y="270442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2" name="Rectangle 71"/>
                <p:cNvSpPr/>
                <p:nvPr/>
              </p:nvSpPr>
              <p:spPr>
                <a:xfrm rot="17169412">
                  <a:off x="6277146" y="272588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3" name="Trapezoid 72"/>
                <p:cNvSpPr/>
                <p:nvPr/>
              </p:nvSpPr>
              <p:spPr>
                <a:xfrm rot="10800000">
                  <a:off x="6553724" y="2504310"/>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4" name="Flowchart: Delay 73"/>
                <p:cNvSpPr/>
                <p:nvPr/>
              </p:nvSpPr>
              <p:spPr>
                <a:xfrm rot="16200000" flipH="1">
                  <a:off x="6874489" y="1695962"/>
                  <a:ext cx="138444" cy="348270"/>
                </a:xfrm>
                <a:prstGeom prst="flowChartDelay">
                  <a:avLst/>
                </a:prstGeom>
                <a:solidFill>
                  <a:schemeClr val="tx1">
                    <a:lumMod val="75000"/>
                    <a:lumOff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75" name="Group 74"/>
                <p:cNvGrpSpPr/>
                <p:nvPr/>
              </p:nvGrpSpPr>
              <p:grpSpPr>
                <a:xfrm>
                  <a:off x="6720380" y="2070467"/>
                  <a:ext cx="114035" cy="52446"/>
                  <a:chOff x="5868522" y="2159344"/>
                  <a:chExt cx="103653" cy="45719"/>
                </a:xfrm>
              </p:grpSpPr>
              <p:sp>
                <p:nvSpPr>
                  <p:cNvPr id="88" name="Oval 87"/>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89" name="Oval 88"/>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76" name="Group 75"/>
                <p:cNvGrpSpPr/>
                <p:nvPr/>
              </p:nvGrpSpPr>
              <p:grpSpPr>
                <a:xfrm>
                  <a:off x="6972466" y="2065306"/>
                  <a:ext cx="114035" cy="52446"/>
                  <a:chOff x="5868522" y="2159344"/>
                  <a:chExt cx="103653" cy="45719"/>
                </a:xfrm>
              </p:grpSpPr>
              <p:sp>
                <p:nvSpPr>
                  <p:cNvPr id="86" name="Oval 85"/>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87" name="Oval 8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77" name="Moon 76"/>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8" name="Moon 77"/>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79" name="Group 78"/>
                <p:cNvGrpSpPr/>
                <p:nvPr/>
              </p:nvGrpSpPr>
              <p:grpSpPr>
                <a:xfrm>
                  <a:off x="6811641" y="2242562"/>
                  <a:ext cx="176807" cy="62540"/>
                  <a:chOff x="5598721" y="2332728"/>
                  <a:chExt cx="164102" cy="87404"/>
                </a:xfrm>
                <a:solidFill>
                  <a:schemeClr val="tx1">
                    <a:lumMod val="50000"/>
                    <a:lumOff val="50000"/>
                  </a:schemeClr>
                </a:solidFill>
              </p:grpSpPr>
              <p:sp>
                <p:nvSpPr>
                  <p:cNvPr id="84" name="Moon 83"/>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85" name="Moon 84"/>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80" name="Pentagon 79"/>
                <p:cNvSpPr/>
                <p:nvPr/>
              </p:nvSpPr>
              <p:spPr>
                <a:xfrm rot="5400000">
                  <a:off x="6500909" y="2879686"/>
                  <a:ext cx="803613" cy="139692"/>
                </a:xfrm>
                <a:prstGeom prst="homePlate">
                  <a:avLst/>
                </a:prstGeom>
                <a:solidFill>
                  <a:schemeClr val="bg1">
                    <a:lumMod val="9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81" name="Flowchart: Collate 80"/>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82" name="Rounded Rectangle 81"/>
                <p:cNvSpPr/>
                <p:nvPr/>
              </p:nvSpPr>
              <p:spPr>
                <a:xfrm rot="1525249">
                  <a:off x="6355903" y="303873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83" name="Rounded Rectangle 82"/>
                <p:cNvSpPr/>
                <p:nvPr/>
              </p:nvSpPr>
              <p:spPr>
                <a:xfrm rot="20353342">
                  <a:off x="7271634" y="3015782"/>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nvGrpSpPr>
              <p:cNvPr id="16" name="Group 15"/>
              <p:cNvGrpSpPr/>
              <p:nvPr/>
            </p:nvGrpSpPr>
            <p:grpSpPr>
              <a:xfrm>
                <a:off x="5773390" y="1644737"/>
                <a:ext cx="1032949" cy="3831243"/>
                <a:chOff x="5773390" y="1644737"/>
                <a:chExt cx="1032949" cy="3831243"/>
              </a:xfrm>
            </p:grpSpPr>
            <p:grpSp>
              <p:nvGrpSpPr>
                <p:cNvPr id="24" name="Group 23"/>
                <p:cNvGrpSpPr/>
                <p:nvPr/>
              </p:nvGrpSpPr>
              <p:grpSpPr>
                <a:xfrm>
                  <a:off x="5773390" y="1644737"/>
                  <a:ext cx="1032949" cy="3831243"/>
                  <a:chOff x="3720614" y="1888957"/>
                  <a:chExt cx="920382" cy="3452198"/>
                </a:xfrm>
                <a:effectLst/>
              </p:grpSpPr>
              <p:sp>
                <p:nvSpPr>
                  <p:cNvPr id="27" name="Rectangle 26"/>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8" name="Oval 27"/>
                  <p:cNvSpPr/>
                  <p:nvPr/>
                </p:nvSpPr>
                <p:spPr>
                  <a:xfrm>
                    <a:off x="3908087" y="1892157"/>
                    <a:ext cx="582455" cy="6279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9" name="Flowchart: Delay 28"/>
                  <p:cNvSpPr/>
                  <p:nvPr/>
                </p:nvSpPr>
                <p:spPr>
                  <a:xfrm rot="16200000">
                    <a:off x="3853322" y="1930267"/>
                    <a:ext cx="693869" cy="611249"/>
                  </a:xfrm>
                  <a:prstGeom prst="flowChartDela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 name="Teardrop 29"/>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31" name="Rectangle 30"/>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2" name="Rectangle 31"/>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3" name="Rectangle 32"/>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4" name="Rectangle 33"/>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5" name="Trapezoid 34"/>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 name="Rectangle 35"/>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 name="Flowchart: Collate 36"/>
                  <p:cNvSpPr/>
                  <p:nvPr/>
                </p:nvSpPr>
                <p:spPr>
                  <a:xfrm rot="5400000">
                    <a:off x="4123364" y="2523105"/>
                    <a:ext cx="149527" cy="294200"/>
                  </a:xfrm>
                  <a:prstGeom prst="flowChartCollate">
                    <a:avLst/>
                  </a:prstGeom>
                  <a:solidFill>
                    <a:schemeClr val="bg2">
                      <a:lumMod val="9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38" name="Rectangle 37"/>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9" name="Flowchart: Manual Operation 38"/>
                  <p:cNvSpPr/>
                  <p:nvPr/>
                </p:nvSpPr>
                <p:spPr>
                  <a:xfrm rot="10800000">
                    <a:off x="3861946" y="3321673"/>
                    <a:ext cx="672369" cy="849818"/>
                  </a:xfrm>
                  <a:prstGeom prst="flowChartManualOperati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0" name="Wave 39"/>
                  <p:cNvSpPr/>
                  <p:nvPr/>
                </p:nvSpPr>
                <p:spPr>
                  <a:xfrm>
                    <a:off x="3861944" y="4081764"/>
                    <a:ext cx="672371" cy="385901"/>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41" name="Group 40"/>
                  <p:cNvGrpSpPr/>
                  <p:nvPr/>
                </p:nvGrpSpPr>
                <p:grpSpPr>
                  <a:xfrm>
                    <a:off x="4031881" y="2178972"/>
                    <a:ext cx="114035" cy="52446"/>
                    <a:chOff x="5868522" y="2159344"/>
                    <a:chExt cx="103653" cy="45719"/>
                  </a:xfrm>
                </p:grpSpPr>
                <p:sp>
                  <p:nvSpPr>
                    <p:cNvPr id="56" name="Oval 55"/>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57" name="Oval 5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42" name="Group 41"/>
                  <p:cNvGrpSpPr/>
                  <p:nvPr/>
                </p:nvGrpSpPr>
                <p:grpSpPr>
                  <a:xfrm>
                    <a:off x="4239517" y="2173811"/>
                    <a:ext cx="114035" cy="52446"/>
                    <a:chOff x="5868522" y="2159344"/>
                    <a:chExt cx="103653" cy="45719"/>
                  </a:xfrm>
                </p:grpSpPr>
                <p:sp>
                  <p:nvSpPr>
                    <p:cNvPr id="54" name="Oval 53"/>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55" name="Oval 54"/>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43" name="Moon 42"/>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4" name="Moon 43"/>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45" name="Group 44"/>
                  <p:cNvGrpSpPr/>
                  <p:nvPr/>
                </p:nvGrpSpPr>
                <p:grpSpPr>
                  <a:xfrm>
                    <a:off x="4105675" y="2328946"/>
                    <a:ext cx="184945" cy="86490"/>
                    <a:chOff x="5590059" y="2324125"/>
                    <a:chExt cx="198815" cy="96747"/>
                  </a:xfrm>
                  <a:solidFill>
                    <a:srgbClr val="800000"/>
                  </a:solidFill>
                </p:grpSpPr>
                <p:sp>
                  <p:nvSpPr>
                    <p:cNvPr id="52" name="Moon 51"/>
                    <p:cNvSpPr/>
                    <p:nvPr/>
                  </p:nvSpPr>
                  <p:spPr>
                    <a:xfrm rot="5400000" flipH="1">
                      <a:off x="5654438" y="2307115"/>
                      <a:ext cx="63413"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53" name="Moon 52"/>
                    <p:cNvSpPr/>
                    <p:nvPr/>
                  </p:nvSpPr>
                  <p:spPr>
                    <a:xfrm rot="5400000">
                      <a:off x="5666426" y="2247758"/>
                      <a:ext cx="46081" cy="198815"/>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46" name="Moon 45"/>
                  <p:cNvSpPr/>
                  <p:nvPr/>
                </p:nvSpPr>
                <p:spPr>
                  <a:xfrm rot="16200000">
                    <a:off x="4004854"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7" name="Moon 46"/>
                  <p:cNvSpPr/>
                  <p:nvPr/>
                </p:nvSpPr>
                <p:spPr>
                  <a:xfrm rot="16200000">
                    <a:off x="4181479"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8" name="Moon 47"/>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9" name="Moon 48"/>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50" name="Wave 49"/>
                  <p:cNvSpPr/>
                  <p:nvPr/>
                </p:nvSpPr>
                <p:spPr>
                  <a:xfrm rot="1327069">
                    <a:off x="4042297" y="1976430"/>
                    <a:ext cx="411957" cy="144029"/>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51" name="Wave 50"/>
                  <p:cNvSpPr/>
                  <p:nvPr/>
                </p:nvSpPr>
                <p:spPr>
                  <a:xfrm rot="1327069">
                    <a:off x="4198679" y="1964929"/>
                    <a:ext cx="219827" cy="104645"/>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5" name="Teardrop 24"/>
                <p:cNvSpPr/>
                <p:nvPr/>
              </p:nvSpPr>
              <p:spPr>
                <a:xfrm rot="18904251">
                  <a:off x="6002144" y="2146518"/>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6" name="Teardrop 25"/>
                <p:cNvSpPr/>
                <p:nvPr/>
              </p:nvSpPr>
              <p:spPr>
                <a:xfrm rot="18904251">
                  <a:off x="6531560" y="2162465"/>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7" name="Donut 16"/>
              <p:cNvSpPr/>
              <p:nvPr/>
            </p:nvSpPr>
            <p:spPr>
              <a:xfrm>
                <a:off x="2137269" y="271593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8" name="Donut 17"/>
              <p:cNvSpPr/>
              <p:nvPr/>
            </p:nvSpPr>
            <p:spPr>
              <a:xfrm>
                <a:off x="2140684" y="255878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 name="Donut 18"/>
              <p:cNvSpPr/>
              <p:nvPr/>
            </p:nvSpPr>
            <p:spPr>
              <a:xfrm>
                <a:off x="2136786" y="28863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0" name="Donut 19"/>
              <p:cNvSpPr/>
              <p:nvPr/>
            </p:nvSpPr>
            <p:spPr>
              <a:xfrm>
                <a:off x="2134324" y="30387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1" name="Cloud 20"/>
              <p:cNvSpPr/>
              <p:nvPr/>
            </p:nvSpPr>
            <p:spPr>
              <a:xfrm>
                <a:off x="2398269" y="2422091"/>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 name="Diagonal Stripe 21"/>
              <p:cNvSpPr/>
              <p:nvPr/>
            </p:nvSpPr>
            <p:spPr>
              <a:xfrm rot="2709832">
                <a:off x="2004235" y="5213966"/>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3" name="Diagonal Stripe 22"/>
              <p:cNvSpPr/>
              <p:nvPr/>
            </p:nvSpPr>
            <p:spPr>
              <a:xfrm rot="2709832">
                <a:off x="2215525" y="5209823"/>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grpSp>
      </p:grpSp>
      <p:sp>
        <p:nvSpPr>
          <p:cNvPr id="193" name="TextBox 192"/>
          <p:cNvSpPr txBox="1"/>
          <p:nvPr/>
        </p:nvSpPr>
        <p:spPr>
          <a:xfrm>
            <a:off x="1143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138</a:t>
            </a:fld>
            <a:endParaRPr lang="en-US" dirty="0"/>
          </a:p>
        </p:txBody>
      </p:sp>
    </p:spTree>
    <p:extLst>
      <p:ext uri="{BB962C8B-B14F-4D97-AF65-F5344CB8AC3E}">
        <p14:creationId xmlns:p14="http://schemas.microsoft.com/office/powerpoint/2010/main" val="3938645037"/>
      </p:ext>
    </p:extLst>
  </p:cSld>
  <p:clrMapOvr>
    <a:masterClrMapping/>
  </p:clrMapOvr>
  <p:transition spd="med">
    <p:pull/>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2060" y="1313964"/>
            <a:ext cx="1763624" cy="461665"/>
          </a:xfrm>
          <a:prstGeom prst="rect">
            <a:avLst/>
          </a:prstGeom>
        </p:spPr>
        <p:txBody>
          <a:bodyPr wrap="none">
            <a:spAutoFit/>
          </a:bodyPr>
          <a:lstStyle/>
          <a:p>
            <a:r>
              <a:rPr lang="en-US" sz="2400" b="1" dirty="0">
                <a:latin typeface="Calibri" panose="020F0502020204030204" pitchFamily="34" charset="0"/>
                <a:cs typeface="Calibri" panose="020F0502020204030204" pitchFamily="34" charset="0"/>
              </a:rPr>
              <a:t>Cooperation</a:t>
            </a:r>
          </a:p>
        </p:txBody>
      </p:sp>
      <p:sp>
        <p:nvSpPr>
          <p:cNvPr id="5" name="Rectangle 4"/>
          <p:cNvSpPr/>
          <p:nvPr/>
        </p:nvSpPr>
        <p:spPr>
          <a:xfrm>
            <a:off x="387002" y="2177077"/>
            <a:ext cx="8140916" cy="707886"/>
          </a:xfrm>
          <a:prstGeom prst="rect">
            <a:avLst/>
          </a:prstGeom>
        </p:spPr>
        <p:txBody>
          <a:bodyPr wrap="square">
            <a:spAutoFit/>
          </a:bodyPr>
          <a:lstStyle/>
          <a:p>
            <a:r>
              <a:rPr lang="en-IN" sz="2000" dirty="0">
                <a:latin typeface="Calibri" panose="020F0502020204030204" pitchFamily="34" charset="0"/>
                <a:cs typeface="Calibri" panose="020F0502020204030204" pitchFamily="34" charset="0"/>
              </a:rPr>
              <a:t>Occurs when the work product consists of the sum of the work efforts of various people on a team.</a:t>
            </a:r>
            <a:endParaRPr lang="en-US" sz="2000" dirty="0">
              <a:latin typeface="Calibri" panose="020F0502020204030204" pitchFamily="34" charset="0"/>
              <a:cs typeface="Calibri" panose="020F0502020204030204" pitchFamily="34" charset="0"/>
            </a:endParaRPr>
          </a:p>
        </p:txBody>
      </p:sp>
      <p:sp>
        <p:nvSpPr>
          <p:cNvPr id="6" name="Rectangle 5"/>
          <p:cNvSpPr/>
          <p:nvPr/>
        </p:nvSpPr>
        <p:spPr>
          <a:xfrm>
            <a:off x="355385" y="3625582"/>
            <a:ext cx="1911101" cy="487506"/>
          </a:xfrm>
          <a:prstGeom prst="rect">
            <a:avLst/>
          </a:prstGeom>
        </p:spPr>
        <p:txBody>
          <a:bodyPr wrap="none">
            <a:spAutoFit/>
          </a:bodyPr>
          <a:lstStyle/>
          <a:p>
            <a:pPr>
              <a:lnSpc>
                <a:spcPct val="107000"/>
              </a:lnSpc>
            </a:pPr>
            <a:r>
              <a:rPr lang="en-US" sz="2400" b="1" dirty="0">
                <a:latin typeface="Calibri" panose="020F0502020204030204" pitchFamily="34" charset="0"/>
                <a:cs typeface="Calibri" panose="020F0502020204030204" pitchFamily="34" charset="0"/>
              </a:rPr>
              <a:t>Collaboration</a:t>
            </a:r>
          </a:p>
        </p:txBody>
      </p:sp>
      <p:sp>
        <p:nvSpPr>
          <p:cNvPr id="7" name="Rectangle 6"/>
          <p:cNvSpPr/>
          <p:nvPr/>
        </p:nvSpPr>
        <p:spPr>
          <a:xfrm>
            <a:off x="355384" y="4394409"/>
            <a:ext cx="8464766" cy="783933"/>
          </a:xfrm>
          <a:prstGeom prst="rect">
            <a:avLst/>
          </a:prstGeom>
        </p:spPr>
        <p:txBody>
          <a:bodyPr wrap="square">
            <a:spAutoFit/>
          </a:bodyPr>
          <a:lstStyle/>
          <a:p>
            <a:pPr>
              <a:lnSpc>
                <a:spcPct val="107000"/>
              </a:lnSpc>
            </a:pPr>
            <a:r>
              <a:rPr lang="en-IN" sz="2100" dirty="0">
                <a:latin typeface="Calibri" panose="020F0502020204030204" pitchFamily="34" charset="0"/>
                <a:cs typeface="Calibri" panose="020F0502020204030204" pitchFamily="34" charset="0"/>
              </a:rPr>
              <a:t>Occurs when a team works together to play off each other’s inputs to produce something greater.</a:t>
            </a:r>
            <a:endParaRPr lang="en-US" sz="2100" dirty="0">
              <a:latin typeface="Calibri" panose="020F0502020204030204" pitchFamily="34" charset="0"/>
              <a:cs typeface="Calibri" panose="020F0502020204030204" pitchFamily="34" charset="0"/>
            </a:endParaRPr>
          </a:p>
        </p:txBody>
      </p:sp>
      <p:grpSp>
        <p:nvGrpSpPr>
          <p:cNvPr id="9" name="Group 8"/>
          <p:cNvGrpSpPr/>
          <p:nvPr/>
        </p:nvGrpSpPr>
        <p:grpSpPr>
          <a:xfrm>
            <a:off x="5829603" y="2892657"/>
            <a:ext cx="2618257" cy="1087671"/>
            <a:chOff x="2128309" y="3328250"/>
            <a:chExt cx="2734494" cy="910517"/>
          </a:xfrm>
        </p:grpSpPr>
        <p:pic>
          <p:nvPicPr>
            <p:cNvPr id="10" name="Picture 9"/>
            <p:cNvPicPr>
              <a:picLocks noChangeAspect="1" noChangeArrowheads="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a:stretch>
              <a:fillRect/>
            </a:stretch>
          </p:blipFill>
          <p:spPr bwMode="auto">
            <a:xfrm>
              <a:off x="3006434"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34505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2598445" y="3667671"/>
              <a:ext cx="198104" cy="25256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2796895"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a:off x="2128309" y="3658696"/>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3283035" y="3672519"/>
              <a:ext cx="198104" cy="252567"/>
            </a:xfrm>
            <a:prstGeom prst="line">
              <a:avLst/>
            </a:prstGeom>
          </p:spPr>
          <p:style>
            <a:lnRef idx="1">
              <a:schemeClr val="dk1"/>
            </a:lnRef>
            <a:fillRef idx="0">
              <a:schemeClr val="dk1"/>
            </a:fillRef>
            <a:effectRef idx="0">
              <a:schemeClr val="dk1"/>
            </a:effectRef>
            <a:fontRef idx="minor">
              <a:schemeClr val="tx1"/>
            </a:fontRef>
          </p:style>
        </p:cxnSp>
        <p:pic>
          <p:nvPicPr>
            <p:cNvPr id="16" name="Picture 15"/>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38809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726722"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Connector 17"/>
            <p:cNvCxnSpPr/>
            <p:nvPr/>
          </p:nvCxnSpPr>
          <p:spPr>
            <a:xfrm>
              <a:off x="4014754" y="3672519"/>
              <a:ext cx="163459" cy="264854"/>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4178559"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H="1">
              <a:off x="3486717" y="3643402"/>
              <a:ext cx="270471" cy="280212"/>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4664699" y="3672519"/>
              <a:ext cx="198104" cy="252567"/>
            </a:xfrm>
            <a:prstGeom prst="line">
              <a:avLst/>
            </a:prstGeom>
          </p:spPr>
          <p:style>
            <a:lnRef idx="1">
              <a:schemeClr val="dk1"/>
            </a:lnRef>
            <a:fillRef idx="0">
              <a:schemeClr val="dk1"/>
            </a:fillRef>
            <a:effectRef idx="0">
              <a:schemeClr val="dk1"/>
            </a:effectRef>
            <a:fontRef idx="minor">
              <a:schemeClr val="tx1"/>
            </a:fontRef>
          </p:style>
        </p:cxnSp>
      </p:grpSp>
      <p:sp>
        <p:nvSpPr>
          <p:cNvPr id="22" name="TextBox 21"/>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139</a:t>
            </a:fld>
            <a:endParaRPr lang="en-US" dirty="0"/>
          </a:p>
        </p:txBody>
      </p:sp>
    </p:spTree>
    <p:extLst>
      <p:ext uri="{BB962C8B-B14F-4D97-AF65-F5344CB8AC3E}">
        <p14:creationId xmlns:p14="http://schemas.microsoft.com/office/powerpoint/2010/main" val="4162830298"/>
      </p:ext>
    </p:extLst>
  </p:cSld>
  <p:clrMapOvr>
    <a:masterClrMapping/>
  </p:clrMapOvr>
  <p:transition spd="med">
    <p:pull/>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5091" y="1602844"/>
            <a:ext cx="5188472" cy="461665"/>
          </a:xfrm>
          <a:prstGeom prst="rect">
            <a:avLst/>
          </a:prstGeom>
        </p:spPr>
        <p:txBody>
          <a:bodyPr wrap="none">
            <a:spAutoFit/>
          </a:bodyPr>
          <a:lstStyle/>
          <a:p>
            <a:r>
              <a:rPr lang="en-US" sz="2400" b="1" dirty="0">
                <a:latin typeface="Calibri" panose="020F0502020204030204" pitchFamily="34" charset="0"/>
                <a:cs typeface="Calibri" panose="020F0502020204030204" pitchFamily="34" charset="0"/>
              </a:rPr>
              <a:t>Core Dimensions of Collaborative Work</a:t>
            </a:r>
          </a:p>
        </p:txBody>
      </p:sp>
      <p:sp>
        <p:nvSpPr>
          <p:cNvPr id="5" name="Rectangle 4"/>
          <p:cNvSpPr/>
          <p:nvPr/>
        </p:nvSpPr>
        <p:spPr>
          <a:xfrm>
            <a:off x="342900" y="2852678"/>
            <a:ext cx="8039100" cy="2862322"/>
          </a:xfrm>
          <a:prstGeom prst="rect">
            <a:avLst/>
          </a:prstGeom>
        </p:spPr>
        <p:txBody>
          <a:bodyPr wrap="square">
            <a:spAutoFit/>
          </a:bodyPr>
          <a:lstStyle/>
          <a:p>
            <a:pPr>
              <a:lnSpc>
                <a:spcPct val="200000"/>
              </a:lnSpc>
              <a:spcBef>
                <a:spcPts val="0"/>
              </a:spcBef>
              <a:spcAft>
                <a:spcPts val="0"/>
              </a:spcAft>
            </a:pPr>
            <a:r>
              <a:rPr lang="en-US" b="1" dirty="0">
                <a:solidFill>
                  <a:srgbClr val="000000"/>
                </a:solidFill>
                <a:latin typeface="Calibri" panose="020F0502020204030204" pitchFamily="34" charset="0"/>
                <a:cs typeface="Calibri" panose="020F0502020204030204" pitchFamily="34" charset="0"/>
              </a:rPr>
              <a:t>Awareness</a:t>
            </a:r>
            <a:r>
              <a:rPr lang="en-US" dirty="0">
                <a:solidFill>
                  <a:srgbClr val="54325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Individuals working together need to be aware of each other’s work. </a:t>
            </a:r>
            <a:endParaRPr lang="en-IN" dirty="0">
              <a:latin typeface="Calibri" panose="020F0502020204030204" pitchFamily="34" charset="0"/>
              <a:cs typeface="Calibri" panose="020F0502020204030204" pitchFamily="34" charset="0"/>
            </a:endParaRPr>
          </a:p>
          <a:p>
            <a:pPr>
              <a:spcBef>
                <a:spcPts val="0"/>
              </a:spcBef>
              <a:spcAft>
                <a:spcPts val="0"/>
              </a:spcAft>
            </a:pPr>
            <a:endParaRPr lang="en-US" dirty="0">
              <a:solidFill>
                <a:srgbClr val="543250"/>
              </a:solidFill>
              <a:latin typeface="Calibri" panose="020F0502020204030204" pitchFamily="34" charset="0"/>
              <a:cs typeface="Calibri" panose="020F0502020204030204" pitchFamily="34" charset="0"/>
            </a:endParaRPr>
          </a:p>
          <a:p>
            <a:pPr>
              <a:spcBef>
                <a:spcPts val="0"/>
              </a:spcBef>
              <a:spcAft>
                <a:spcPts val="0"/>
              </a:spcAft>
            </a:pPr>
            <a:r>
              <a:rPr lang="en-US" b="1" dirty="0">
                <a:solidFill>
                  <a:srgbClr val="000000"/>
                </a:solidFill>
                <a:latin typeface="Calibri" panose="020F0502020204030204" pitchFamily="34" charset="0"/>
                <a:cs typeface="Calibri" panose="020F0502020204030204" pitchFamily="34" charset="0"/>
              </a:rPr>
              <a:t>Articulation</a:t>
            </a:r>
            <a:r>
              <a:rPr lang="en-US" dirty="0">
                <a:solidFill>
                  <a:srgbClr val="543250"/>
                </a:solidFill>
                <a:latin typeface="Calibri" panose="020F0502020204030204" pitchFamily="34" charset="0"/>
                <a:cs typeface="Calibri" panose="020F0502020204030204" pitchFamily="34" charset="0"/>
              </a:rPr>
              <a:t>: </a:t>
            </a:r>
            <a:r>
              <a:rPr lang="en-IN" dirty="0">
                <a:latin typeface="Calibri" panose="020F0502020204030204" pitchFamily="34" charset="0"/>
                <a:cs typeface="Calibri" panose="020F0502020204030204" pitchFamily="34" charset="0"/>
              </a:rPr>
              <a:t>Collaborating individuals must partition work into units, divide the units among team members, and then after the work is done, reintegrate it.</a:t>
            </a:r>
          </a:p>
          <a:p>
            <a:pPr>
              <a:spcBef>
                <a:spcPts val="0"/>
              </a:spcBef>
              <a:spcAft>
                <a:spcPts val="0"/>
              </a:spcAft>
            </a:pPr>
            <a:endParaRPr lang="en-US" dirty="0">
              <a:solidFill>
                <a:srgbClr val="543250"/>
              </a:solidFill>
              <a:latin typeface="Calibri" panose="020F0502020204030204" pitchFamily="34" charset="0"/>
              <a:cs typeface="Calibri" panose="020F0502020204030204" pitchFamily="34" charset="0"/>
            </a:endParaRPr>
          </a:p>
          <a:p>
            <a:pPr>
              <a:spcBef>
                <a:spcPts val="0"/>
              </a:spcBef>
              <a:spcAft>
                <a:spcPts val="0"/>
              </a:spcAft>
            </a:pPr>
            <a:r>
              <a:rPr lang="en-US" b="1" dirty="0">
                <a:solidFill>
                  <a:srgbClr val="000000"/>
                </a:solidFill>
                <a:latin typeface="Calibri" panose="020F0502020204030204" pitchFamily="34" charset="0"/>
                <a:cs typeface="Calibri" panose="020F0502020204030204" pitchFamily="34" charset="0"/>
              </a:rPr>
              <a:t>Appropriation</a:t>
            </a:r>
            <a:r>
              <a:rPr lang="en-US" dirty="0">
                <a:solidFill>
                  <a:srgbClr val="543250"/>
                </a:solidFill>
                <a:latin typeface="Calibri" panose="020F0502020204030204" pitchFamily="34" charset="0"/>
                <a:cs typeface="Calibri" panose="020F0502020204030204" pitchFamily="34" charset="0"/>
              </a:rPr>
              <a:t>: </a:t>
            </a:r>
            <a:r>
              <a:rPr lang="en-IN" dirty="0">
                <a:latin typeface="Calibri" panose="020F0502020204030204" pitchFamily="34" charset="0"/>
                <a:cs typeface="Calibri" panose="020F0502020204030204" pitchFamily="34" charset="0"/>
              </a:rPr>
              <a:t>Adapting technology to one’s own situation; the technology may be used in a manner completely different than expected by the designers.</a:t>
            </a:r>
          </a:p>
          <a:p>
            <a:pPr>
              <a:lnSpc>
                <a:spcPct val="200000"/>
              </a:lnSpc>
              <a:spcBef>
                <a:spcPts val="0"/>
              </a:spcBef>
              <a:spcAft>
                <a:spcPts val="0"/>
              </a:spcAft>
            </a:pPr>
            <a:endParaRPr lang="en-US" dirty="0">
              <a:solidFill>
                <a:srgbClr val="543250"/>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5974" y="686320"/>
            <a:ext cx="3050381" cy="2536031"/>
          </a:xfrm>
          <a:prstGeom prst="rect">
            <a:avLst/>
          </a:prstGeom>
        </p:spPr>
      </p:pic>
      <p:sp>
        <p:nvSpPr>
          <p:cNvPr id="8" name="TextBox 7"/>
          <p:cNvSpPr txBox="1"/>
          <p:nvPr/>
        </p:nvSpPr>
        <p:spPr>
          <a:xfrm>
            <a:off x="114300" y="344269"/>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9" name="Slide Number Placeholder 8"/>
          <p:cNvSpPr>
            <a:spLocks noGrp="1"/>
          </p:cNvSpPr>
          <p:nvPr>
            <p:ph type="sldNum" sz="quarter" idx="12"/>
          </p:nvPr>
        </p:nvSpPr>
        <p:spPr/>
        <p:txBody>
          <a:bodyPr/>
          <a:lstStyle/>
          <a:p>
            <a:fld id="{7CBCC52C-CE0E-4A77-AE88-E639344518EB}" type="slidenum">
              <a:rPr lang="en-US" smtClean="0"/>
              <a:t>140</a:t>
            </a:fld>
            <a:endParaRPr lang="en-US" dirty="0"/>
          </a:p>
        </p:txBody>
      </p:sp>
    </p:spTree>
    <p:extLst>
      <p:ext uri="{BB962C8B-B14F-4D97-AF65-F5344CB8AC3E}">
        <p14:creationId xmlns:p14="http://schemas.microsoft.com/office/powerpoint/2010/main" val="1997503690"/>
      </p:ext>
    </p:extLst>
  </p:cSld>
  <p:clrMapOvr>
    <a:masterClrMapping/>
  </p:clrMapOvr>
  <p:transition spd="med">
    <p:pull/>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685800"/>
          </a:xfrm>
        </p:spPr>
        <p:txBody>
          <a:bodyPr/>
          <a:lstStyle/>
          <a:p>
            <a:r>
              <a:rPr lang="en-US" dirty="0"/>
              <a:t>Benefits of Collaboration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059" y="1048166"/>
            <a:ext cx="4793682" cy="4895434"/>
          </a:xfrm>
          <a:prstGeom prst="rect">
            <a:avLst/>
          </a:prstGeom>
          <a:ln w="19050">
            <a:solidFill>
              <a:schemeClr val="tx1"/>
            </a:solidFill>
          </a:ln>
        </p:spPr>
      </p:pic>
      <p:sp>
        <p:nvSpPr>
          <p:cNvPr id="5" name="Rectangle 4"/>
          <p:cNvSpPr/>
          <p:nvPr/>
        </p:nvSpPr>
        <p:spPr>
          <a:xfrm>
            <a:off x="1881573" y="5940623"/>
            <a:ext cx="5304657" cy="307777"/>
          </a:xfrm>
          <a:prstGeom prst="rect">
            <a:avLst/>
          </a:prstGeom>
        </p:spPr>
        <p:txBody>
          <a:bodyPr wrap="non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2-6: Benefits of Collaboration in Scrum Projects; Page 30 SBOK™ Guide</a:t>
            </a:r>
            <a:endParaRPr lang="en-US" sz="1400"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141</a:t>
            </a:fld>
            <a:endParaRPr lang="en-US" dirty="0"/>
          </a:p>
        </p:txBody>
      </p:sp>
    </p:spTree>
    <p:extLst>
      <p:ext uri="{BB962C8B-B14F-4D97-AF65-F5344CB8AC3E}">
        <p14:creationId xmlns:p14="http://schemas.microsoft.com/office/powerpoint/2010/main" val="286088888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4793" y="2221930"/>
            <a:ext cx="5406407" cy="3323987"/>
          </a:xfrm>
          <a:prstGeom prst="rect">
            <a:avLst/>
          </a:prstGeom>
        </p:spPr>
        <p:txBody>
          <a:bodyPr wrap="square">
            <a:spAutoFit/>
          </a:bodyPr>
          <a:lstStyle/>
          <a:p>
            <a:r>
              <a:rPr lang="en-IN" sz="2100" dirty="0">
                <a:latin typeface="Calibri" panose="020F0502020204030204" pitchFamily="34" charset="0"/>
                <a:cs typeface="Calibri" panose="020F0502020204030204" pitchFamily="34" charset="0"/>
              </a:rPr>
              <a:t>For many of the Scrum practices, high-bandwidth communication is required. To enable this, it is preferred that team members are colocated. </a:t>
            </a:r>
          </a:p>
          <a:p>
            <a:endParaRPr lang="en-IN" sz="2100" dirty="0">
              <a:latin typeface="Calibri" panose="020F0502020204030204" pitchFamily="34" charset="0"/>
              <a:cs typeface="Calibri" panose="020F0502020204030204" pitchFamily="34" charset="0"/>
            </a:endParaRPr>
          </a:p>
          <a:p>
            <a:r>
              <a:rPr lang="en-IN" sz="2100" dirty="0">
                <a:latin typeface="Calibri" panose="020F0502020204030204" pitchFamily="34" charset="0"/>
                <a:cs typeface="Calibri" panose="020F0502020204030204" pitchFamily="34" charset="0"/>
              </a:rPr>
              <a:t>Colocation allows both formal and informal interaction between team members. This provides the advantage of having team members always at hand for coordination, problem-solving, and learning.</a:t>
            </a:r>
            <a:endParaRPr lang="en-US" sz="2100" dirty="0">
              <a:latin typeface="Calibri" panose="020F0502020204030204" pitchFamily="34" charset="0"/>
              <a:cs typeface="Calibri" panose="020F0502020204030204" pitchFamily="34" charset="0"/>
            </a:endParaRPr>
          </a:p>
        </p:txBody>
      </p:sp>
      <p:grpSp>
        <p:nvGrpSpPr>
          <p:cNvPr id="8" name="Group 7"/>
          <p:cNvGrpSpPr/>
          <p:nvPr/>
        </p:nvGrpSpPr>
        <p:grpSpPr>
          <a:xfrm>
            <a:off x="6282606" y="2987157"/>
            <a:ext cx="2209067" cy="1087671"/>
            <a:chOff x="2128309" y="3328250"/>
            <a:chExt cx="2734494" cy="910517"/>
          </a:xfrm>
        </p:grpSpPr>
        <p:pic>
          <p:nvPicPr>
            <p:cNvPr id="9" name="Picture 8"/>
            <p:cNvPicPr>
              <a:picLocks noChangeAspect="1" noChangeArrowheads="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a:stretch>
              <a:fillRect/>
            </a:stretch>
          </p:blipFill>
          <p:spPr bwMode="auto">
            <a:xfrm>
              <a:off x="3006434"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34505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Connector 10"/>
            <p:cNvCxnSpPr/>
            <p:nvPr/>
          </p:nvCxnSpPr>
          <p:spPr>
            <a:xfrm>
              <a:off x="2598445" y="3667671"/>
              <a:ext cx="198104" cy="252567"/>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H="1">
              <a:off x="2796895"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2128309" y="3658696"/>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3283035" y="3672519"/>
              <a:ext cx="198104" cy="252567"/>
            </a:xfrm>
            <a:prstGeom prst="line">
              <a:avLst/>
            </a:prstGeom>
          </p:spPr>
          <p:style>
            <a:lnRef idx="1">
              <a:schemeClr val="dk1"/>
            </a:lnRef>
            <a:fillRef idx="0">
              <a:schemeClr val="dk1"/>
            </a:fillRef>
            <a:effectRef idx="0">
              <a:schemeClr val="dk1"/>
            </a:effectRef>
            <a:fontRef idx="minor">
              <a:schemeClr val="tx1"/>
            </a:fontRef>
          </p:style>
        </p:cxnSp>
        <p:pic>
          <p:nvPicPr>
            <p:cNvPr id="15" name="Picture 14"/>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38809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726722"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p:nvCxnSpPr>
          <p:spPr>
            <a:xfrm>
              <a:off x="4014754" y="3672519"/>
              <a:ext cx="163459" cy="264854"/>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4178559"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3486717" y="3643402"/>
              <a:ext cx="270471" cy="280212"/>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664699" y="3672519"/>
              <a:ext cx="198104" cy="252567"/>
            </a:xfrm>
            <a:prstGeom prst="line">
              <a:avLst/>
            </a:prstGeom>
          </p:spPr>
          <p:style>
            <a:lnRef idx="1">
              <a:schemeClr val="dk1"/>
            </a:lnRef>
            <a:fillRef idx="0">
              <a:schemeClr val="dk1"/>
            </a:fillRef>
            <a:effectRef idx="0">
              <a:schemeClr val="dk1"/>
            </a:effectRef>
            <a:fontRef idx="minor">
              <a:schemeClr val="tx1"/>
            </a:fontRef>
          </p:style>
        </p:cxnSp>
      </p:grpSp>
      <p:sp>
        <p:nvSpPr>
          <p:cNvPr id="21" name="TextBox 20"/>
          <p:cNvSpPr txBox="1"/>
          <p:nvPr/>
        </p:nvSpPr>
        <p:spPr>
          <a:xfrm>
            <a:off x="114300" y="344269"/>
            <a:ext cx="8915400" cy="523220"/>
          </a:xfrm>
          <a:prstGeom prst="rect">
            <a:avLst/>
          </a:prstGeom>
          <a:noFill/>
        </p:spPr>
        <p:txBody>
          <a:bodyPr wrap="square" rtlCol="0">
            <a:spAutoFit/>
          </a:bodyPr>
          <a:lstStyle/>
          <a:p>
            <a:pPr algn="ctr"/>
            <a:r>
              <a:rPr lang="en-IN" sz="2800" b="1" dirty="0">
                <a:solidFill>
                  <a:srgbClr val="0050AD"/>
                </a:solidFill>
                <a:latin typeface="Calibri" panose="020F0502020204030204" pitchFamily="34" charset="0"/>
                <a:cs typeface="Calibri" panose="020F0502020204030204" pitchFamily="34" charset="0"/>
              </a:rPr>
              <a:t>Importance of Colocation in Collaboration </a:t>
            </a:r>
          </a:p>
        </p:txBody>
      </p:sp>
      <p:sp>
        <p:nvSpPr>
          <p:cNvPr id="2" name="Slide Number Placeholder 1"/>
          <p:cNvSpPr>
            <a:spLocks noGrp="1"/>
          </p:cNvSpPr>
          <p:nvPr>
            <p:ph type="sldNum" sz="quarter" idx="12"/>
          </p:nvPr>
        </p:nvSpPr>
        <p:spPr/>
        <p:txBody>
          <a:bodyPr/>
          <a:lstStyle/>
          <a:p>
            <a:fld id="{7CBCC52C-CE0E-4A77-AE88-E639344518EB}" type="slidenum">
              <a:rPr lang="en-US" smtClean="0"/>
              <a:t>142</a:t>
            </a:fld>
            <a:endParaRPr lang="en-US" dirty="0"/>
          </a:p>
        </p:txBody>
      </p:sp>
    </p:spTree>
    <p:extLst>
      <p:ext uri="{BB962C8B-B14F-4D97-AF65-F5344CB8AC3E}">
        <p14:creationId xmlns:p14="http://schemas.microsoft.com/office/powerpoint/2010/main" val="2112246834"/>
      </p:ext>
    </p:extLst>
  </p:cSld>
  <p:clrMapOvr>
    <a:masterClrMapping/>
  </p:clrMapOvr>
  <p:transition spd="med">
    <p:pull/>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967" y="1699276"/>
            <a:ext cx="3697487" cy="260136"/>
          </a:xfrm>
          <a:prstGeom prst="rect">
            <a:avLst/>
          </a:prstGeom>
        </p:spPr>
        <p:txBody>
          <a:bodyPr wrap="none">
            <a:spAutoFit/>
          </a:bodyPr>
          <a:lstStyle/>
          <a:p>
            <a:pPr marL="171450">
              <a:lnSpc>
                <a:spcPts val="949"/>
              </a:lnSpc>
              <a:spcBef>
                <a:spcPts val="30"/>
              </a:spcBef>
              <a:spcAft>
                <a:spcPts val="0"/>
              </a:spcAft>
            </a:pPr>
            <a:r>
              <a:rPr lang="en-US" sz="2400" b="1" dirty="0">
                <a:latin typeface="Calibri" panose="020F0502020204030204" pitchFamily="34" charset="0"/>
                <a:cs typeface="Calibri" panose="020F0502020204030204" pitchFamily="34" charset="0"/>
              </a:rPr>
              <a:t>Key</a:t>
            </a: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latin typeface="Calibri" panose="020F0502020204030204" pitchFamily="34" charset="0"/>
                <a:cs typeface="Calibri" panose="020F0502020204030204" pitchFamily="34" charset="0"/>
              </a:rPr>
              <a:t>Benefits of Colocation</a:t>
            </a:r>
          </a:p>
        </p:txBody>
      </p:sp>
      <p:sp>
        <p:nvSpPr>
          <p:cNvPr id="6" name="Rectangle 5"/>
          <p:cNvSpPr/>
          <p:nvPr/>
        </p:nvSpPr>
        <p:spPr>
          <a:xfrm>
            <a:off x="369702" y="2511425"/>
            <a:ext cx="5433026" cy="3323987"/>
          </a:xfrm>
          <a:prstGeom prst="rect">
            <a:avLst/>
          </a:prstGeom>
        </p:spPr>
        <p:txBody>
          <a:bodyPr wrap="none">
            <a:spAutoFit/>
          </a:bodyPr>
          <a:lstStyle/>
          <a:p>
            <a:r>
              <a:rPr lang="en-US" sz="2100" dirty="0">
                <a:latin typeface="Calibri" panose="020F0502020204030204" pitchFamily="34" charset="0"/>
                <a:cs typeface="Calibri" panose="020F0502020204030204" pitchFamily="34" charset="0"/>
              </a:rPr>
              <a:t>Questions get answered quickly</a:t>
            </a:r>
          </a:p>
          <a:p>
            <a:endParaRPr lang="en-US" sz="2100" dirty="0">
              <a:latin typeface="Calibri" panose="020F0502020204030204" pitchFamily="34" charset="0"/>
              <a:cs typeface="Calibri" panose="020F0502020204030204" pitchFamily="34" charset="0"/>
            </a:endParaRPr>
          </a:p>
          <a:p>
            <a:r>
              <a:rPr lang="en-US" sz="2100" dirty="0">
                <a:latin typeface="Calibri" panose="020F0502020204030204" pitchFamily="34" charset="0"/>
                <a:cs typeface="Calibri" panose="020F0502020204030204" pitchFamily="34" charset="0"/>
              </a:rPr>
              <a:t>Problems are fixed on the spot</a:t>
            </a:r>
          </a:p>
          <a:p>
            <a:endParaRPr lang="en-US" sz="2100" dirty="0">
              <a:latin typeface="Calibri" panose="020F0502020204030204" pitchFamily="34" charset="0"/>
              <a:cs typeface="Calibri" panose="020F0502020204030204" pitchFamily="34" charset="0"/>
            </a:endParaRPr>
          </a:p>
          <a:p>
            <a:r>
              <a:rPr lang="en-US" sz="2100" dirty="0">
                <a:latin typeface="Calibri" panose="020F0502020204030204" pitchFamily="34" charset="0"/>
                <a:cs typeface="Calibri" panose="020F0502020204030204" pitchFamily="34" charset="0"/>
              </a:rPr>
              <a:t>Less friction occurs between interactions</a:t>
            </a:r>
          </a:p>
          <a:p>
            <a:endParaRPr lang="en-US" sz="2100" dirty="0">
              <a:latin typeface="Calibri" panose="020F0502020204030204" pitchFamily="34" charset="0"/>
              <a:cs typeface="Calibri" panose="020F0502020204030204" pitchFamily="34" charset="0"/>
            </a:endParaRPr>
          </a:p>
          <a:p>
            <a:r>
              <a:rPr lang="en-US" sz="2100" dirty="0">
                <a:latin typeface="Calibri" panose="020F0502020204030204" pitchFamily="34" charset="0"/>
                <a:cs typeface="Calibri" panose="020F0502020204030204" pitchFamily="34" charset="0"/>
              </a:rPr>
              <a:t>Trust is gained and awarded much more quickly </a:t>
            </a:r>
          </a:p>
          <a:p>
            <a:endParaRPr lang="en-US" sz="2100" dirty="0">
              <a:latin typeface="Calibri" panose="020F0502020204030204" pitchFamily="34" charset="0"/>
              <a:cs typeface="Calibri" panose="020F0502020204030204" pitchFamily="34" charset="0"/>
            </a:endParaRPr>
          </a:p>
          <a:p>
            <a:endParaRPr lang="en-US" sz="2100" dirty="0">
              <a:latin typeface="Calibri" panose="020F0502020204030204" pitchFamily="34" charset="0"/>
              <a:cs typeface="Calibri" panose="020F0502020204030204" pitchFamily="34" charset="0"/>
            </a:endParaRPr>
          </a:p>
          <a:p>
            <a:endParaRPr lang="en-US" sz="2100" dirty="0">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2"/>
          <a:stretch>
            <a:fillRect/>
          </a:stretch>
        </p:blipFill>
        <p:spPr>
          <a:xfrm>
            <a:off x="4884848" y="1344865"/>
            <a:ext cx="2078831" cy="1400175"/>
          </a:xfrm>
          <a:prstGeom prst="rect">
            <a:avLst/>
          </a:prstGeom>
        </p:spPr>
      </p:pic>
      <p:sp>
        <p:nvSpPr>
          <p:cNvPr id="10" name="TextBox 9"/>
          <p:cNvSpPr txBox="1"/>
          <p:nvPr/>
        </p:nvSpPr>
        <p:spPr>
          <a:xfrm>
            <a:off x="114300" y="344269"/>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143</a:t>
            </a:fld>
            <a:endParaRPr lang="en-US" dirty="0"/>
          </a:p>
        </p:txBody>
      </p:sp>
    </p:spTree>
    <p:extLst>
      <p:ext uri="{BB962C8B-B14F-4D97-AF65-F5344CB8AC3E}">
        <p14:creationId xmlns:p14="http://schemas.microsoft.com/office/powerpoint/2010/main" val="3040133501"/>
      </p:ext>
    </p:extLst>
  </p:cSld>
  <p:clrMapOvr>
    <a:masterClrMapping/>
  </p:clrMapOvr>
  <p:transition spd="med">
    <p:pull/>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Scrum Core Team members collaborate with each other to deliver the maximum value to the customers. Which of the following is NOT true about collaboration in Scrum:</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Collaboration minimizes the need for changes resulting from poorly clarified requirements</a:t>
            </a:r>
          </a:p>
          <a:p>
            <a:pPr lvl="0">
              <a:buFont typeface="+mj-lt"/>
              <a:buAutoNum type="alphaUcPeriod"/>
            </a:pPr>
            <a:r>
              <a:rPr lang="en-US" sz="1800" dirty="0"/>
              <a:t>Risks are identified and dealt with efficiently.</a:t>
            </a:r>
          </a:p>
          <a:p>
            <a:pPr lvl="0">
              <a:buFont typeface="+mj-lt"/>
              <a:buAutoNum type="alphaUcPeriod"/>
            </a:pPr>
            <a:r>
              <a:rPr lang="en-US" sz="1800" dirty="0"/>
              <a:t>It is possible to identify the low performer in any team.</a:t>
            </a:r>
          </a:p>
          <a:p>
            <a:pPr lvl="0">
              <a:buFont typeface="+mj-lt"/>
              <a:buAutoNum type="alphaUcPeriod"/>
            </a:pPr>
            <a:r>
              <a:rPr lang="en-US" sz="1800" dirty="0"/>
              <a:t>Continuous improvement is ensured through the sharing of lessons learned.</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144</a:t>
            </a:fld>
            <a:endParaRPr lang="en-US" dirty="0"/>
          </a:p>
        </p:txBody>
      </p:sp>
    </p:spTree>
    <p:extLst>
      <p:ext uri="{BB962C8B-B14F-4D97-AF65-F5344CB8AC3E}">
        <p14:creationId xmlns:p14="http://schemas.microsoft.com/office/powerpoint/2010/main" val="2726040100"/>
      </p:ext>
    </p:extLst>
  </p:cSld>
  <p:clrMapOvr>
    <a:masterClrMapping/>
  </p:clrMapOvr>
  <p:transition spd="med">
    <p:pull/>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145</a:t>
            </a:fld>
            <a:endParaRPr lang="en-US" dirty="0"/>
          </a:p>
        </p:txBody>
      </p:sp>
    </p:spTree>
    <p:extLst>
      <p:ext uri="{BB962C8B-B14F-4D97-AF65-F5344CB8AC3E}">
        <p14:creationId xmlns:p14="http://schemas.microsoft.com/office/powerpoint/2010/main" val="1538637044"/>
      </p:ext>
    </p:extLst>
  </p:cSld>
  <p:clrMapOvr>
    <a:masterClrMapping/>
  </p:clrMapOvr>
  <p:transition spd="med">
    <p:pull/>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Product Owner, being a part of the Scrum Core Team, must ensure that he/she collaborates with the other team members and the stakeholders throughout the project. Which of the following statements is true about the particular project benefits realized due to collaboration within Scrum?</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Collaboration helps identify the need for change in the process.</a:t>
            </a:r>
          </a:p>
          <a:p>
            <a:pPr lvl="0">
              <a:buFont typeface="+mj-lt"/>
              <a:buAutoNum type="alphaUcPeriod"/>
            </a:pPr>
            <a:r>
              <a:rPr lang="en-US" sz="1800" dirty="0"/>
              <a:t>Collaboration enables avoidance of risks.</a:t>
            </a:r>
          </a:p>
          <a:p>
            <a:pPr lvl="0">
              <a:buFont typeface="+mj-lt"/>
              <a:buAutoNum type="alphaUcPeriod"/>
            </a:pPr>
            <a:r>
              <a:rPr lang="en-US" sz="1800" dirty="0"/>
              <a:t>Collaboration enables the team to manage issues more effectively.</a:t>
            </a:r>
          </a:p>
          <a:p>
            <a:pPr lvl="0">
              <a:buFont typeface="+mj-lt"/>
              <a:buAutoNum type="alphaUcPeriod"/>
            </a:pPr>
            <a:r>
              <a:rPr lang="en-US" sz="1800" dirty="0"/>
              <a:t>Collaboration requires the exchange of tasks between the team members at regular intervals.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146</a:t>
            </a:fld>
            <a:endParaRPr lang="en-US" dirty="0"/>
          </a:p>
        </p:txBody>
      </p:sp>
    </p:spTree>
    <p:extLst>
      <p:ext uri="{BB962C8B-B14F-4D97-AF65-F5344CB8AC3E}">
        <p14:creationId xmlns:p14="http://schemas.microsoft.com/office/powerpoint/2010/main" val="2054583982"/>
      </p:ext>
    </p:extLst>
  </p:cSld>
  <p:clrMapOvr>
    <a:masterClrMapping/>
  </p:clrMapOvr>
  <p:transition spd="med">
    <p:pull/>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147</a:t>
            </a:fld>
            <a:endParaRPr lang="en-US" dirty="0"/>
          </a:p>
        </p:txBody>
      </p:sp>
    </p:spTree>
    <p:extLst>
      <p:ext uri="{BB962C8B-B14F-4D97-AF65-F5344CB8AC3E}">
        <p14:creationId xmlns:p14="http://schemas.microsoft.com/office/powerpoint/2010/main" val="1483005600"/>
      </p:ext>
    </p:extLst>
  </p:cSld>
  <p:clrMapOvr>
    <a:masterClrMapping/>
  </p:clrMapOvr>
  <p:transition spd="med">
    <p:pull/>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best defines collaboration?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individual Scrum Team members being aware of each other’s work.</a:t>
            </a:r>
          </a:p>
          <a:p>
            <a:pPr lvl="0">
              <a:buFont typeface="+mj-lt"/>
              <a:buAutoNum type="alphaUcPeriod"/>
            </a:pPr>
            <a:r>
              <a:rPr lang="en-IN" sz="1800" dirty="0">
                <a:latin typeface="Calibri" panose="020F0502020204030204" pitchFamily="34" charset="0"/>
              </a:rPr>
              <a:t>It refers to the Scrum Core Team working together and interfacing with the stakeholders to create and validate the deliverables of the project to meet the stated goals.</a:t>
            </a:r>
          </a:p>
          <a:p>
            <a:pPr lvl="0">
              <a:buFont typeface="+mj-lt"/>
              <a:buAutoNum type="alphaUcPeriod"/>
            </a:pPr>
            <a:r>
              <a:rPr lang="en-IN" sz="1800" dirty="0">
                <a:latin typeface="Calibri" panose="020F0502020204030204" pitchFamily="34" charset="0"/>
              </a:rPr>
              <a:t>It refers to achieving results by focusing on the needs of the Scrum Team.</a:t>
            </a:r>
          </a:p>
          <a:p>
            <a:pPr lvl="0">
              <a:buFont typeface="+mj-lt"/>
              <a:buAutoNum type="alphaUcPeriod"/>
            </a:pPr>
            <a:r>
              <a:rPr lang="en-IN" sz="1800" dirty="0">
                <a:latin typeface="Calibri" panose="020F0502020204030204" pitchFamily="34" charset="0"/>
              </a:rPr>
              <a:t>It refers to proposes fixing a certain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148</a:t>
            </a:fld>
            <a:endParaRPr lang="en-US" dirty="0"/>
          </a:p>
        </p:txBody>
      </p:sp>
    </p:spTree>
    <p:extLst>
      <p:ext uri="{BB962C8B-B14F-4D97-AF65-F5344CB8AC3E}">
        <p14:creationId xmlns:p14="http://schemas.microsoft.com/office/powerpoint/2010/main" val="941456958"/>
      </p:ext>
    </p:extLst>
  </p:cSld>
  <p:clrMapOvr>
    <a:masterClrMapping/>
  </p:clrMapOvr>
  <p:transition spd="med">
    <p:pull/>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149</a:t>
            </a:fld>
            <a:endParaRPr lang="en-US" dirty="0"/>
          </a:p>
        </p:txBody>
      </p:sp>
    </p:spTree>
    <p:extLst>
      <p:ext uri="{BB962C8B-B14F-4D97-AF65-F5344CB8AC3E}">
        <p14:creationId xmlns:p14="http://schemas.microsoft.com/office/powerpoint/2010/main" val="1159335583"/>
      </p:ext>
    </p:extLst>
  </p:cSld>
  <p:clrMapOvr>
    <a:masterClrMapping/>
  </p:clrMapOvr>
  <p:transition spd="med">
    <p:pull/>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According to SBOK™, which of the following is NOT a core dimension of Collaboration?</a:t>
            </a:r>
          </a:p>
          <a:p>
            <a:pPr lvl="0"/>
            <a:endParaRPr lang="en-IN" sz="1800" dirty="0">
              <a:latin typeface="Calibri" panose="020F0502020204030204" pitchFamily="34" charset="0"/>
            </a:endParaRPr>
          </a:p>
          <a:p>
            <a:pPr lvl="0">
              <a:buFont typeface="+mj-lt"/>
              <a:buAutoNum type="alphaUcPeriod"/>
            </a:pPr>
            <a:r>
              <a:rPr lang="en-IN" sz="1800" dirty="0"/>
              <a:t>Adaptation</a:t>
            </a:r>
          </a:p>
          <a:p>
            <a:pPr lvl="0">
              <a:buFont typeface="+mj-lt"/>
              <a:buAutoNum type="alphaUcPeriod"/>
            </a:pPr>
            <a:r>
              <a:rPr lang="en-IN" sz="1800" dirty="0"/>
              <a:t>Appropriation</a:t>
            </a:r>
          </a:p>
          <a:p>
            <a:pPr lvl="0">
              <a:buFont typeface="+mj-lt"/>
              <a:buAutoNum type="alphaUcPeriod"/>
            </a:pPr>
            <a:r>
              <a:rPr lang="en-IN" sz="1800" dirty="0"/>
              <a:t>Articulation</a:t>
            </a:r>
          </a:p>
          <a:p>
            <a:pPr lvl="0">
              <a:buFont typeface="+mj-lt"/>
              <a:buAutoNum type="alphaUcPeriod"/>
            </a:pPr>
            <a:r>
              <a:rPr lang="en-IN" sz="1800" dirty="0"/>
              <a:t>Awareness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150</a:t>
            </a:fld>
            <a:endParaRPr lang="en-US" dirty="0"/>
          </a:p>
        </p:txBody>
      </p:sp>
    </p:spTree>
    <p:extLst>
      <p:ext uri="{BB962C8B-B14F-4D97-AF65-F5344CB8AC3E}">
        <p14:creationId xmlns:p14="http://schemas.microsoft.com/office/powerpoint/2010/main" val="1040369943"/>
      </p:ext>
    </p:extLst>
  </p:cSld>
  <p:clrMapOvr>
    <a:masterClrMapping/>
  </p:clrMapOvr>
  <p:transition spd="med">
    <p:pull/>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151</a:t>
            </a:fld>
            <a:endParaRPr lang="en-US" dirty="0"/>
          </a:p>
        </p:txBody>
      </p:sp>
    </p:spTree>
    <p:extLst>
      <p:ext uri="{BB962C8B-B14F-4D97-AF65-F5344CB8AC3E}">
        <p14:creationId xmlns:p14="http://schemas.microsoft.com/office/powerpoint/2010/main" val="3504344075"/>
      </p:ext>
    </p:extLst>
  </p:cSld>
  <p:clrMapOvr>
    <a:masterClrMapping/>
  </p:clrMapOvr>
  <p:transition spd="med">
    <p:pull/>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152</a:t>
            </a:fld>
            <a:endParaRPr lang="en-US" dirty="0"/>
          </a:p>
        </p:txBody>
      </p:sp>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How is work articulated within the teams of your projects? Please type your answer in the Question window.</a:t>
            </a:r>
          </a:p>
        </p:txBody>
      </p:sp>
      <p:sp>
        <p:nvSpPr>
          <p:cNvPr id="6" name="TextBox 5"/>
          <p:cNvSpPr txBox="1"/>
          <p:nvPr/>
        </p:nvSpPr>
        <p:spPr>
          <a:xfrm>
            <a:off x="152400" y="39118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4012588955"/>
      </p:ext>
    </p:extLst>
  </p:cSld>
  <p:clrMapOvr>
    <a:masterClrMapping/>
  </p:clrMapOvr>
  <p:transition spd="med">
    <p:pull/>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Value-based Prioritization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153</a:t>
            </a:fld>
            <a:endParaRPr lang="en-US" dirty="0"/>
          </a:p>
        </p:txBody>
      </p:sp>
    </p:spTree>
    <p:extLst>
      <p:ext uri="{BB962C8B-B14F-4D97-AF65-F5344CB8AC3E}">
        <p14:creationId xmlns:p14="http://schemas.microsoft.com/office/powerpoint/2010/main" val="2305967060"/>
      </p:ext>
    </p:extLst>
  </p:cSld>
  <p:clrMapOvr>
    <a:masterClrMapping/>
  </p:clrMapOvr>
  <p:transition spd="med">
    <p:pull/>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911" y="3245584"/>
            <a:ext cx="7524750" cy="2862322"/>
          </a:xfrm>
          <a:prstGeom prst="rect">
            <a:avLst/>
          </a:prstGeom>
        </p:spPr>
        <p:txBody>
          <a:bodyPr wrap="square">
            <a:spAutoFit/>
          </a:bodyPr>
          <a:lstStyle/>
          <a:p>
            <a:r>
              <a:rPr lang="en-IN" sz="2000" dirty="0">
                <a:latin typeface="Calibri" panose="020F0502020204030204" pitchFamily="34" charset="0"/>
                <a:cs typeface="Calibri" panose="020F0502020204030204" pitchFamily="34" charset="0"/>
              </a:rPr>
              <a:t>The Scrum framework is driven by the goal of delivering maximum business value in a minimum time span.</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One of the most effective tools for delivering the greatest value in the shortest amount of time is prioritization.</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Prioritization can be defined as determination of the order and separation of what must be done now, from what needs to be done later.</a:t>
            </a:r>
            <a:endParaRPr lang="en-US" sz="2000" dirty="0">
              <a:latin typeface="Calibri" panose="020F0502020204030204" pitchFamily="34" charset="0"/>
              <a:cs typeface="Calibri" panose="020F0502020204030204" pitchFamily="34" charset="0"/>
            </a:endParaRPr>
          </a:p>
        </p:txBody>
      </p:sp>
      <p:grpSp>
        <p:nvGrpSpPr>
          <p:cNvPr id="3" name="Group 2"/>
          <p:cNvGrpSpPr/>
          <p:nvPr/>
        </p:nvGrpSpPr>
        <p:grpSpPr>
          <a:xfrm>
            <a:off x="4204708" y="1057498"/>
            <a:ext cx="793157" cy="1977365"/>
            <a:chOff x="3115593" y="1839153"/>
            <a:chExt cx="1597662" cy="3338017"/>
          </a:xfrm>
        </p:grpSpPr>
        <p:grpSp>
          <p:nvGrpSpPr>
            <p:cNvPr id="5" name="Group 4"/>
            <p:cNvGrpSpPr/>
            <p:nvPr/>
          </p:nvGrpSpPr>
          <p:grpSpPr>
            <a:xfrm>
              <a:off x="3410724" y="1839153"/>
              <a:ext cx="1158781" cy="3338017"/>
              <a:chOff x="3410724" y="1839153"/>
              <a:chExt cx="1158781" cy="3338017"/>
            </a:xfrm>
            <a:scene3d>
              <a:camera prst="isometricOffAxis2Left"/>
              <a:lightRig rig="threePt" dir="t"/>
            </a:scene3d>
          </p:grpSpPr>
          <p:sp>
            <p:nvSpPr>
              <p:cNvPr id="8" name="Can 7"/>
              <p:cNvSpPr/>
              <p:nvPr/>
            </p:nvSpPr>
            <p:spPr>
              <a:xfrm rot="2342914">
                <a:off x="3410724" y="2575020"/>
                <a:ext cx="209842" cy="554841"/>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9" name="Can 8"/>
              <p:cNvSpPr/>
              <p:nvPr/>
            </p:nvSpPr>
            <p:spPr>
              <a:xfrm rot="19589563">
                <a:off x="4373932" y="2551739"/>
                <a:ext cx="195573" cy="58550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0" name="Can 9"/>
              <p:cNvSpPr/>
              <p:nvPr/>
            </p:nvSpPr>
            <p:spPr>
              <a:xfrm>
                <a:off x="3603810"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Can 10"/>
              <p:cNvSpPr/>
              <p:nvPr/>
            </p:nvSpPr>
            <p:spPr>
              <a:xfrm>
                <a:off x="4007222"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2" name="Rectangle 11"/>
              <p:cNvSpPr/>
              <p:nvPr/>
            </p:nvSpPr>
            <p:spPr>
              <a:xfrm>
                <a:off x="3603810" y="2566581"/>
                <a:ext cx="739588" cy="118334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3" name="Oval 12"/>
              <p:cNvSpPr/>
              <p:nvPr/>
            </p:nvSpPr>
            <p:spPr>
              <a:xfrm>
                <a:off x="3664318" y="1839153"/>
                <a:ext cx="618565" cy="591672"/>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4" name="Pentagon 13"/>
              <p:cNvSpPr/>
              <p:nvPr/>
            </p:nvSpPr>
            <p:spPr>
              <a:xfrm rot="5400000">
                <a:off x="3573175" y="2955488"/>
                <a:ext cx="803613" cy="178825"/>
              </a:xfrm>
              <a:prstGeom prst="homePlate">
                <a:avLst/>
              </a:prstGeom>
              <a:ln/>
            </p:spPr>
            <p:style>
              <a:lnRef idx="0">
                <a:schemeClr val="accent3"/>
              </a:lnRef>
              <a:fillRef idx="1001">
                <a:schemeClr val="lt1"/>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a:off x="3830166" y="2458036"/>
                <a:ext cx="286872" cy="5395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6" name="Flowchart: Delay 15"/>
              <p:cNvSpPr/>
              <p:nvPr/>
            </p:nvSpPr>
            <p:spPr>
              <a:xfrm rot="9557554">
                <a:off x="3473759" y="4990935"/>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7" name="Flowchart: Delay 16"/>
              <p:cNvSpPr/>
              <p:nvPr/>
            </p:nvSpPr>
            <p:spPr>
              <a:xfrm rot="585963">
                <a:off x="4054595" y="4990933"/>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6" name="Cube 5"/>
            <p:cNvSpPr/>
            <p:nvPr/>
          </p:nvSpPr>
          <p:spPr>
            <a:xfrm>
              <a:off x="3115593" y="2956108"/>
              <a:ext cx="1312607" cy="825910"/>
            </a:xfrm>
            <a:prstGeom prst="cube">
              <a:avLst>
                <a:gd name="adj" fmla="val 21429"/>
              </a:avLst>
            </a:prstGeom>
            <a:solidFill>
              <a:schemeClr val="bg2">
                <a:lumMod val="90000"/>
              </a:schemeClr>
            </a:solidFill>
            <a:ln>
              <a:solidFill>
                <a:schemeClr val="bg1">
                  <a:lumMod val="65000"/>
                </a:schemeClr>
              </a:solidFill>
            </a:ln>
            <a:scene3d>
              <a:camera prst="isometricOffAxis2Left"/>
              <a:lightRig rig="threePt" dir="t"/>
            </a:scene3d>
          </p:spPr>
          <p:style>
            <a:lnRef idx="1">
              <a:schemeClr val="dk1"/>
            </a:lnRef>
            <a:fillRef idx="2">
              <a:schemeClr val="dk1"/>
            </a:fillRef>
            <a:effectRef idx="1">
              <a:schemeClr val="dk1"/>
            </a:effectRef>
            <a:fontRef idx="minor">
              <a:schemeClr val="dk1"/>
            </a:fontRef>
          </p:style>
          <p:txBody>
            <a:bodyPr rtlCol="0" anchor="ctr"/>
            <a:lstStyle/>
            <a:p>
              <a:pPr algn="ctr"/>
              <a:r>
                <a:rPr lang="en-GB" sz="900" b="1" dirty="0">
                  <a:solidFill>
                    <a:schemeClr val="tx1"/>
                  </a:solidFill>
                  <a:latin typeface="Calibri" panose="020F0502020204030204" pitchFamily="34" charset="0"/>
                </a:rPr>
                <a:t>VALUE</a:t>
              </a:r>
            </a:p>
          </p:txBody>
        </p:sp>
        <p:sp>
          <p:nvSpPr>
            <p:cNvPr id="7" name="Flowchart: Delay 6"/>
            <p:cNvSpPr/>
            <p:nvPr/>
          </p:nvSpPr>
          <p:spPr>
            <a:xfrm rot="9590705">
              <a:off x="4120459" y="3248391"/>
              <a:ext cx="592796" cy="195971"/>
            </a:xfrm>
            <a:prstGeom prst="flowChartDelay">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8" name="Rectangle 17"/>
          <p:cNvSpPr/>
          <p:nvPr/>
        </p:nvSpPr>
        <p:spPr>
          <a:xfrm>
            <a:off x="152400" y="354913"/>
            <a:ext cx="8686800" cy="553357"/>
          </a:xfrm>
          <a:prstGeom prst="rect">
            <a:avLst/>
          </a:prstGeom>
        </p:spPr>
        <p:txBody>
          <a:bodyPr wrap="square">
            <a:spAutoFit/>
          </a:bodyPr>
          <a:lstStyle/>
          <a:p>
            <a:pPr algn="ctr">
              <a:lnSpc>
                <a:spcPct val="107000"/>
              </a:lnSpc>
            </a:pPr>
            <a:r>
              <a:rPr lang="en-US" sz="2800" b="1" dirty="0">
                <a:solidFill>
                  <a:srgbClr val="0050AD"/>
                </a:solidFill>
                <a:latin typeface="Calibri" panose="020F0502020204030204" pitchFamily="34" charset="0"/>
                <a:cs typeface="Calibri" panose="020F0502020204030204" pitchFamily="34" charset="0"/>
              </a:rPr>
              <a:t>Scrum Principles – Value-based Prioritization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154</a:t>
            </a:fld>
            <a:endParaRPr lang="en-US" dirty="0"/>
          </a:p>
        </p:txBody>
      </p:sp>
    </p:spTree>
    <p:extLst>
      <p:ext uri="{BB962C8B-B14F-4D97-AF65-F5344CB8AC3E}">
        <p14:creationId xmlns:p14="http://schemas.microsoft.com/office/powerpoint/2010/main" val="2889553852"/>
      </p:ext>
    </p:extLst>
  </p:cSld>
  <p:clrMapOvr>
    <a:masterClrMapping/>
  </p:clrMapOvr>
  <p:transition spd="med">
    <p:pull/>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93400" y="2408715"/>
            <a:ext cx="7034342" cy="3896131"/>
          </a:xfrm>
          <a:prstGeom prst="rect">
            <a:avLst/>
          </a:prstGeom>
        </p:spPr>
        <p:txBody>
          <a:bodyPr wrap="square">
            <a:spAutoFit/>
          </a:bodyPr>
          <a:lstStyle/>
          <a:p>
            <a:pPr>
              <a:lnSpc>
                <a:spcPct val="107000"/>
              </a:lnSpc>
            </a:pPr>
            <a:r>
              <a:rPr lang="en-US" sz="2100" dirty="0">
                <a:latin typeface="Calibri" panose="020F0502020204030204" pitchFamily="34" charset="0"/>
                <a:cs typeface="Calibri" panose="020F0502020204030204" pitchFamily="34" charset="0"/>
              </a:rPr>
              <a:t>Scrum uses value-based prioritization as a core principle that drives the structure and functionality of the entire Scrum framework</a:t>
            </a:r>
          </a:p>
          <a:p>
            <a:pPr>
              <a:lnSpc>
                <a:spcPct val="107000"/>
              </a:lnSpc>
            </a:pPr>
            <a:endParaRPr lang="en-US" sz="2100" dirty="0">
              <a:latin typeface="Calibri" panose="020F0502020204030204" pitchFamily="34" charset="0"/>
              <a:cs typeface="Calibri" panose="020F0502020204030204" pitchFamily="34" charset="0"/>
            </a:endParaRPr>
          </a:p>
          <a:p>
            <a:pPr>
              <a:lnSpc>
                <a:spcPct val="107000"/>
              </a:lnSpc>
            </a:pPr>
            <a:r>
              <a:rPr lang="en-US" sz="2100" dirty="0">
                <a:latin typeface="Calibri" panose="020F0502020204030204" pitchFamily="34" charset="0"/>
                <a:cs typeface="Calibri" panose="020F0502020204030204" pitchFamily="34" charset="0"/>
              </a:rPr>
              <a:t>Scrum aims at delivering a valuable product or service to the customer on an early and continuous basis</a:t>
            </a:r>
          </a:p>
          <a:p>
            <a:pPr>
              <a:lnSpc>
                <a:spcPct val="107000"/>
              </a:lnSpc>
            </a:pPr>
            <a:endParaRPr lang="en-US" sz="2100" dirty="0">
              <a:latin typeface="Calibri" panose="020F0502020204030204" pitchFamily="34" charset="0"/>
              <a:cs typeface="Calibri" panose="020F0502020204030204" pitchFamily="34" charset="0"/>
            </a:endParaRPr>
          </a:p>
          <a:p>
            <a:pPr>
              <a:lnSpc>
                <a:spcPct val="107000"/>
              </a:lnSpc>
            </a:pPr>
            <a:r>
              <a:rPr lang="en-IN" sz="2100" dirty="0">
                <a:latin typeface="Calibri" panose="020F0502020204030204" pitchFamily="34" charset="0"/>
                <a:cs typeface="Calibri" panose="020F0502020204030204" pitchFamily="34" charset="0"/>
              </a:rPr>
              <a:t>Prioritization is done by the Product Owner when he or she prioritizes User Stories in the Prioritized Product Backlog.</a:t>
            </a:r>
            <a:endParaRPr lang="en-US" sz="2100" dirty="0">
              <a:latin typeface="Calibri" panose="020F0502020204030204" pitchFamily="34" charset="0"/>
              <a:cs typeface="Calibri" panose="020F0502020204030204" pitchFamily="34" charset="0"/>
            </a:endParaRPr>
          </a:p>
          <a:p>
            <a:pPr>
              <a:lnSpc>
                <a:spcPct val="107000"/>
              </a:lnSpc>
            </a:pPr>
            <a:endParaRPr lang="en-US" sz="2100" dirty="0">
              <a:latin typeface="Calibri" panose="020F0502020204030204" pitchFamily="34" charset="0"/>
              <a:cs typeface="Calibri" panose="020F0502020204030204" pitchFamily="34" charset="0"/>
            </a:endParaRPr>
          </a:p>
          <a:p>
            <a:pPr>
              <a:lnSpc>
                <a:spcPct val="107000"/>
              </a:lnSpc>
            </a:pPr>
            <a:endParaRPr lang="en-US" sz="2100" dirty="0">
              <a:latin typeface="Calibri" panose="020F0502020204030204" pitchFamily="34" charset="0"/>
              <a:cs typeface="Calibri" panose="020F0502020204030204" pitchFamily="34" charset="0"/>
            </a:endParaRPr>
          </a:p>
        </p:txBody>
      </p:sp>
      <p:grpSp>
        <p:nvGrpSpPr>
          <p:cNvPr id="8" name="Group 7"/>
          <p:cNvGrpSpPr/>
          <p:nvPr/>
        </p:nvGrpSpPr>
        <p:grpSpPr>
          <a:xfrm>
            <a:off x="4262573" y="992478"/>
            <a:ext cx="1880650" cy="1267950"/>
            <a:chOff x="5123553" y="1283109"/>
            <a:chExt cx="3268279" cy="3298616"/>
          </a:xfrm>
        </p:grpSpPr>
        <p:pic>
          <p:nvPicPr>
            <p:cNvPr id="9" name="Picture 8"/>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123553" y="2955629"/>
              <a:ext cx="514397" cy="1626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loud Callout 9"/>
            <p:cNvSpPr/>
            <p:nvPr/>
          </p:nvSpPr>
          <p:spPr>
            <a:xfrm>
              <a:off x="6474542" y="1283109"/>
              <a:ext cx="1917290" cy="1230068"/>
            </a:xfrm>
            <a:prstGeom prst="cloudCallout">
              <a:avLst>
                <a:gd name="adj1" fmla="val -89295"/>
                <a:gd name="adj2" fmla="val 81684"/>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latin typeface="Calibri" panose="020F0502020204030204" pitchFamily="34" charset="0"/>
                </a:rPr>
                <a:t>$$$</a:t>
              </a:r>
            </a:p>
          </p:txBody>
        </p:sp>
      </p:grpSp>
      <p:sp>
        <p:nvSpPr>
          <p:cNvPr id="11" name="Rectangle 10"/>
          <p:cNvSpPr/>
          <p:nvPr/>
        </p:nvSpPr>
        <p:spPr>
          <a:xfrm>
            <a:off x="152400" y="381000"/>
            <a:ext cx="8686800" cy="553357"/>
          </a:xfrm>
          <a:prstGeom prst="rect">
            <a:avLst/>
          </a:prstGeom>
        </p:spPr>
        <p:txBody>
          <a:bodyPr wrap="square">
            <a:spAutoFit/>
          </a:bodyPr>
          <a:lstStyle/>
          <a:p>
            <a:pPr algn="ctr">
              <a:lnSpc>
                <a:spcPct val="107000"/>
              </a:lnSpc>
            </a:pPr>
            <a:r>
              <a:rPr lang="en-US" sz="2800" b="1" dirty="0">
                <a:solidFill>
                  <a:srgbClr val="0050AD"/>
                </a:solidFill>
                <a:latin typeface="Calibri" panose="020F0502020204030204" pitchFamily="34" charset="0"/>
                <a:cs typeface="Calibri" panose="020F0502020204030204" pitchFamily="34" charset="0"/>
              </a:rPr>
              <a:t>Scrum Principles – Value-based Prioritization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155</a:t>
            </a:fld>
            <a:endParaRPr lang="en-US" dirty="0"/>
          </a:p>
        </p:txBody>
      </p:sp>
    </p:spTree>
    <p:extLst>
      <p:ext uri="{BB962C8B-B14F-4D97-AF65-F5344CB8AC3E}">
        <p14:creationId xmlns:p14="http://schemas.microsoft.com/office/powerpoint/2010/main" val="3137536572"/>
      </p:ext>
    </p:extLst>
  </p:cSld>
  <p:clrMapOvr>
    <a:masterClrMapping/>
  </p:clrMapOvr>
  <p:transition spd="med">
    <p:pull/>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8150" y="1624527"/>
            <a:ext cx="9220200" cy="783933"/>
          </a:xfrm>
          <a:prstGeom prst="rect">
            <a:avLst/>
          </a:prstGeom>
        </p:spPr>
        <p:txBody>
          <a:bodyPr wrap="square">
            <a:spAutoFit/>
          </a:bodyPr>
          <a:lstStyle/>
          <a:p>
            <a:pPr marR="650558" algn="ctr">
              <a:lnSpc>
                <a:spcPct val="107000"/>
              </a:lnSpc>
              <a:spcBef>
                <a:spcPts val="780"/>
              </a:spcBef>
            </a:pPr>
            <a:r>
              <a:rPr lang="en-US" sz="2100" dirty="0">
                <a:latin typeface="Calibri" panose="020F0502020204030204" pitchFamily="34" charset="0"/>
                <a:cs typeface="Calibri" panose="020F0502020204030204" pitchFamily="34" charset="0"/>
              </a:rPr>
              <a:t>While prioritizing requirements in the Prioritized Product Backlog, the following three factors are considered:</a:t>
            </a:r>
          </a:p>
        </p:txBody>
      </p:sp>
      <p:grpSp>
        <p:nvGrpSpPr>
          <p:cNvPr id="9" name="Group 8"/>
          <p:cNvGrpSpPr/>
          <p:nvPr/>
        </p:nvGrpSpPr>
        <p:grpSpPr>
          <a:xfrm>
            <a:off x="564148" y="2861656"/>
            <a:ext cx="1406878" cy="2589149"/>
            <a:chOff x="3574467" y="1888957"/>
            <a:chExt cx="1875837" cy="3452198"/>
          </a:xfrm>
          <a:effectLst/>
        </p:grpSpPr>
        <p:sp>
          <p:nvSpPr>
            <p:cNvPr id="10" name="Oval 9"/>
            <p:cNvSpPr/>
            <p:nvPr/>
          </p:nvSpPr>
          <p:spPr>
            <a:xfrm>
              <a:off x="3908087" y="1892157"/>
              <a:ext cx="582455" cy="6279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Flowchart: Delay 10"/>
            <p:cNvSpPr/>
            <p:nvPr/>
          </p:nvSpPr>
          <p:spPr>
            <a:xfrm rot="16200000">
              <a:off x="3853322" y="1930267"/>
              <a:ext cx="693869" cy="611249"/>
            </a:xfrm>
            <a:prstGeom prst="flowChartDela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 name="Teardrop 11"/>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3" name="Rectangle 12"/>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4" name="Rectangle 13"/>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rot="3237104">
              <a:off x="4388911" y="2793705"/>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 name="Rectangle 15"/>
            <p:cNvSpPr/>
            <p:nvPr/>
          </p:nvSpPr>
          <p:spPr>
            <a:xfrm rot="18074271">
              <a:off x="3494742" y="2842973"/>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 name="Trapezoid 16"/>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 name="Rectangle 17"/>
            <p:cNvSpPr/>
            <p:nvPr/>
          </p:nvSpPr>
          <p:spPr>
            <a:xfrm rot="19442651">
              <a:off x="4656425" y="2781982"/>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9" name="Flowchart: Collate 18"/>
            <p:cNvSpPr/>
            <p:nvPr/>
          </p:nvSpPr>
          <p:spPr>
            <a:xfrm rot="5400000">
              <a:off x="4123364" y="2523105"/>
              <a:ext cx="149527" cy="294200"/>
            </a:xfrm>
            <a:prstGeom prst="flowChartCollate">
              <a:avLst/>
            </a:prstGeom>
            <a:solidFill>
              <a:schemeClr val="bg2">
                <a:lumMod val="9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20" name="Rectangle 19"/>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1" name="Flowchart: Manual Operation 20"/>
            <p:cNvSpPr/>
            <p:nvPr/>
          </p:nvSpPr>
          <p:spPr>
            <a:xfrm rot="10800000">
              <a:off x="3861946" y="3321673"/>
              <a:ext cx="672369" cy="849818"/>
            </a:xfrm>
            <a:prstGeom prst="flowChartManualOperati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 name="Wave 21"/>
            <p:cNvSpPr/>
            <p:nvPr/>
          </p:nvSpPr>
          <p:spPr>
            <a:xfrm>
              <a:off x="3861944" y="4081764"/>
              <a:ext cx="672371" cy="385901"/>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 name="Rectangle 22"/>
            <p:cNvSpPr/>
            <p:nvPr/>
          </p:nvSpPr>
          <p:spPr>
            <a:xfrm rot="16200000">
              <a:off x="3332274" y="3328771"/>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nvGrpSpPr>
            <p:cNvPr id="24" name="Group 23"/>
            <p:cNvGrpSpPr/>
            <p:nvPr/>
          </p:nvGrpSpPr>
          <p:grpSpPr>
            <a:xfrm>
              <a:off x="4031881" y="2178972"/>
              <a:ext cx="114035" cy="52446"/>
              <a:chOff x="5868522" y="2159344"/>
              <a:chExt cx="103653" cy="45719"/>
            </a:xfrm>
          </p:grpSpPr>
          <p:sp>
            <p:nvSpPr>
              <p:cNvPr id="41" name="Oval 4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42" name="Oval 4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5" name="Group 24"/>
            <p:cNvGrpSpPr/>
            <p:nvPr/>
          </p:nvGrpSpPr>
          <p:grpSpPr>
            <a:xfrm>
              <a:off x="4239517" y="2173811"/>
              <a:ext cx="114035" cy="52446"/>
              <a:chOff x="5868522" y="2159344"/>
              <a:chExt cx="103653" cy="45719"/>
            </a:xfrm>
          </p:grpSpPr>
          <p:sp>
            <p:nvSpPr>
              <p:cNvPr id="39" name="Oval 38"/>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40" name="Oval 3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6" name="Moon 25"/>
            <p:cNvSpPr/>
            <p:nvPr/>
          </p:nvSpPr>
          <p:spPr>
            <a:xfrm rot="5400000">
              <a:off x="4055757" y="2054100"/>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 name="Moon 26"/>
            <p:cNvSpPr/>
            <p:nvPr/>
          </p:nvSpPr>
          <p:spPr>
            <a:xfrm rot="5400000">
              <a:off x="4270952" y="205305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8" name="Group 27"/>
            <p:cNvGrpSpPr/>
            <p:nvPr/>
          </p:nvGrpSpPr>
          <p:grpSpPr>
            <a:xfrm>
              <a:off x="4113712" y="2336623"/>
              <a:ext cx="152653" cy="78137"/>
              <a:chOff x="5598721" y="2332728"/>
              <a:chExt cx="164102" cy="87404"/>
            </a:xfrm>
            <a:solidFill>
              <a:srgbClr val="800000"/>
            </a:solidFill>
          </p:grpSpPr>
          <p:sp>
            <p:nvSpPr>
              <p:cNvPr id="37" name="Moon 36"/>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8" name="Moon 37"/>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9" name="Moon 28"/>
            <p:cNvSpPr/>
            <p:nvPr/>
          </p:nvSpPr>
          <p:spPr>
            <a:xfrm rot="16200000">
              <a:off x="4004854"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 name="Moon 29"/>
            <p:cNvSpPr/>
            <p:nvPr/>
          </p:nvSpPr>
          <p:spPr>
            <a:xfrm rot="16200000">
              <a:off x="4181479"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 name="Cloud 30"/>
            <p:cNvSpPr/>
            <p:nvPr/>
          </p:nvSpPr>
          <p:spPr>
            <a:xfrm>
              <a:off x="5282121" y="2469685"/>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2" name="Cloud 31"/>
            <p:cNvSpPr/>
            <p:nvPr/>
          </p:nvSpPr>
          <p:spPr>
            <a:xfrm>
              <a:off x="3574467" y="3633440"/>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3" name="Moon 32"/>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 name="Moon 33"/>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 name="Wave 34"/>
            <p:cNvSpPr/>
            <p:nvPr/>
          </p:nvSpPr>
          <p:spPr>
            <a:xfrm rot="1327069">
              <a:off x="4042297" y="1976430"/>
              <a:ext cx="411957" cy="144029"/>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 name="Wave 35"/>
            <p:cNvSpPr/>
            <p:nvPr/>
          </p:nvSpPr>
          <p:spPr>
            <a:xfrm rot="1327069">
              <a:off x="4198679" y="1964929"/>
              <a:ext cx="219827" cy="104645"/>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43" name="Rectangle 42"/>
          <p:cNvSpPr/>
          <p:nvPr/>
        </p:nvSpPr>
        <p:spPr>
          <a:xfrm>
            <a:off x="152400" y="354913"/>
            <a:ext cx="8991600" cy="553357"/>
          </a:xfrm>
          <a:prstGeom prst="rect">
            <a:avLst/>
          </a:prstGeom>
        </p:spPr>
        <p:txBody>
          <a:bodyPr wrap="square">
            <a:spAutoFit/>
          </a:bodyPr>
          <a:lstStyle/>
          <a:p>
            <a:pPr algn="ctr">
              <a:lnSpc>
                <a:spcPct val="107000"/>
              </a:lnSpc>
            </a:pPr>
            <a:r>
              <a:rPr lang="en-US" sz="2800" b="1" dirty="0">
                <a:solidFill>
                  <a:srgbClr val="0050AD"/>
                </a:solidFill>
                <a:latin typeface="Calibri" panose="020F0502020204030204" pitchFamily="34" charset="0"/>
                <a:cs typeface="Calibri" panose="020F0502020204030204" pitchFamily="34" charset="0"/>
              </a:rPr>
              <a:t>Scrum Principle – Value-based Prioritization</a:t>
            </a:r>
          </a:p>
        </p:txBody>
      </p:sp>
      <p:pic>
        <p:nvPicPr>
          <p:cNvPr id="44" name="Picture 43"/>
          <p:cNvPicPr>
            <a:picLocks noChangeAspect="1"/>
          </p:cNvPicPr>
          <p:nvPr/>
        </p:nvPicPr>
        <p:blipFill rotWithShape="1">
          <a:blip r:embed="rId2">
            <a:extLst>
              <a:ext uri="{28A0092B-C50C-407E-A947-70E740481C1C}">
                <a14:useLocalDpi xmlns:a14="http://schemas.microsoft.com/office/drawing/2010/main" val="0"/>
              </a:ext>
            </a:extLst>
          </a:blip>
          <a:srcRect/>
          <a:stretch/>
        </p:blipFill>
        <p:spPr bwMode="auto">
          <a:xfrm>
            <a:off x="2163206" y="3288662"/>
            <a:ext cx="6218794" cy="1951122"/>
          </a:xfrm>
          <a:prstGeom prst="rect">
            <a:avLst/>
          </a:prstGeom>
          <a:ln w="19050">
            <a:solidFill>
              <a:schemeClr val="tx1"/>
            </a:solidFill>
          </a:ln>
          <a:extLst>
            <a:ext uri="{53640926-AAD7-44D8-BBD7-CCE9431645EC}">
              <a14:shadowObscured xmlns:a14="http://schemas.microsoft.com/office/drawing/2010/main"/>
            </a:ext>
          </a:extLst>
        </p:spPr>
      </p:pic>
      <p:sp>
        <p:nvSpPr>
          <p:cNvPr id="45" name="Rectangle 44"/>
          <p:cNvSpPr/>
          <p:nvPr/>
        </p:nvSpPr>
        <p:spPr>
          <a:xfrm>
            <a:off x="3246049" y="5559623"/>
            <a:ext cx="4053161" cy="307777"/>
          </a:xfrm>
          <a:prstGeom prst="rect">
            <a:avLst/>
          </a:prstGeom>
        </p:spPr>
        <p:txBody>
          <a:bodyPr wrap="non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2-7: Value-based Prioritization; Page 32 SBOK™ Guide</a:t>
            </a:r>
            <a:endParaRPr lang="en-US" sz="1400" dirty="0">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156</a:t>
            </a:fld>
            <a:endParaRPr lang="en-US" dirty="0"/>
          </a:p>
        </p:txBody>
      </p:sp>
    </p:spTree>
    <p:extLst>
      <p:ext uri="{BB962C8B-B14F-4D97-AF65-F5344CB8AC3E}">
        <p14:creationId xmlns:p14="http://schemas.microsoft.com/office/powerpoint/2010/main" val="2201414584"/>
      </p:ext>
    </p:extLst>
  </p:cSld>
  <p:clrMapOvr>
    <a:masterClrMapping/>
  </p:clrMapOvr>
  <p:transition spd="med">
    <p:pull/>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143000"/>
            <a:ext cx="7886700" cy="50371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Scrum uses value-based prioritization. Prioritization is done by the Product Owner when he/she prioritizes User Stories in the Prioritized Product Backlog. Which of the following statements is true about value-based prioritization?</a:t>
            </a:r>
          </a:p>
          <a:p>
            <a:pPr marL="0" lvl="0" indent="0">
              <a:lnSpc>
                <a:spcPct val="115000"/>
              </a:lnSpc>
              <a:spcBef>
                <a:spcPts val="0"/>
              </a:spcBef>
              <a:spcAft>
                <a:spcPts val="0"/>
              </a:spcAft>
              <a:buNone/>
            </a:pPr>
            <a:endParaRPr lang="en-IN" sz="1800" dirty="0">
              <a:ea typeface="Times New Roman"/>
              <a:cs typeface="Times New Roman"/>
            </a:endParaRPr>
          </a:p>
          <a:p>
            <a:pPr marL="400050">
              <a:lnSpc>
                <a:spcPct val="115000"/>
              </a:lnSpc>
              <a:spcBef>
                <a:spcPts val="0"/>
              </a:spcBef>
              <a:spcAft>
                <a:spcPts val="0"/>
              </a:spcAft>
              <a:buFont typeface="+mj-lt"/>
              <a:buAutoNum type="alphaUcPeriod"/>
            </a:pPr>
            <a:r>
              <a:rPr lang="en-US" sz="1800" dirty="0">
                <a:ea typeface="Times New Roman"/>
              </a:rPr>
              <a:t>The Product Owner works with the Scrum Team, to understand the project’s risks and uncertainty as they may have negative consequences associated with them.</a:t>
            </a:r>
          </a:p>
          <a:p>
            <a:pPr marL="400050">
              <a:lnSpc>
                <a:spcPct val="115000"/>
              </a:lnSpc>
              <a:spcBef>
                <a:spcPts val="0"/>
              </a:spcBef>
              <a:spcAft>
                <a:spcPts val="0"/>
              </a:spcAft>
              <a:buFont typeface="+mj-lt"/>
              <a:buAutoNum type="alphaUcPeriod"/>
            </a:pPr>
            <a:r>
              <a:rPr lang="en-US" sz="1800" dirty="0">
                <a:ea typeface="Times New Roman"/>
              </a:rPr>
              <a:t>The dependencies that the Scrum Team brings to the notice of the Product Owner do not need to be taken into account during prioritization.</a:t>
            </a:r>
          </a:p>
          <a:p>
            <a:pPr marL="400050">
              <a:lnSpc>
                <a:spcPct val="115000"/>
              </a:lnSpc>
              <a:spcBef>
                <a:spcPts val="0"/>
              </a:spcBef>
              <a:spcAft>
                <a:spcPts val="0"/>
              </a:spcAft>
              <a:buFont typeface="+mj-lt"/>
              <a:buAutoNum type="alphaUcPeriod"/>
            </a:pPr>
            <a:r>
              <a:rPr lang="en-US" sz="1800" dirty="0">
                <a:ea typeface="Times New Roman"/>
              </a:rPr>
              <a:t>Scrum never uses multiple task-prioritization techniques unlike the traditional Waterfall model of project management. </a:t>
            </a:r>
          </a:p>
          <a:p>
            <a:pPr marL="400050">
              <a:lnSpc>
                <a:spcPct val="115000"/>
              </a:lnSpc>
              <a:spcBef>
                <a:spcPts val="0"/>
              </a:spcBef>
              <a:spcAft>
                <a:spcPts val="0"/>
              </a:spcAft>
              <a:buFont typeface="+mj-lt"/>
              <a:buAutoNum type="alphaUcPeriod"/>
            </a:pPr>
            <a:r>
              <a:rPr lang="en-US" sz="1800" dirty="0">
                <a:ea typeface="Times New Roman"/>
              </a:rPr>
              <a:t>To deliver maximum business value in a minimum time span, the customer must be encouraged to mandate all User Stories to be of high priority.</a:t>
            </a:r>
          </a:p>
          <a:p>
            <a:pPr marL="0" indent="0">
              <a:buNone/>
            </a:pP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157</a:t>
            </a:fld>
            <a:endParaRPr lang="en-US" dirty="0"/>
          </a:p>
        </p:txBody>
      </p:sp>
    </p:spTree>
    <p:extLst>
      <p:ext uri="{BB962C8B-B14F-4D97-AF65-F5344CB8AC3E}">
        <p14:creationId xmlns:p14="http://schemas.microsoft.com/office/powerpoint/2010/main" val="1145993694"/>
      </p:ext>
    </p:extLst>
  </p:cSld>
  <p:clrMapOvr>
    <a:masterClrMapping/>
  </p:clrMapOvr>
  <p:transition spd="med">
    <p:pull/>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158</a:t>
            </a:fld>
            <a:endParaRPr lang="en-US" dirty="0"/>
          </a:p>
        </p:txBody>
      </p:sp>
    </p:spTree>
    <p:extLst>
      <p:ext uri="{BB962C8B-B14F-4D97-AF65-F5344CB8AC3E}">
        <p14:creationId xmlns:p14="http://schemas.microsoft.com/office/powerpoint/2010/main" val="491202424"/>
      </p:ext>
    </p:extLst>
  </p:cSld>
  <p:clrMapOvr>
    <a:masterClrMapping/>
  </p:clrMapOvr>
  <p:transition spd="med">
    <p:pull/>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Which of the following is the first step in Value-based Prioritization?</a:t>
            </a:r>
          </a:p>
          <a:p>
            <a:pPr marL="0" lvl="0" indent="0">
              <a:lnSpc>
                <a:spcPct val="115000"/>
              </a:lnSpc>
              <a:spcBef>
                <a:spcPts val="0"/>
              </a:spcBef>
              <a:spcAft>
                <a:spcPts val="0"/>
              </a:spcAft>
              <a:buNone/>
            </a:pPr>
            <a:endParaRPr lang="en-IN" sz="1800" dirty="0">
              <a:ea typeface="Times New Roman"/>
              <a:cs typeface="Times New Roman"/>
            </a:endParaRPr>
          </a:p>
          <a:p>
            <a:pPr marL="514350" indent="-457200">
              <a:lnSpc>
                <a:spcPct val="115000"/>
              </a:lnSpc>
              <a:spcBef>
                <a:spcPts val="0"/>
              </a:spcBef>
              <a:spcAft>
                <a:spcPts val="0"/>
              </a:spcAft>
              <a:buFont typeface="+mj-lt"/>
              <a:buAutoNum type="alphaUcPeriod"/>
            </a:pPr>
            <a:r>
              <a:rPr lang="en-US" sz="1800" dirty="0">
                <a:ea typeface="Times New Roman"/>
              </a:rPr>
              <a:t>Using a Prioritized Product Backlog for the development cycle.</a:t>
            </a:r>
          </a:p>
          <a:p>
            <a:pPr marL="514350" indent="-457200">
              <a:lnSpc>
                <a:spcPct val="115000"/>
              </a:lnSpc>
              <a:spcBef>
                <a:spcPts val="0"/>
              </a:spcBef>
              <a:spcAft>
                <a:spcPts val="0"/>
              </a:spcAft>
              <a:buFont typeface="+mj-lt"/>
              <a:buAutoNum type="alphaUcPeriod"/>
            </a:pPr>
            <a:r>
              <a:rPr lang="en-US" sz="1800" dirty="0">
                <a:ea typeface="Times New Roman"/>
              </a:rPr>
              <a:t>Holding workshops to identify potential features of the project.</a:t>
            </a:r>
          </a:p>
          <a:p>
            <a:pPr marL="514350" indent="-457200">
              <a:lnSpc>
                <a:spcPct val="115000"/>
              </a:lnSpc>
              <a:spcBef>
                <a:spcPts val="0"/>
              </a:spcBef>
              <a:spcAft>
                <a:spcPts val="0"/>
              </a:spcAft>
              <a:buFont typeface="+mj-lt"/>
              <a:buAutoNum type="alphaUcPeriod"/>
            </a:pPr>
            <a:r>
              <a:rPr lang="en-US" sz="1800" dirty="0">
                <a:ea typeface="Times New Roman"/>
              </a:rPr>
              <a:t>Determining broad-level vision, goals, and mission of the project.</a:t>
            </a:r>
          </a:p>
          <a:p>
            <a:pPr marL="514350" indent="-457200">
              <a:lnSpc>
                <a:spcPct val="115000"/>
              </a:lnSpc>
              <a:spcBef>
                <a:spcPts val="0"/>
              </a:spcBef>
              <a:spcAft>
                <a:spcPts val="0"/>
              </a:spcAft>
              <a:buFont typeface="+mj-lt"/>
              <a:buAutoNum type="alphaUcPeriod"/>
            </a:pPr>
            <a:r>
              <a:rPr lang="en-US" sz="1800" dirty="0">
                <a:ea typeface="Times New Roman"/>
              </a:rPr>
              <a:t>Understanding what the customer wants and values in order to arrange the User Stories by relative importance.</a:t>
            </a:r>
          </a:p>
          <a:p>
            <a:pPr marL="0" indent="0">
              <a:buNone/>
            </a:pP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159</a:t>
            </a:fld>
            <a:endParaRPr lang="en-US" dirty="0"/>
          </a:p>
        </p:txBody>
      </p:sp>
    </p:spTree>
    <p:extLst>
      <p:ext uri="{BB962C8B-B14F-4D97-AF65-F5344CB8AC3E}">
        <p14:creationId xmlns:p14="http://schemas.microsoft.com/office/powerpoint/2010/main" val="915537238"/>
      </p:ext>
    </p:extLst>
  </p:cSld>
  <p:clrMapOvr>
    <a:masterClrMapping/>
  </p:clrMapOvr>
  <p:transition spd="med">
    <p:pull/>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160</a:t>
            </a:fld>
            <a:endParaRPr lang="en-US" dirty="0"/>
          </a:p>
        </p:txBody>
      </p:sp>
    </p:spTree>
    <p:extLst>
      <p:ext uri="{BB962C8B-B14F-4D97-AF65-F5344CB8AC3E}">
        <p14:creationId xmlns:p14="http://schemas.microsoft.com/office/powerpoint/2010/main" val="2341963472"/>
      </p:ext>
    </p:extLst>
  </p:cSld>
  <p:clrMapOvr>
    <a:masterClrMapping/>
  </p:clrMapOvr>
  <p:transition spd="med">
    <p:pull/>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4960938"/>
          </a:xfrm>
        </p:spPr>
        <p:txBody>
          <a:bodyPr/>
          <a:lstStyle/>
          <a:p>
            <a:pPr lvl="0">
              <a:lnSpc>
                <a:spcPct val="115000"/>
              </a:lnSpc>
              <a:spcBef>
                <a:spcPts val="0"/>
              </a:spcBef>
              <a:spcAft>
                <a:spcPts val="0"/>
              </a:spcAft>
              <a:buFont typeface="Arial" panose="020B0604020202020204" pitchFamily="34" charset="0"/>
              <a:buChar char="•"/>
            </a:pPr>
            <a:r>
              <a:rPr lang="en-US" sz="1800" dirty="0">
                <a:ea typeface="Times New Roman"/>
              </a:rPr>
              <a:t>Which of the following statements on Value-based Prioritization is TRUE?</a:t>
            </a:r>
          </a:p>
          <a:p>
            <a:pPr marL="0" lvl="0" indent="0">
              <a:lnSpc>
                <a:spcPct val="115000"/>
              </a:lnSpc>
              <a:spcBef>
                <a:spcPts val="0"/>
              </a:spcBef>
              <a:spcAft>
                <a:spcPts val="0"/>
              </a:spcAft>
              <a:buNone/>
            </a:pPr>
            <a:endParaRPr lang="en-IN" sz="1800" dirty="0">
              <a:ea typeface="Times New Roman"/>
              <a:cs typeface="Times New Roman"/>
            </a:endParaRPr>
          </a:p>
          <a:p>
            <a:pPr marL="514350" indent="-457200">
              <a:lnSpc>
                <a:spcPct val="115000"/>
              </a:lnSpc>
              <a:spcBef>
                <a:spcPts val="0"/>
              </a:spcBef>
              <a:spcAft>
                <a:spcPts val="0"/>
              </a:spcAft>
              <a:buFont typeface="+mj-lt"/>
              <a:buAutoNum type="alphaUcPeriod"/>
            </a:pPr>
            <a:r>
              <a:rPr lang="en-US" sz="1800" dirty="0">
                <a:ea typeface="Times New Roman"/>
              </a:rPr>
              <a:t>This principle describes how time is considered a limiting constraint in Scrum and is  used to help effectively manage project planning and execution. Scrum elements impacted by this  principle include Sprints, Daily Standup Meetings, Sprint Planning Meetings, and Sprint Review Meetings.</a:t>
            </a:r>
          </a:p>
          <a:p>
            <a:pPr marL="514350" indent="-457200">
              <a:lnSpc>
                <a:spcPct val="115000"/>
              </a:lnSpc>
              <a:spcBef>
                <a:spcPts val="0"/>
              </a:spcBef>
              <a:spcAft>
                <a:spcPts val="0"/>
              </a:spcAft>
              <a:buFont typeface="+mj-lt"/>
              <a:buAutoNum type="alphaUcPeriod"/>
            </a:pPr>
            <a:r>
              <a:rPr lang="en-US" sz="1800" dirty="0">
                <a:ea typeface="Times New Roman"/>
              </a:rPr>
              <a:t>This principle focuses on today’s workers, who deliver significantly greater value when encouraged to self-organize rather than be subject to the command and control style of traditional project management.</a:t>
            </a:r>
          </a:p>
          <a:p>
            <a:pPr marL="514350" indent="-457200">
              <a:lnSpc>
                <a:spcPct val="115000"/>
              </a:lnSpc>
              <a:spcBef>
                <a:spcPts val="0"/>
              </a:spcBef>
              <a:spcAft>
                <a:spcPts val="0"/>
              </a:spcAft>
              <a:buFont typeface="+mj-lt"/>
              <a:buAutoNum type="alphaUcPeriod"/>
            </a:pPr>
            <a:r>
              <a:rPr lang="en-US" sz="1800" dirty="0">
                <a:ea typeface="Times New Roman"/>
              </a:rPr>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marL="514350" indent="-457200">
              <a:lnSpc>
                <a:spcPct val="115000"/>
              </a:lnSpc>
              <a:spcBef>
                <a:spcPts val="0"/>
              </a:spcBef>
              <a:spcAft>
                <a:spcPts val="0"/>
              </a:spcAft>
              <a:buFont typeface="+mj-lt"/>
              <a:buAutoNum type="alphaUcPeriod"/>
            </a:pPr>
            <a:r>
              <a:rPr lang="en-US" sz="1800" dirty="0">
                <a:ea typeface="Times New Roman"/>
              </a:rPr>
              <a:t>This principle highlights the focus of Scrum to deliver maximum business value,  beginning early in the project and continuing throughout.</a:t>
            </a: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161</a:t>
            </a:fld>
            <a:endParaRPr lang="en-US" dirty="0"/>
          </a:p>
        </p:txBody>
      </p:sp>
    </p:spTree>
    <p:extLst>
      <p:ext uri="{BB962C8B-B14F-4D97-AF65-F5344CB8AC3E}">
        <p14:creationId xmlns:p14="http://schemas.microsoft.com/office/powerpoint/2010/main" val="2044645049"/>
      </p:ext>
    </p:extLst>
  </p:cSld>
  <p:clrMapOvr>
    <a:masterClrMapping/>
  </p:clrMapOvr>
  <p:transition spd="med">
    <p:pull/>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162</a:t>
            </a:fld>
            <a:endParaRPr lang="en-US" dirty="0"/>
          </a:p>
        </p:txBody>
      </p:sp>
    </p:spTree>
    <p:extLst>
      <p:ext uri="{BB962C8B-B14F-4D97-AF65-F5344CB8AC3E}">
        <p14:creationId xmlns:p14="http://schemas.microsoft.com/office/powerpoint/2010/main" val="249310502"/>
      </p:ext>
    </p:extLst>
  </p:cSld>
  <p:clrMapOvr>
    <a:masterClrMapping/>
  </p:clrMapOvr>
  <p:transition spd="med">
    <p:pull/>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lnSpc>
                <a:spcPct val="115000"/>
              </a:lnSpc>
              <a:spcBef>
                <a:spcPts val="0"/>
              </a:spcBef>
              <a:spcAft>
                <a:spcPts val="0"/>
              </a:spcAft>
              <a:buNone/>
            </a:pPr>
            <a:r>
              <a:rPr lang="en-US" sz="1800" dirty="0">
                <a:ea typeface="Times New Roman"/>
              </a:rPr>
              <a:t>Which of the following Scrum aspects translate(s) the Scrum principle Value-based Prioritization into practice?</a:t>
            </a:r>
          </a:p>
          <a:p>
            <a:pPr marL="0" lvl="0" indent="0">
              <a:lnSpc>
                <a:spcPct val="115000"/>
              </a:lnSpc>
              <a:spcBef>
                <a:spcPts val="0"/>
              </a:spcBef>
              <a:spcAft>
                <a:spcPts val="0"/>
              </a:spcAft>
              <a:buNone/>
            </a:pPr>
            <a:endParaRPr lang="en-US" sz="1800" dirty="0">
              <a:ea typeface="Times New Roman"/>
            </a:endParaRPr>
          </a:p>
          <a:p>
            <a:pPr marL="0" lvl="0" indent="0">
              <a:lnSpc>
                <a:spcPct val="115000"/>
              </a:lnSpc>
              <a:spcBef>
                <a:spcPts val="0"/>
              </a:spcBef>
              <a:spcAft>
                <a:spcPts val="0"/>
              </a:spcAft>
              <a:buNone/>
            </a:pPr>
            <a:r>
              <a:rPr lang="en-US" sz="1800" dirty="0">
                <a:ea typeface="Times New Roman"/>
              </a:rPr>
              <a:t>1. Business Justification.</a:t>
            </a:r>
          </a:p>
          <a:p>
            <a:pPr marL="0" lvl="0" indent="0">
              <a:lnSpc>
                <a:spcPct val="115000"/>
              </a:lnSpc>
              <a:spcBef>
                <a:spcPts val="0"/>
              </a:spcBef>
              <a:spcAft>
                <a:spcPts val="0"/>
              </a:spcAft>
              <a:buNone/>
            </a:pPr>
            <a:r>
              <a:rPr lang="en-US" sz="1800" dirty="0">
                <a:ea typeface="Times New Roman"/>
              </a:rPr>
              <a:t>2. Risk.</a:t>
            </a:r>
          </a:p>
          <a:p>
            <a:pPr marL="0" lvl="0" indent="0">
              <a:lnSpc>
                <a:spcPct val="115000"/>
              </a:lnSpc>
              <a:spcBef>
                <a:spcPts val="0"/>
              </a:spcBef>
              <a:spcAft>
                <a:spcPts val="0"/>
              </a:spcAft>
              <a:buNone/>
            </a:pPr>
            <a:r>
              <a:rPr lang="en-US" sz="1800" dirty="0">
                <a:ea typeface="Times New Roman"/>
              </a:rPr>
              <a:t>3. Change.</a:t>
            </a:r>
          </a:p>
          <a:p>
            <a:pPr marL="0" lvl="0" indent="0">
              <a:lnSpc>
                <a:spcPct val="115000"/>
              </a:lnSpc>
              <a:spcBef>
                <a:spcPts val="0"/>
              </a:spcBef>
              <a:spcAft>
                <a:spcPts val="0"/>
              </a:spcAft>
              <a:buNone/>
            </a:pPr>
            <a:r>
              <a:rPr lang="en-US" sz="1800" dirty="0">
                <a:ea typeface="Times New Roman"/>
              </a:rPr>
              <a:t>4. Organization.</a:t>
            </a:r>
          </a:p>
          <a:p>
            <a:pPr marL="0" lvl="0" indent="0">
              <a:lnSpc>
                <a:spcPct val="115000"/>
              </a:lnSpc>
              <a:spcBef>
                <a:spcPts val="0"/>
              </a:spcBef>
              <a:spcAft>
                <a:spcPts val="0"/>
              </a:spcAft>
              <a:buNone/>
            </a:pPr>
            <a:endParaRPr lang="en-US" sz="1800" dirty="0">
              <a:ea typeface="Times New Roman"/>
            </a:endParaRPr>
          </a:p>
          <a:p>
            <a:pPr marL="457200" indent="-457200">
              <a:buFont typeface="+mj-lt"/>
              <a:buAutoNum type="alphaUcPeriod"/>
            </a:pPr>
            <a:r>
              <a:rPr lang="en-US" sz="1800" dirty="0">
                <a:ea typeface="Calibri"/>
              </a:rPr>
              <a:t>1</a:t>
            </a:r>
          </a:p>
          <a:p>
            <a:pPr marL="457200" indent="-457200">
              <a:buFont typeface="+mj-lt"/>
              <a:buAutoNum type="alphaUcPeriod"/>
            </a:pPr>
            <a:r>
              <a:rPr lang="en-US" sz="1800" dirty="0">
                <a:ea typeface="Calibri"/>
              </a:rPr>
              <a:t>1, 3 and 4</a:t>
            </a:r>
          </a:p>
          <a:p>
            <a:pPr marL="457200" indent="-457200">
              <a:buFont typeface="+mj-lt"/>
              <a:buAutoNum type="alphaUcPeriod"/>
            </a:pPr>
            <a:r>
              <a:rPr lang="en-US" sz="1800" dirty="0">
                <a:ea typeface="Calibri"/>
              </a:rPr>
              <a:t>1, 2 and 3 </a:t>
            </a:r>
          </a:p>
          <a:p>
            <a:pPr marL="457200" indent="-457200">
              <a:buFont typeface="+mj-lt"/>
              <a:buAutoNum type="alphaUcPeriod"/>
            </a:pPr>
            <a:r>
              <a:rPr lang="en-US" sz="1800" dirty="0">
                <a:ea typeface="Calibri"/>
              </a:rPr>
              <a:t>1, 2, 3 and 4</a:t>
            </a:r>
          </a:p>
          <a:p>
            <a:pPr marL="0" indent="0">
              <a:buNone/>
            </a:pPr>
            <a:endParaRPr lang="en-US" sz="1800" b="1" dirty="0">
              <a:solidFill>
                <a:srgbClr val="FF0000"/>
              </a:solidFill>
              <a:ea typeface="Calibri"/>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163</a:t>
            </a:fld>
            <a:endParaRPr lang="en-US" dirty="0"/>
          </a:p>
        </p:txBody>
      </p:sp>
    </p:spTree>
    <p:extLst>
      <p:ext uri="{BB962C8B-B14F-4D97-AF65-F5344CB8AC3E}">
        <p14:creationId xmlns:p14="http://schemas.microsoft.com/office/powerpoint/2010/main" val="471989036"/>
      </p:ext>
    </p:extLst>
  </p:cSld>
  <p:clrMapOvr>
    <a:masterClrMapping/>
  </p:clrMapOvr>
  <p:transition spd="med">
    <p:pull/>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164</a:t>
            </a:fld>
            <a:endParaRPr lang="en-US" dirty="0"/>
          </a:p>
        </p:txBody>
      </p:sp>
    </p:spTree>
    <p:extLst>
      <p:ext uri="{BB962C8B-B14F-4D97-AF65-F5344CB8AC3E}">
        <p14:creationId xmlns:p14="http://schemas.microsoft.com/office/powerpoint/2010/main" val="1519234469"/>
      </p:ext>
    </p:extLst>
  </p:cSld>
  <p:clrMapOvr>
    <a:masterClrMapping/>
  </p:clrMapOvr>
  <p:transition spd="med">
    <p:pull/>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165</a:t>
            </a:fld>
            <a:endParaRPr lang="en-US" dirty="0"/>
          </a:p>
        </p:txBody>
      </p:sp>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Why do you think prioritization of requirements is important in a project? Please type your answer in the Question window.</a:t>
            </a:r>
          </a:p>
        </p:txBody>
      </p:sp>
      <p:sp>
        <p:nvSpPr>
          <p:cNvPr id="6" name="TextBox 5"/>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415585455"/>
      </p:ext>
    </p:extLst>
  </p:cSld>
  <p:clrMapOvr>
    <a:masterClrMapping/>
  </p:clrMapOvr>
  <p:transition spd="med">
    <p:pull/>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Time-boxing</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166</a:t>
            </a:fld>
            <a:endParaRPr lang="en-US" dirty="0"/>
          </a:p>
        </p:txBody>
      </p:sp>
    </p:spTree>
    <p:extLst>
      <p:ext uri="{BB962C8B-B14F-4D97-AF65-F5344CB8AC3E}">
        <p14:creationId xmlns:p14="http://schemas.microsoft.com/office/powerpoint/2010/main" val="3191524816"/>
      </p:ext>
    </p:extLst>
  </p:cSld>
  <p:clrMapOvr>
    <a:masterClrMapping/>
  </p:clrMapOvr>
  <p:transition spd="med">
    <p:pull/>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2286000"/>
            <a:ext cx="8610600" cy="4093428"/>
          </a:xfrm>
          <a:prstGeom prst="rect">
            <a:avLst/>
          </a:prstGeom>
          <a:noFill/>
        </p:spPr>
        <p:txBody>
          <a:bodyPr wrap="square" rtlCol="0">
            <a:spAutoFit/>
          </a:bodyPr>
          <a:lstStyle>
            <a:defPPr>
              <a:defRPr lang="en-US"/>
            </a:defPPr>
            <a:lvl1pPr algn="ctr">
              <a:defRPr sz="2800">
                <a:solidFill>
                  <a:srgbClr val="B57D97"/>
                </a:solidFill>
                <a:latin typeface="Raleway" panose="020B0003030101060003" pitchFamily="34" charset="0"/>
              </a:defRPr>
            </a:lvl1pPr>
          </a:lstStyle>
          <a:p>
            <a:pPr algn="l"/>
            <a:r>
              <a:rPr lang="en-IN" sz="2000" dirty="0">
                <a:solidFill>
                  <a:schemeClr val="tx1"/>
                </a:solidFill>
                <a:latin typeface="Calibri" panose="020F0502020204030204" pitchFamily="34" charset="0"/>
                <a:cs typeface="Calibri" panose="020F0502020204030204" pitchFamily="34" charset="0"/>
              </a:rPr>
              <a:t>Scrum treats time as one of the most important constraints in managing a project. </a:t>
            </a:r>
          </a:p>
          <a:p>
            <a:pPr algn="l"/>
            <a:endParaRPr lang="en-IN" sz="2000" dirty="0">
              <a:solidFill>
                <a:schemeClr val="tx1"/>
              </a:solidFill>
              <a:latin typeface="Calibri" panose="020F0502020204030204" pitchFamily="34" charset="0"/>
              <a:cs typeface="Calibri" panose="020F0502020204030204" pitchFamily="34" charset="0"/>
            </a:endParaRPr>
          </a:p>
          <a:p>
            <a:pPr algn="l"/>
            <a:r>
              <a:rPr lang="en-IN" sz="2000" dirty="0">
                <a:solidFill>
                  <a:schemeClr val="tx1"/>
                </a:solidFill>
                <a:latin typeface="Calibri" panose="020F0502020204030204" pitchFamily="34" charset="0"/>
                <a:cs typeface="Calibri" panose="020F0502020204030204" pitchFamily="34" charset="0"/>
              </a:rPr>
              <a:t>To address the constraint of time, Scrum introduces a concept called ‘Time-boxing’ which proposes fixing a certain amount of time for each process and activity in a Scrum project. </a:t>
            </a:r>
          </a:p>
          <a:p>
            <a:pPr algn="l"/>
            <a:endParaRPr lang="en-IN" sz="2000" dirty="0">
              <a:solidFill>
                <a:schemeClr val="tx1"/>
              </a:solidFill>
              <a:latin typeface="Calibri" panose="020F0502020204030204" pitchFamily="34" charset="0"/>
              <a:cs typeface="Calibri" panose="020F0502020204030204" pitchFamily="34" charset="0"/>
            </a:endParaRPr>
          </a:p>
          <a:p>
            <a:pPr algn="l"/>
            <a:r>
              <a:rPr lang="en-IN" sz="2000" dirty="0">
                <a:solidFill>
                  <a:schemeClr val="tx1"/>
                </a:solidFill>
                <a:latin typeface="Calibri" panose="020F0502020204030204" pitchFamily="34" charset="0"/>
                <a:cs typeface="Calibri" panose="020F0502020204030204" pitchFamily="34" charset="0"/>
              </a:rPr>
              <a:t>This ensures that Scrum Team members do not take up too much or too little work for a particular period of time and do not expend their time and energy on work for which they have little clarity. </a:t>
            </a:r>
          </a:p>
          <a:p>
            <a:pPr algn="l"/>
            <a:endParaRPr lang="en-IN" sz="2000" dirty="0">
              <a:solidFill>
                <a:schemeClr val="tx1"/>
              </a:solidFill>
              <a:latin typeface="Calibri" panose="020F0502020204030204" pitchFamily="34" charset="0"/>
              <a:cs typeface="Calibri" panose="020F0502020204030204" pitchFamily="34" charset="0"/>
            </a:endParaRPr>
          </a:p>
          <a:p>
            <a:pPr algn="l"/>
            <a:r>
              <a:rPr lang="en-US" sz="2000" dirty="0">
                <a:solidFill>
                  <a:schemeClr val="tx1"/>
                </a:solidFill>
                <a:latin typeface="Calibri" panose="020F0502020204030204" pitchFamily="34" charset="0"/>
                <a:cs typeface="Calibri" panose="020F0502020204030204" pitchFamily="34" charset="0"/>
              </a:rPr>
              <a:t>Time-boxing is useful in avoiding excessive improvement or gold-plating of an item.</a:t>
            </a:r>
          </a:p>
        </p:txBody>
      </p:sp>
      <p:pic>
        <p:nvPicPr>
          <p:cNvPr id="3" name="Picture 2"/>
          <p:cNvPicPr>
            <a:picLocks noChangeAspect="1"/>
          </p:cNvPicPr>
          <p:nvPr/>
        </p:nvPicPr>
        <p:blipFill>
          <a:blip r:embed="rId2"/>
          <a:stretch>
            <a:fillRect/>
          </a:stretch>
        </p:blipFill>
        <p:spPr>
          <a:xfrm>
            <a:off x="7522083" y="762008"/>
            <a:ext cx="1469517" cy="1744599"/>
          </a:xfrm>
          <a:prstGeom prst="rect">
            <a:avLst/>
          </a:prstGeom>
        </p:spPr>
      </p:pic>
      <p:sp>
        <p:nvSpPr>
          <p:cNvPr id="5" name="TextBox 4"/>
          <p:cNvSpPr txBox="1"/>
          <p:nvPr/>
        </p:nvSpPr>
        <p:spPr>
          <a:xfrm>
            <a:off x="3048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 - Time-boxing</a:t>
            </a:r>
          </a:p>
        </p:txBody>
      </p:sp>
      <p:sp>
        <p:nvSpPr>
          <p:cNvPr id="2" name="Slide Number Placeholder 1"/>
          <p:cNvSpPr>
            <a:spLocks noGrp="1"/>
          </p:cNvSpPr>
          <p:nvPr>
            <p:ph type="sldNum" sz="quarter" idx="12"/>
          </p:nvPr>
        </p:nvSpPr>
        <p:spPr/>
        <p:txBody>
          <a:bodyPr/>
          <a:lstStyle/>
          <a:p>
            <a:fld id="{7CBCC52C-CE0E-4A77-AE88-E639344518EB}" type="slidenum">
              <a:rPr lang="en-US" smtClean="0"/>
              <a:t>167</a:t>
            </a:fld>
            <a:endParaRPr lang="en-US" dirty="0"/>
          </a:p>
        </p:txBody>
      </p:sp>
    </p:spTree>
    <p:extLst>
      <p:ext uri="{BB962C8B-B14F-4D97-AF65-F5344CB8AC3E}">
        <p14:creationId xmlns:p14="http://schemas.microsoft.com/office/powerpoint/2010/main" val="545200416"/>
      </p:ext>
    </p:extLst>
  </p:cSld>
  <p:clrMapOvr>
    <a:masterClrMapping/>
  </p:clrMapOvr>
  <p:transition spd="med">
    <p:pull/>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lum bright="70000" contrast="-70000"/>
          </a:blip>
          <a:stretch>
            <a:fillRect/>
          </a:stretch>
        </p:blipFill>
        <p:spPr>
          <a:xfrm>
            <a:off x="6430879" y="856505"/>
            <a:ext cx="1672099" cy="1985103"/>
          </a:xfrm>
          <a:prstGeom prst="rect">
            <a:avLst/>
          </a:prstGeom>
        </p:spPr>
      </p:pic>
      <p:sp>
        <p:nvSpPr>
          <p:cNvPr id="2" name="TextBox 1"/>
          <p:cNvSpPr txBox="1"/>
          <p:nvPr/>
        </p:nvSpPr>
        <p:spPr>
          <a:xfrm>
            <a:off x="2659618" y="2453644"/>
            <a:ext cx="3824765" cy="2031325"/>
          </a:xfrm>
          <a:prstGeom prst="rect">
            <a:avLst/>
          </a:prstGeom>
          <a:noFill/>
        </p:spPr>
        <p:txBody>
          <a:bodyPr wrap="none" rtlCol="0">
            <a:spAutoFit/>
          </a:bodyPr>
          <a:lstStyle>
            <a:defPPr>
              <a:defRPr lang="en-US"/>
            </a:defPPr>
            <a:lvl1pPr algn="ctr">
              <a:defRPr sz="2800">
                <a:solidFill>
                  <a:srgbClr val="B57D97"/>
                </a:solidFill>
                <a:latin typeface="Raleway" panose="020B0003030101060003" pitchFamily="34" charset="0"/>
              </a:defRPr>
            </a:lvl1pPr>
          </a:lstStyle>
          <a:p>
            <a:pPr algn="l"/>
            <a:r>
              <a:rPr lang="en-US" sz="2100" dirty="0">
                <a:solidFill>
                  <a:schemeClr val="tx1"/>
                </a:solidFill>
                <a:latin typeface="Calibri" panose="020F0502020204030204" pitchFamily="34" charset="0"/>
                <a:cs typeface="Calibri" panose="020F0502020204030204" pitchFamily="34" charset="0"/>
              </a:rPr>
              <a:t>Advantages of Time-boxing:</a:t>
            </a:r>
          </a:p>
          <a:p>
            <a:pPr algn="l"/>
            <a:endParaRPr lang="en-US" sz="2100" dirty="0">
              <a:solidFill>
                <a:schemeClr val="tx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Efficient development process</a:t>
            </a:r>
            <a:endParaRPr lang="en-GB" sz="2100" dirty="0">
              <a:solidFill>
                <a:schemeClr val="tx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Less overheads</a:t>
            </a:r>
            <a:endParaRPr lang="en-GB" sz="2100" dirty="0">
              <a:solidFill>
                <a:schemeClr val="tx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High velocity for teams</a:t>
            </a:r>
            <a:endParaRPr lang="en-GB" sz="2100" dirty="0">
              <a:solidFill>
                <a:schemeClr val="tx1"/>
              </a:solidFill>
              <a:latin typeface="Calibri" panose="020F0502020204030204" pitchFamily="34" charset="0"/>
              <a:cs typeface="Calibri" panose="020F0502020204030204" pitchFamily="34" charset="0"/>
            </a:endParaRPr>
          </a:p>
          <a:p>
            <a:pPr algn="l"/>
            <a:endParaRPr lang="en-US" sz="2100" dirty="0">
              <a:solidFill>
                <a:schemeClr val="tx1"/>
              </a:solidFill>
              <a:latin typeface="Calibri" panose="020F0502020204030204" pitchFamily="34" charset="0"/>
              <a:cs typeface="Calibri" panose="020F0502020204030204" pitchFamily="34" charset="0"/>
            </a:endParaRPr>
          </a:p>
        </p:txBody>
      </p:sp>
      <p:sp>
        <p:nvSpPr>
          <p:cNvPr id="3" name="Cross 2"/>
          <p:cNvSpPr/>
          <p:nvPr/>
        </p:nvSpPr>
        <p:spPr>
          <a:xfrm>
            <a:off x="7098049" y="2191957"/>
            <a:ext cx="848226" cy="748966"/>
          </a:xfrm>
          <a:prstGeom prst="plus">
            <a:avLst>
              <a:gd name="adj" fmla="val 35843"/>
            </a:avLst>
          </a:prstGeom>
          <a:solidFill>
            <a:schemeClr val="accent5">
              <a:lumMod val="5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4" name="Cross 3"/>
          <p:cNvSpPr/>
          <p:nvPr/>
        </p:nvSpPr>
        <p:spPr>
          <a:xfrm>
            <a:off x="6430879" y="1907711"/>
            <a:ext cx="848226" cy="748966"/>
          </a:xfrm>
          <a:prstGeom prst="plus">
            <a:avLst>
              <a:gd name="adj" fmla="val 34638"/>
            </a:avLst>
          </a:prstGeom>
          <a:solidFill>
            <a:schemeClr val="tx2">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 name="TextBox 5"/>
          <p:cNvSpPr txBox="1"/>
          <p:nvPr/>
        </p:nvSpPr>
        <p:spPr>
          <a:xfrm>
            <a:off x="3048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 - Time-boxing</a:t>
            </a:r>
          </a:p>
        </p:txBody>
      </p:sp>
      <p:sp>
        <p:nvSpPr>
          <p:cNvPr id="5" name="Slide Number Placeholder 4"/>
          <p:cNvSpPr>
            <a:spLocks noGrp="1"/>
          </p:cNvSpPr>
          <p:nvPr>
            <p:ph type="sldNum" sz="quarter" idx="12"/>
          </p:nvPr>
        </p:nvSpPr>
        <p:spPr/>
        <p:txBody>
          <a:bodyPr/>
          <a:lstStyle/>
          <a:p>
            <a:fld id="{7CBCC52C-CE0E-4A77-AE88-E639344518EB}" type="slidenum">
              <a:rPr lang="en-US" smtClean="0"/>
              <a:t>168</a:t>
            </a:fld>
            <a:endParaRPr lang="en-US" dirty="0"/>
          </a:p>
        </p:txBody>
      </p:sp>
    </p:spTree>
    <p:extLst>
      <p:ext uri="{BB962C8B-B14F-4D97-AF65-F5344CB8AC3E}">
        <p14:creationId xmlns:p14="http://schemas.microsoft.com/office/powerpoint/2010/main" val="973757219"/>
      </p:ext>
    </p:extLst>
  </p:cSld>
  <p:clrMapOvr>
    <a:masterClrMapping/>
  </p:clrMapOvr>
  <p:transition spd="med">
    <p:pull/>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err="1"/>
              <a:t>Terson</a:t>
            </a:r>
            <a:r>
              <a:rPr lang="en-US" sz="1800" dirty="0"/>
              <a:t> Technologies is working on a month-long software development project for an airline company. Time-boxing is an important Scrum principle. Which of the following pairs has been incorrectly Time-boxed according to general Scrum practice?</a:t>
            </a:r>
          </a:p>
          <a:p>
            <a:pPr lvl="0"/>
            <a:endParaRPr lang="en-IN" sz="1800" dirty="0">
              <a:latin typeface="Calibri" panose="020F0502020204030204" pitchFamily="34" charset="0"/>
            </a:endParaRPr>
          </a:p>
          <a:p>
            <a:pPr lvl="0">
              <a:buFont typeface="+mj-lt"/>
              <a:buAutoNum type="alphaUcPeriod"/>
            </a:pPr>
            <a:r>
              <a:rPr lang="en-US" sz="1800" dirty="0"/>
              <a:t>Daily Standup: 15 minutes</a:t>
            </a:r>
          </a:p>
          <a:p>
            <a:pPr lvl="0">
              <a:buFont typeface="+mj-lt"/>
              <a:buAutoNum type="alphaUcPeriod"/>
            </a:pPr>
            <a:r>
              <a:rPr lang="en-US" sz="1800" dirty="0"/>
              <a:t>Retrospect Sprint Meeting: 8 hours</a:t>
            </a:r>
          </a:p>
          <a:p>
            <a:pPr lvl="0">
              <a:buFont typeface="+mj-lt"/>
              <a:buAutoNum type="alphaUcPeriod"/>
            </a:pPr>
            <a:r>
              <a:rPr lang="en-US" sz="1800" dirty="0"/>
              <a:t>Sprint Planning Meeting: 8 hours</a:t>
            </a:r>
          </a:p>
          <a:p>
            <a:pPr lvl="0">
              <a:buFont typeface="+mj-lt"/>
              <a:buAutoNum type="alphaUcPeriod"/>
            </a:pPr>
            <a:r>
              <a:rPr lang="en-US" sz="1800" dirty="0"/>
              <a:t>Sprint Review Meeting: 4 hours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169</a:t>
            </a:fld>
            <a:endParaRPr lang="en-US" dirty="0"/>
          </a:p>
        </p:txBody>
      </p:sp>
    </p:spTree>
    <p:extLst>
      <p:ext uri="{BB962C8B-B14F-4D97-AF65-F5344CB8AC3E}">
        <p14:creationId xmlns:p14="http://schemas.microsoft.com/office/powerpoint/2010/main" val="2124093339"/>
      </p:ext>
    </p:extLst>
  </p:cSld>
  <p:clrMapOvr>
    <a:masterClrMapping/>
  </p:clrMapOvr>
  <p:transition spd="med">
    <p:pull/>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170</a:t>
            </a:fld>
            <a:endParaRPr lang="en-US" dirty="0"/>
          </a:p>
        </p:txBody>
      </p:sp>
    </p:spTree>
    <p:extLst>
      <p:ext uri="{BB962C8B-B14F-4D97-AF65-F5344CB8AC3E}">
        <p14:creationId xmlns:p14="http://schemas.microsoft.com/office/powerpoint/2010/main" val="2505571910"/>
      </p:ext>
    </p:extLst>
  </p:cSld>
  <p:clrMapOvr>
    <a:masterClrMapping/>
  </p:clrMapOvr>
  <p:transition spd="med">
    <p:pull/>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an advantage of Time-boxing in Scrum projects?</a:t>
            </a:r>
          </a:p>
          <a:p>
            <a:pPr lvl="0"/>
            <a:endParaRPr lang="en-IN" sz="1800" dirty="0">
              <a:latin typeface="Calibri" panose="020F0502020204030204" pitchFamily="34" charset="0"/>
            </a:endParaRPr>
          </a:p>
          <a:p>
            <a:pPr lvl="0">
              <a:buFont typeface="+mj-lt"/>
              <a:buAutoNum type="alphaUcPeriod"/>
            </a:pPr>
            <a:r>
              <a:rPr lang="en-US" sz="1800" dirty="0"/>
              <a:t>Time-boxing helps motivate the team to enhance performance. </a:t>
            </a:r>
          </a:p>
          <a:p>
            <a:pPr lvl="0">
              <a:buFont typeface="+mj-lt"/>
              <a:buAutoNum type="alphaUcPeriod"/>
            </a:pPr>
            <a:r>
              <a:rPr lang="en-US" sz="1800" dirty="0"/>
              <a:t>Time-boxing provides structure to Scrum projects.</a:t>
            </a:r>
          </a:p>
          <a:p>
            <a:pPr lvl="0">
              <a:buFont typeface="+mj-lt"/>
              <a:buAutoNum type="alphaUcPeriod"/>
            </a:pPr>
            <a:r>
              <a:rPr lang="en-US" sz="1800" dirty="0"/>
              <a:t>Time-boxing helps teams evaluate and undergo necessary training </a:t>
            </a:r>
          </a:p>
          <a:p>
            <a:pPr lvl="0">
              <a:buFont typeface="+mj-lt"/>
              <a:buAutoNum type="alphaUcPeriod"/>
            </a:pPr>
            <a:r>
              <a:rPr lang="en-US" sz="1800" dirty="0"/>
              <a:t>Time-boxing provides an element of certainty in Scrum projects, which are often volatile and dynamic in nature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171</a:t>
            </a:fld>
            <a:endParaRPr lang="en-US" dirty="0"/>
          </a:p>
        </p:txBody>
      </p:sp>
    </p:spTree>
    <p:extLst>
      <p:ext uri="{BB962C8B-B14F-4D97-AF65-F5344CB8AC3E}">
        <p14:creationId xmlns:p14="http://schemas.microsoft.com/office/powerpoint/2010/main" val="1458864486"/>
      </p:ext>
    </p:extLst>
  </p:cSld>
  <p:clrMapOvr>
    <a:masterClrMapping/>
  </p:clrMapOvr>
  <p:transition spd="med">
    <p:pull/>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172</a:t>
            </a:fld>
            <a:endParaRPr lang="en-US" dirty="0"/>
          </a:p>
        </p:txBody>
      </p:sp>
    </p:spTree>
    <p:extLst>
      <p:ext uri="{BB962C8B-B14F-4D97-AF65-F5344CB8AC3E}">
        <p14:creationId xmlns:p14="http://schemas.microsoft.com/office/powerpoint/2010/main" val="792959796"/>
      </p:ext>
    </p:extLst>
  </p:cSld>
  <p:clrMapOvr>
    <a:masterClrMapping/>
  </p:clrMapOvr>
  <p:transition spd="med">
    <p:pull/>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on Time-boxing is </a:t>
            </a:r>
            <a:r>
              <a:rPr lang="en-IN" sz="1800" b="1" dirty="0">
                <a:latin typeface="Calibri" panose="020F0502020204030204" pitchFamily="34" charset="0"/>
              </a:rPr>
              <a:t>INCORRECT</a:t>
            </a:r>
            <a:r>
              <a:rPr lang="en-IN" sz="1800" dirty="0">
                <a:latin typeface="Calibri" panose="020F0502020204030204" pitchFamily="34" charset="0"/>
              </a:rPr>
              <a: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proposes fixing certain timeframe for each activity.</a:t>
            </a:r>
          </a:p>
          <a:p>
            <a:pPr lvl="0">
              <a:buFont typeface="+mj-lt"/>
              <a:buAutoNum type="alphaUcPeriod"/>
            </a:pPr>
            <a:r>
              <a:rPr lang="en-IN" sz="1800" dirty="0">
                <a:latin typeface="Calibri" panose="020F0502020204030204" pitchFamily="34" charset="0"/>
              </a:rPr>
              <a:t>It ensures that Scrum Team members do not take up too much or too little work for a particular period of time.</a:t>
            </a:r>
          </a:p>
          <a:p>
            <a:pPr lvl="0">
              <a:buFont typeface="+mj-lt"/>
              <a:buAutoNum type="alphaUcPeriod"/>
            </a:pPr>
            <a:r>
              <a:rPr lang="en-IN" sz="1800" dirty="0">
                <a:latin typeface="Calibri" panose="020F0502020204030204" pitchFamily="34" charset="0"/>
              </a:rPr>
              <a:t>It is a principle through which Scrum framework addresses the project constraint of ‘time’.</a:t>
            </a:r>
          </a:p>
          <a:p>
            <a:pPr lvl="0">
              <a:buFont typeface="+mj-lt"/>
              <a:buAutoNum type="alphaUcPeriod"/>
            </a:pPr>
            <a:r>
              <a:rPr lang="en-IN" sz="1800" dirty="0">
                <a:latin typeface="Calibri" panose="020F0502020204030204" pitchFamily="34" charset="0"/>
              </a:rPr>
              <a:t>It ensures that there is detailed upfront planning before every Sprint begins.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173</a:t>
            </a:fld>
            <a:endParaRPr lang="en-US" dirty="0"/>
          </a:p>
        </p:txBody>
      </p:sp>
    </p:spTree>
    <p:extLst>
      <p:ext uri="{BB962C8B-B14F-4D97-AF65-F5344CB8AC3E}">
        <p14:creationId xmlns:p14="http://schemas.microsoft.com/office/powerpoint/2010/main" val="3118109617"/>
      </p:ext>
    </p:extLst>
  </p:cSld>
  <p:clrMapOvr>
    <a:masterClrMapping/>
  </p:clrMapOvr>
  <p:transition spd="med">
    <p:pull/>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174</a:t>
            </a:fld>
            <a:endParaRPr lang="en-US" dirty="0"/>
          </a:p>
        </p:txBody>
      </p:sp>
    </p:spTree>
    <p:extLst>
      <p:ext uri="{BB962C8B-B14F-4D97-AF65-F5344CB8AC3E}">
        <p14:creationId xmlns:p14="http://schemas.microsoft.com/office/powerpoint/2010/main" val="1477269606"/>
      </p:ext>
    </p:extLst>
  </p:cSld>
  <p:clrMapOvr>
    <a:masterClrMapping/>
  </p:clrMapOvr>
  <p:transition spd="med">
    <p:pull/>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838200"/>
            <a:ext cx="7886700" cy="5105400"/>
          </a:xfrm>
        </p:spPr>
        <p:txBody>
          <a:bodyPr/>
          <a:lstStyle/>
          <a:p>
            <a:pPr lvl="0"/>
            <a:r>
              <a:rPr lang="en-IN" sz="1800" dirty="0"/>
              <a:t>Which of the following statements best describes Time-boxing?</a:t>
            </a:r>
          </a:p>
          <a:p>
            <a:pPr lvl="0"/>
            <a:endParaRPr lang="en-IN" sz="1800" dirty="0">
              <a:latin typeface="Calibri" panose="020F0502020204030204" pitchFamily="34" charset="0"/>
            </a:endParaRPr>
          </a:p>
          <a:p>
            <a:pPr lvl="0">
              <a:buFont typeface="+mj-lt"/>
              <a:buAutoNum type="alphaUcPeriod"/>
            </a:pPr>
            <a:r>
              <a:rPr lang="en-IN" sz="1800" dirty="0"/>
              <a:t>This principle describes how time is considered a limiting constraint in Scrum, and used to help effectively manage project planning and execution. The elements in Scrum subject to this principle include Sprints, Daily </a:t>
            </a:r>
            <a:r>
              <a:rPr lang="en-IN" sz="1800" dirty="0" err="1"/>
              <a:t>Standup</a:t>
            </a:r>
            <a:r>
              <a:rPr lang="en-IN" sz="1800" dirty="0"/>
              <a:t> Meetings, Sprint Planning Meetings, and Sprint Review Meetings</a:t>
            </a:r>
          </a:p>
          <a:p>
            <a:pPr lvl="0">
              <a:buFont typeface="+mj-lt"/>
              <a:buAutoNum type="alphaUcPeriod"/>
            </a:pPr>
            <a:endParaRPr lang="en-IN" sz="1800" dirty="0"/>
          </a:p>
          <a:p>
            <a:pPr lvl="0">
              <a:buFont typeface="+mj-lt"/>
              <a:buAutoNum type="alphaUcPeriod"/>
            </a:pPr>
            <a:r>
              <a:rPr lang="en-IN" sz="1800" dirty="0"/>
              <a:t>This principle highlights the focus of Scrum to deliver maximum business value, beginning early in the project and continuing throughout.</a:t>
            </a:r>
          </a:p>
          <a:p>
            <a:pPr lvl="0">
              <a:buFont typeface="+mj-lt"/>
              <a:buAutoNum type="alphaUcPeriod"/>
            </a:pPr>
            <a:endParaRPr lang="en-IN" sz="1800" dirty="0"/>
          </a:p>
          <a:p>
            <a:pPr lvl="0">
              <a:buFont typeface="+mj-lt"/>
              <a:buAutoNum type="alphaUcPeriod"/>
            </a:pPr>
            <a:r>
              <a:rPr lang="en-IN"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endParaRPr lang="en-IN" sz="1800" dirty="0"/>
          </a:p>
          <a:p>
            <a:pPr lvl="0">
              <a:buFont typeface="+mj-lt"/>
              <a:buAutoNum type="alphaUcPeriod"/>
            </a:pPr>
            <a:r>
              <a:rPr lang="en-IN"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15240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175</a:t>
            </a:fld>
            <a:endParaRPr lang="en-US" dirty="0"/>
          </a:p>
        </p:txBody>
      </p:sp>
    </p:spTree>
    <p:extLst>
      <p:ext uri="{BB962C8B-B14F-4D97-AF65-F5344CB8AC3E}">
        <p14:creationId xmlns:p14="http://schemas.microsoft.com/office/powerpoint/2010/main" val="2149634510"/>
      </p:ext>
    </p:extLst>
  </p:cSld>
  <p:clrMapOvr>
    <a:masterClrMapping/>
  </p:clrMapOvr>
  <p:transition spd="med">
    <p:pull/>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176</a:t>
            </a:fld>
            <a:endParaRPr lang="en-US" dirty="0"/>
          </a:p>
        </p:txBody>
      </p:sp>
    </p:spTree>
    <p:extLst>
      <p:ext uri="{BB962C8B-B14F-4D97-AF65-F5344CB8AC3E}">
        <p14:creationId xmlns:p14="http://schemas.microsoft.com/office/powerpoint/2010/main" val="2401936826"/>
      </p:ext>
    </p:extLst>
  </p:cSld>
  <p:clrMapOvr>
    <a:masterClrMapping/>
  </p:clrMapOvr>
  <p:transition spd="med">
    <p:pull/>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177</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Are there any negative consequences of using the concept ‘time-boxing’? Please type your answer in the Question window.</a:t>
            </a:r>
          </a:p>
        </p:txBody>
      </p:sp>
      <p:sp>
        <p:nvSpPr>
          <p:cNvPr id="6" name="TextBox 5"/>
          <p:cNvSpPr txBox="1"/>
          <p:nvPr/>
        </p:nvSpPr>
        <p:spPr>
          <a:xfrm>
            <a:off x="228600" y="8382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60027749"/>
      </p:ext>
    </p:extLst>
  </p:cSld>
  <p:clrMapOvr>
    <a:masterClrMapping/>
  </p:clrMapOvr>
  <p:transition spd="med">
    <p:pull/>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Iterative Development</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178</a:t>
            </a:fld>
            <a:endParaRPr lang="en-US" dirty="0"/>
          </a:p>
        </p:txBody>
      </p:sp>
    </p:spTree>
    <p:extLst>
      <p:ext uri="{BB962C8B-B14F-4D97-AF65-F5344CB8AC3E}">
        <p14:creationId xmlns:p14="http://schemas.microsoft.com/office/powerpoint/2010/main" val="3191524816"/>
      </p:ext>
    </p:extLst>
  </p:cSld>
  <p:clrMapOvr>
    <a:masterClrMapping/>
  </p:clrMapOvr>
  <p:transition spd="med">
    <p:pull/>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599" y="1630501"/>
            <a:ext cx="8762999" cy="1631216"/>
          </a:xfrm>
          <a:prstGeom prst="rect">
            <a:avLst/>
          </a:prstGeom>
          <a:noFill/>
        </p:spPr>
        <p:txBody>
          <a:bodyPr wrap="square" rtlCol="0">
            <a:spAutoFit/>
          </a:bodyPr>
          <a:lstStyle>
            <a:defPPr>
              <a:defRPr lang="en-US"/>
            </a:defPPr>
            <a:lvl1pPr algn="ctr">
              <a:defRPr sz="2800">
                <a:solidFill>
                  <a:srgbClr val="B57D97"/>
                </a:solidFill>
                <a:latin typeface="Raleway" panose="020B0003030101060003" pitchFamily="34" charset="0"/>
              </a:defRPr>
            </a:lvl1pPr>
          </a:lstStyle>
          <a:p>
            <a:pPr algn="l"/>
            <a:r>
              <a:rPr lang="en-IN" sz="2000" dirty="0">
                <a:solidFill>
                  <a:schemeClr val="tx1"/>
                </a:solidFill>
                <a:latin typeface="Calibri" panose="020F0502020204030204" pitchFamily="34" charset="0"/>
                <a:cs typeface="Calibri" panose="020F0502020204030204" pitchFamily="34" charset="0"/>
              </a:rPr>
              <a:t>In most complex projects, the customer may not be able to define very concrete requirements or is not confident of what the end product may look like. </a:t>
            </a:r>
          </a:p>
          <a:p>
            <a:pPr algn="l"/>
            <a:endParaRPr lang="en-IN" sz="2000" dirty="0">
              <a:solidFill>
                <a:schemeClr val="tx1"/>
              </a:solidFill>
              <a:latin typeface="Calibri" panose="020F0502020204030204" pitchFamily="34" charset="0"/>
              <a:cs typeface="Calibri" panose="020F0502020204030204" pitchFamily="34" charset="0"/>
            </a:endParaRPr>
          </a:p>
          <a:p>
            <a:pPr algn="l"/>
            <a:r>
              <a:rPr lang="en-IN" sz="2000" dirty="0">
                <a:solidFill>
                  <a:schemeClr val="tx1"/>
                </a:solidFill>
                <a:latin typeface="Calibri" panose="020F0502020204030204" pitchFamily="34" charset="0"/>
                <a:cs typeface="Calibri" panose="020F0502020204030204" pitchFamily="34" charset="0"/>
              </a:rPr>
              <a:t>The iterative model is more flexible in ensuring that any change requested by the customer can be included as part of the project.</a:t>
            </a:r>
            <a:endParaRPr lang="en-US" sz="2000" dirty="0">
              <a:solidFill>
                <a:schemeClr val="tx1"/>
              </a:solidFill>
              <a:latin typeface="Calibri" panose="020F0502020204030204" pitchFamily="34" charset="0"/>
              <a:cs typeface="Calibri" panose="020F0502020204030204" pitchFamily="34" charset="0"/>
            </a:endParaRPr>
          </a:p>
        </p:txBody>
      </p:sp>
      <p:grpSp>
        <p:nvGrpSpPr>
          <p:cNvPr id="3" name="Group 2"/>
          <p:cNvGrpSpPr/>
          <p:nvPr/>
        </p:nvGrpSpPr>
        <p:grpSpPr>
          <a:xfrm>
            <a:off x="8188206" y="4343400"/>
            <a:ext cx="803392" cy="1967129"/>
            <a:chOff x="3115593" y="1839153"/>
            <a:chExt cx="1597662" cy="3338017"/>
          </a:xfrm>
        </p:grpSpPr>
        <p:grpSp>
          <p:nvGrpSpPr>
            <p:cNvPr id="5" name="Group 4"/>
            <p:cNvGrpSpPr/>
            <p:nvPr/>
          </p:nvGrpSpPr>
          <p:grpSpPr>
            <a:xfrm>
              <a:off x="3410724" y="1839153"/>
              <a:ext cx="1158781" cy="3338017"/>
              <a:chOff x="3410724" y="1839153"/>
              <a:chExt cx="1158781" cy="3338017"/>
            </a:xfrm>
            <a:scene3d>
              <a:camera prst="isometricOffAxis2Left"/>
              <a:lightRig rig="threePt" dir="t"/>
            </a:scene3d>
          </p:grpSpPr>
          <p:sp>
            <p:nvSpPr>
              <p:cNvPr id="8" name="Can 7"/>
              <p:cNvSpPr/>
              <p:nvPr/>
            </p:nvSpPr>
            <p:spPr>
              <a:xfrm rot="2342914">
                <a:off x="3410724" y="2575020"/>
                <a:ext cx="209842" cy="554841"/>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9" name="Can 8"/>
              <p:cNvSpPr/>
              <p:nvPr/>
            </p:nvSpPr>
            <p:spPr>
              <a:xfrm rot="19589563">
                <a:off x="4373932" y="2551739"/>
                <a:ext cx="195573" cy="58550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0" name="Can 9"/>
              <p:cNvSpPr/>
              <p:nvPr/>
            </p:nvSpPr>
            <p:spPr>
              <a:xfrm>
                <a:off x="3603810"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Can 10"/>
              <p:cNvSpPr/>
              <p:nvPr/>
            </p:nvSpPr>
            <p:spPr>
              <a:xfrm>
                <a:off x="4007222"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2" name="Rectangle 11"/>
              <p:cNvSpPr/>
              <p:nvPr/>
            </p:nvSpPr>
            <p:spPr>
              <a:xfrm>
                <a:off x="3603810" y="2566581"/>
                <a:ext cx="739588" cy="118334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3" name="Oval 12"/>
              <p:cNvSpPr/>
              <p:nvPr/>
            </p:nvSpPr>
            <p:spPr>
              <a:xfrm>
                <a:off x="3664318" y="1839153"/>
                <a:ext cx="618565" cy="591672"/>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4" name="Pentagon 13"/>
              <p:cNvSpPr/>
              <p:nvPr/>
            </p:nvSpPr>
            <p:spPr>
              <a:xfrm rot="5400000">
                <a:off x="3573175" y="2955488"/>
                <a:ext cx="803613" cy="178825"/>
              </a:xfrm>
              <a:prstGeom prst="homePlate">
                <a:avLst/>
              </a:prstGeom>
              <a:ln/>
            </p:spPr>
            <p:style>
              <a:lnRef idx="0">
                <a:schemeClr val="accent3"/>
              </a:lnRef>
              <a:fillRef idx="1001">
                <a:schemeClr val="lt1"/>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a:off x="3830166" y="2458036"/>
                <a:ext cx="286872" cy="5395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6" name="Flowchart: Delay 15"/>
              <p:cNvSpPr/>
              <p:nvPr/>
            </p:nvSpPr>
            <p:spPr>
              <a:xfrm rot="9557554">
                <a:off x="3473759" y="4990935"/>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7" name="Flowchart: Delay 16"/>
              <p:cNvSpPr/>
              <p:nvPr/>
            </p:nvSpPr>
            <p:spPr>
              <a:xfrm rot="585963">
                <a:off x="4054595" y="4990933"/>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6" name="Cube 5"/>
            <p:cNvSpPr/>
            <p:nvPr/>
          </p:nvSpPr>
          <p:spPr>
            <a:xfrm>
              <a:off x="3115593" y="2956107"/>
              <a:ext cx="1312608" cy="825911"/>
            </a:xfrm>
            <a:prstGeom prst="cube">
              <a:avLst>
                <a:gd name="adj" fmla="val 21429"/>
              </a:avLst>
            </a:prstGeom>
            <a:solidFill>
              <a:schemeClr val="bg2">
                <a:lumMod val="90000"/>
              </a:schemeClr>
            </a:solidFill>
            <a:ln>
              <a:solidFill>
                <a:schemeClr val="bg1">
                  <a:lumMod val="65000"/>
                </a:schemeClr>
              </a:solidFill>
            </a:ln>
            <a:scene3d>
              <a:camera prst="isometricOffAxis2Left"/>
              <a:lightRig rig="threePt" dir="t"/>
            </a:scene3d>
          </p:spPr>
          <p:style>
            <a:lnRef idx="1">
              <a:schemeClr val="dk1"/>
            </a:lnRef>
            <a:fillRef idx="2">
              <a:schemeClr val="dk1"/>
            </a:fillRef>
            <a:effectRef idx="1">
              <a:schemeClr val="dk1"/>
            </a:effectRef>
            <a:fontRef idx="minor">
              <a:schemeClr val="dk1"/>
            </a:fontRef>
          </p:style>
          <p:txBody>
            <a:bodyPr rtlCol="0" anchor="ctr"/>
            <a:lstStyle/>
            <a:p>
              <a:pPr algn="ctr"/>
              <a:r>
                <a:rPr lang="en-GB" sz="900" b="1" dirty="0">
                  <a:solidFill>
                    <a:schemeClr val="tx1"/>
                  </a:solidFill>
                  <a:latin typeface="Calibri" panose="020F0502020204030204" pitchFamily="34" charset="0"/>
                </a:rPr>
                <a:t>VALUE</a:t>
              </a:r>
            </a:p>
          </p:txBody>
        </p:sp>
        <p:sp>
          <p:nvSpPr>
            <p:cNvPr id="7" name="Flowchart: Delay 6"/>
            <p:cNvSpPr/>
            <p:nvPr/>
          </p:nvSpPr>
          <p:spPr>
            <a:xfrm rot="9590705">
              <a:off x="4120459" y="3248391"/>
              <a:ext cx="592796" cy="195971"/>
            </a:xfrm>
            <a:prstGeom prst="flowChartDelay">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8" name="TextBox 17"/>
          <p:cNvSpPr txBox="1"/>
          <p:nvPr/>
        </p:nvSpPr>
        <p:spPr>
          <a:xfrm>
            <a:off x="228600" y="360402"/>
            <a:ext cx="8762999"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 - Iterative Development</a:t>
            </a:r>
          </a:p>
        </p:txBody>
      </p:sp>
      <p:sp>
        <p:nvSpPr>
          <p:cNvPr id="2" name="Slide Number Placeholder 1"/>
          <p:cNvSpPr>
            <a:spLocks noGrp="1"/>
          </p:cNvSpPr>
          <p:nvPr>
            <p:ph type="sldNum" sz="quarter" idx="12"/>
          </p:nvPr>
        </p:nvSpPr>
        <p:spPr/>
        <p:txBody>
          <a:bodyPr/>
          <a:lstStyle/>
          <a:p>
            <a:fld id="{7CBCC52C-CE0E-4A77-AE88-E639344518EB}" type="slidenum">
              <a:rPr lang="en-US" smtClean="0"/>
              <a:t>179</a:t>
            </a:fld>
            <a:endParaRPr lang="en-US" dirty="0"/>
          </a:p>
        </p:txBody>
      </p:sp>
    </p:spTree>
    <p:extLst>
      <p:ext uri="{BB962C8B-B14F-4D97-AF65-F5344CB8AC3E}">
        <p14:creationId xmlns:p14="http://schemas.microsoft.com/office/powerpoint/2010/main" val="2780045420"/>
      </p:ext>
    </p:extLst>
  </p:cSld>
  <p:clrMapOvr>
    <a:masterClrMapping/>
  </p:clrMapOvr>
  <p:transition spd="med">
    <p:pull/>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6484" y="1741944"/>
            <a:ext cx="7062716" cy="2554545"/>
          </a:xfrm>
          <a:prstGeom prst="rect">
            <a:avLst/>
          </a:prstGeom>
        </p:spPr>
        <p:txBody>
          <a:bodyPr wrap="square">
            <a:spAutoFit/>
          </a:bodyPr>
          <a:lstStyle/>
          <a:p>
            <a:r>
              <a:rPr lang="en-IN" sz="2000" dirty="0">
                <a:latin typeface="Calibri" panose="020F0502020204030204" pitchFamily="34" charset="0"/>
                <a:ea typeface="Calibri" panose="020F0502020204030204" pitchFamily="34" charset="0"/>
                <a:cs typeface="Times New Roman" panose="02020603050405020304" pitchFamily="18" charset="0"/>
              </a:rPr>
              <a:t>The benefit of iterative development is that it allows for course correction as all the people involved get better understanding of what needs to be delivered as part of the project and incorporate these learning in an iterative manner. </a:t>
            </a:r>
          </a:p>
          <a:p>
            <a:endParaRPr lang="en-IN" sz="2000" dirty="0">
              <a:latin typeface="Calibri" panose="020F0502020204030204" pitchFamily="34" charset="0"/>
              <a:ea typeface="Calibri" panose="020F0502020204030204" pitchFamily="34" charset="0"/>
              <a:cs typeface="Times New Roman" panose="02020603050405020304" pitchFamily="18" charset="0"/>
            </a:endParaRPr>
          </a:p>
          <a:p>
            <a:r>
              <a:rPr lang="en-IN" sz="2000" dirty="0">
                <a:latin typeface="Calibri" panose="020F0502020204030204" pitchFamily="34" charset="0"/>
                <a:ea typeface="Calibri" panose="020F0502020204030204" pitchFamily="34" charset="0"/>
                <a:cs typeface="Times New Roman" panose="02020603050405020304" pitchFamily="18" charset="0"/>
              </a:rPr>
              <a:t>Thus, the time and effort required to reach the final end point is greatly reduced and the team produces deliverables that are better suited to the final business environment. </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40" name="Group 39"/>
          <p:cNvGrpSpPr/>
          <p:nvPr/>
        </p:nvGrpSpPr>
        <p:grpSpPr>
          <a:xfrm>
            <a:off x="617360" y="1630642"/>
            <a:ext cx="774712" cy="2618348"/>
            <a:chOff x="823146" y="1065606"/>
            <a:chExt cx="1032949" cy="3831243"/>
          </a:xfrm>
        </p:grpSpPr>
        <p:grpSp>
          <p:nvGrpSpPr>
            <p:cNvPr id="4" name="Group 3"/>
            <p:cNvGrpSpPr/>
            <p:nvPr/>
          </p:nvGrpSpPr>
          <p:grpSpPr>
            <a:xfrm>
              <a:off x="823146" y="1065606"/>
              <a:ext cx="1032949" cy="3831243"/>
              <a:chOff x="5773390" y="1644737"/>
              <a:chExt cx="1032949" cy="3831243"/>
            </a:xfrm>
          </p:grpSpPr>
          <p:grpSp>
            <p:nvGrpSpPr>
              <p:cNvPr id="5" name="Group 4"/>
              <p:cNvGrpSpPr/>
              <p:nvPr/>
            </p:nvGrpSpPr>
            <p:grpSpPr>
              <a:xfrm>
                <a:off x="5773390" y="1644737"/>
                <a:ext cx="1032949" cy="3831243"/>
                <a:chOff x="3720614" y="1888957"/>
                <a:chExt cx="920382" cy="3452198"/>
              </a:xfrm>
              <a:effectLst/>
            </p:grpSpPr>
            <p:sp>
              <p:nvSpPr>
                <p:cNvPr id="8" name="Rectangle 7"/>
                <p:cNvSpPr/>
                <p:nvPr/>
              </p:nvSpPr>
              <p:spPr>
                <a:xfrm rot="13654630">
                  <a:off x="3575759" y="3227963"/>
                  <a:ext cx="652855" cy="135443"/>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9" name="Oval 8"/>
                <p:cNvSpPr/>
                <p:nvPr/>
              </p:nvSpPr>
              <p:spPr>
                <a:xfrm>
                  <a:off x="3908087" y="1892157"/>
                  <a:ext cx="582455" cy="627935"/>
                </a:xfrm>
                <a:prstGeom prst="ellipse">
                  <a:avLst/>
                </a:prstGeom>
                <a:solidFill>
                  <a:schemeClr val="accent2">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0" name="Cloud 9"/>
                <p:cNvSpPr/>
                <p:nvPr/>
              </p:nvSpPr>
              <p:spPr>
                <a:xfrm rot="16200000">
                  <a:off x="3846238" y="1930267"/>
                  <a:ext cx="693869" cy="611249"/>
                </a:xfrm>
                <a:prstGeom prst="cloud">
                  <a:avLst/>
                </a:prstGeom>
                <a:solidFill>
                  <a:schemeClr val="accent2">
                    <a:lumMod val="50000"/>
                  </a:schemeClr>
                </a:solidFill>
                <a:ln>
                  <a:solidFill>
                    <a:schemeClr val="accent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Teardrop 10"/>
                <p:cNvSpPr/>
                <p:nvPr/>
              </p:nvSpPr>
              <p:spPr>
                <a:xfrm rot="8337726">
                  <a:off x="3945188" y="1959410"/>
                  <a:ext cx="494320" cy="503225"/>
                </a:xfrm>
                <a:prstGeom prst="teardrop">
                  <a:avLst>
                    <a:gd name="adj" fmla="val 78512"/>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 name="Rectangle 11"/>
                <p:cNvSpPr/>
                <p:nvPr/>
              </p:nvSpPr>
              <p:spPr>
                <a:xfrm rot="16200000">
                  <a:off x="3840811" y="4742091"/>
                  <a:ext cx="875901" cy="130984"/>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3" name="Rectangle 12"/>
                <p:cNvSpPr/>
                <p:nvPr/>
              </p:nvSpPr>
              <p:spPr>
                <a:xfrm rot="16200000">
                  <a:off x="3657108" y="4742091"/>
                  <a:ext cx="875900" cy="130984"/>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4" name="Rectangle 13"/>
                <p:cNvSpPr/>
                <p:nvPr/>
              </p:nvSpPr>
              <p:spPr>
                <a:xfrm rot="4336768">
                  <a:off x="4309374" y="2823891"/>
                  <a:ext cx="528154" cy="135090"/>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rot="17593509">
                  <a:off x="3524082" y="2817084"/>
                  <a:ext cx="528154" cy="135090"/>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 name="Trapezoid 15"/>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 name="Rectangle 16"/>
                <p:cNvSpPr/>
                <p:nvPr/>
              </p:nvSpPr>
              <p:spPr>
                <a:xfrm rot="5400000">
                  <a:off x="4110142" y="2447493"/>
                  <a:ext cx="175972" cy="168830"/>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8" name="Flowchart: Manual Operation 17"/>
                <p:cNvSpPr/>
                <p:nvPr/>
              </p:nvSpPr>
              <p:spPr>
                <a:xfrm rot="10800000">
                  <a:off x="3861946" y="3321673"/>
                  <a:ext cx="672369" cy="849818"/>
                </a:xfrm>
                <a:prstGeom prst="flowChartManualOperation">
                  <a:avLst/>
                </a:prstGeom>
                <a:solidFill>
                  <a:schemeClr val="accent2">
                    <a:lumMod val="60000"/>
                    <a:lumOff val="40000"/>
                  </a:schemeClr>
                </a:solidFill>
                <a:ln>
                  <a:solidFill>
                    <a:schemeClr val="accent2">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9" name="Wave 18"/>
                <p:cNvSpPr/>
                <p:nvPr/>
              </p:nvSpPr>
              <p:spPr>
                <a:xfrm>
                  <a:off x="3861944" y="4081764"/>
                  <a:ext cx="672371" cy="385901"/>
                </a:xfrm>
                <a:prstGeom prst="wave">
                  <a:avLst/>
                </a:prstGeom>
                <a:solidFill>
                  <a:schemeClr val="accent2">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0" name="Group 19"/>
                <p:cNvGrpSpPr/>
                <p:nvPr/>
              </p:nvGrpSpPr>
              <p:grpSpPr>
                <a:xfrm>
                  <a:off x="4031881" y="2178972"/>
                  <a:ext cx="114035" cy="52446"/>
                  <a:chOff x="5868522" y="2159344"/>
                  <a:chExt cx="103653" cy="45719"/>
                </a:xfrm>
              </p:grpSpPr>
              <p:sp>
                <p:nvSpPr>
                  <p:cNvPr id="36" name="Oval 35"/>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 name="Oval 36"/>
                  <p:cNvSpPr/>
                  <p:nvPr/>
                </p:nvSpPr>
                <p:spPr>
                  <a:xfrm>
                    <a:off x="5908976"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1" name="Group 20"/>
                <p:cNvGrpSpPr/>
                <p:nvPr/>
              </p:nvGrpSpPr>
              <p:grpSpPr>
                <a:xfrm>
                  <a:off x="4239517" y="2173811"/>
                  <a:ext cx="114035" cy="52446"/>
                  <a:chOff x="5868522" y="2159344"/>
                  <a:chExt cx="103653" cy="45719"/>
                </a:xfrm>
              </p:grpSpPr>
              <p:sp>
                <p:nvSpPr>
                  <p:cNvPr id="34" name="Oval 33"/>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5" name="Oval 34"/>
                  <p:cNvSpPr/>
                  <p:nvPr/>
                </p:nvSpPr>
                <p:spPr>
                  <a:xfrm>
                    <a:off x="5908976"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2" name="Moon 21"/>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 name="Moon 22"/>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4" name="Group 23"/>
                <p:cNvGrpSpPr/>
                <p:nvPr/>
              </p:nvGrpSpPr>
              <p:grpSpPr>
                <a:xfrm>
                  <a:off x="4105675" y="2328946"/>
                  <a:ext cx="184945" cy="86490"/>
                  <a:chOff x="5590059" y="2324125"/>
                  <a:chExt cx="198815" cy="96747"/>
                </a:xfrm>
                <a:solidFill>
                  <a:srgbClr val="800000"/>
                </a:solidFill>
              </p:grpSpPr>
              <p:sp>
                <p:nvSpPr>
                  <p:cNvPr id="32" name="Moon 31"/>
                  <p:cNvSpPr/>
                  <p:nvPr/>
                </p:nvSpPr>
                <p:spPr>
                  <a:xfrm rot="5400000" flipH="1">
                    <a:off x="5654438" y="2307115"/>
                    <a:ext cx="63413" cy="164102"/>
                  </a:xfrm>
                  <a:prstGeom prst="moon">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 name="Moon 32"/>
                  <p:cNvSpPr/>
                  <p:nvPr/>
                </p:nvSpPr>
                <p:spPr>
                  <a:xfrm rot="5400000">
                    <a:off x="5666426" y="2247758"/>
                    <a:ext cx="46081" cy="198815"/>
                  </a:xfrm>
                  <a:prstGeom prst="moon">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5" name="Moon 24"/>
                <p:cNvSpPr/>
                <p:nvPr/>
              </p:nvSpPr>
              <p:spPr>
                <a:xfrm rot="16200000">
                  <a:off x="4004854"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 name="Moon 25"/>
                <p:cNvSpPr/>
                <p:nvPr/>
              </p:nvSpPr>
              <p:spPr>
                <a:xfrm rot="16200000">
                  <a:off x="4181479"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 name="Moon 26"/>
                <p:cNvSpPr/>
                <p:nvPr/>
              </p:nvSpPr>
              <p:spPr>
                <a:xfrm>
                  <a:off x="3923532" y="2201212"/>
                  <a:ext cx="103239" cy="128380"/>
                </a:xfrm>
                <a:prstGeom prst="moon">
                  <a:avLst>
                    <a:gd name="adj" fmla="val 64945"/>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8" name="Moon 27"/>
                <p:cNvSpPr/>
                <p:nvPr/>
              </p:nvSpPr>
              <p:spPr>
                <a:xfrm flipH="1">
                  <a:off x="4374381" y="2186846"/>
                  <a:ext cx="92735" cy="145710"/>
                </a:xfrm>
                <a:prstGeom prst="moon">
                  <a:avLst>
                    <a:gd name="adj" fmla="val 64945"/>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9" name="Cloud 28"/>
                <p:cNvSpPr/>
                <p:nvPr/>
              </p:nvSpPr>
              <p:spPr>
                <a:xfrm rot="1327069">
                  <a:off x="4042297" y="1976430"/>
                  <a:ext cx="411957" cy="144029"/>
                </a:xfrm>
                <a:prstGeom prst="cloud">
                  <a:avLst/>
                </a:prstGeom>
                <a:solidFill>
                  <a:schemeClr val="accent2">
                    <a:lumMod val="50000"/>
                  </a:schemeClr>
                </a:solidFill>
                <a:ln>
                  <a:solidFill>
                    <a:schemeClr val="accent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 name="Wave 29"/>
                <p:cNvSpPr/>
                <p:nvPr/>
              </p:nvSpPr>
              <p:spPr>
                <a:xfrm rot="1327069">
                  <a:off x="4198679" y="1964929"/>
                  <a:ext cx="219827" cy="104645"/>
                </a:xfrm>
                <a:prstGeom prst="wave">
                  <a:avLst/>
                </a:prstGeom>
                <a:solidFill>
                  <a:schemeClr val="accent2">
                    <a:lumMod val="50000"/>
                  </a:schemeClr>
                </a:solidFill>
                <a:ln>
                  <a:solidFill>
                    <a:schemeClr val="accent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 name="Trapezoid 30"/>
                <p:cNvSpPr/>
                <p:nvPr/>
              </p:nvSpPr>
              <p:spPr>
                <a:xfrm rot="19271788">
                  <a:off x="4334425" y="2388183"/>
                  <a:ext cx="156678" cy="872351"/>
                </a:xfrm>
                <a:prstGeom prst="trapezoid">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6" name="Teardrop 5"/>
              <p:cNvSpPr/>
              <p:nvPr/>
            </p:nvSpPr>
            <p:spPr>
              <a:xfrm rot="18904251">
                <a:off x="6002144" y="2146518"/>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7" name="Teardrop 6"/>
              <p:cNvSpPr/>
              <p:nvPr/>
            </p:nvSpPr>
            <p:spPr>
              <a:xfrm rot="18904251">
                <a:off x="6531560" y="2162465"/>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38" name="Cloud 37"/>
            <p:cNvSpPr/>
            <p:nvPr/>
          </p:nvSpPr>
          <p:spPr>
            <a:xfrm>
              <a:off x="1288159" y="1734330"/>
              <a:ext cx="165100" cy="196187"/>
            </a:xfrm>
            <a:prstGeom prst="cloud">
              <a:avLst/>
            </a:prstGeom>
            <a:solidFill>
              <a:schemeClr val="accent2">
                <a:lumMod val="20000"/>
                <a:lumOff val="8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9" name="Pentagon 38"/>
            <p:cNvSpPr/>
            <p:nvPr/>
          </p:nvSpPr>
          <p:spPr>
            <a:xfrm rot="14219959" flipV="1">
              <a:off x="1293423" y="1681689"/>
              <a:ext cx="158580" cy="45719"/>
            </a:xfrm>
            <a:prstGeom prst="homePlate">
              <a:avLst/>
            </a:prstGeom>
            <a:solidFill>
              <a:schemeClr val="accent2">
                <a:lumMod val="20000"/>
                <a:lumOff val="8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grpSp>
      <p:sp>
        <p:nvSpPr>
          <p:cNvPr id="41" name="TextBox 40"/>
          <p:cNvSpPr txBox="1"/>
          <p:nvPr/>
        </p:nvSpPr>
        <p:spPr>
          <a:xfrm>
            <a:off x="228600" y="360402"/>
            <a:ext cx="8762999"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Iterative Development - Benefits</a:t>
            </a:r>
          </a:p>
        </p:txBody>
      </p:sp>
      <p:sp>
        <p:nvSpPr>
          <p:cNvPr id="42" name="Slide Number Placeholder 41"/>
          <p:cNvSpPr>
            <a:spLocks noGrp="1"/>
          </p:cNvSpPr>
          <p:nvPr>
            <p:ph type="sldNum" sz="quarter" idx="12"/>
          </p:nvPr>
        </p:nvSpPr>
        <p:spPr/>
        <p:txBody>
          <a:bodyPr/>
          <a:lstStyle/>
          <a:p>
            <a:fld id="{7CBCC52C-CE0E-4A77-AE88-E639344518EB}" type="slidenum">
              <a:rPr lang="en-US" smtClean="0"/>
              <a:t>180</a:t>
            </a:fld>
            <a:endParaRPr lang="en-US" dirty="0"/>
          </a:p>
        </p:txBody>
      </p:sp>
    </p:spTree>
    <p:extLst>
      <p:ext uri="{BB962C8B-B14F-4D97-AF65-F5344CB8AC3E}">
        <p14:creationId xmlns:p14="http://schemas.microsoft.com/office/powerpoint/2010/main" val="3338137471"/>
      </p:ext>
    </p:extLst>
  </p:cSld>
  <p:clrMapOvr>
    <a:masterClrMapping/>
  </p:clrMapOvr>
  <p:transition spd="med">
    <p:pull/>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For an Agile team, which of the following concepts regarding iterative development should it be aware of? </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The designing, developing, and testing of feature code should be done once in the beginning.</a:t>
            </a:r>
          </a:p>
          <a:p>
            <a:pPr lvl="0">
              <a:buFont typeface="+mj-lt"/>
              <a:buAutoNum type="alphaUcPeriod"/>
            </a:pPr>
            <a:r>
              <a:rPr lang="en-US" sz="1800" dirty="0"/>
              <a:t>All changes should be addressed to at the end of the development phase.</a:t>
            </a:r>
          </a:p>
          <a:p>
            <a:pPr lvl="0">
              <a:buFont typeface="+mj-lt"/>
              <a:buAutoNum type="alphaUcPeriod"/>
            </a:pPr>
            <a:r>
              <a:rPr lang="en-US" sz="1800" dirty="0"/>
              <a:t>There is room to accommodate changes.</a:t>
            </a:r>
          </a:p>
          <a:p>
            <a:pPr lvl="0">
              <a:buFont typeface="+mj-lt"/>
              <a:buAutoNum type="alphaUcPeriod"/>
            </a:pPr>
            <a:r>
              <a:rPr lang="en-US" sz="1800" dirty="0"/>
              <a:t>Simplification of the development process is not a priority.</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181</a:t>
            </a:fld>
            <a:endParaRPr lang="en-US" dirty="0"/>
          </a:p>
        </p:txBody>
      </p:sp>
    </p:spTree>
    <p:extLst>
      <p:ext uri="{BB962C8B-B14F-4D97-AF65-F5344CB8AC3E}">
        <p14:creationId xmlns:p14="http://schemas.microsoft.com/office/powerpoint/2010/main" val="348772739"/>
      </p:ext>
    </p:extLst>
  </p:cSld>
  <p:clrMapOvr>
    <a:masterClrMapping/>
  </p:clrMapOvr>
  <p:transition spd="med">
    <p:pull/>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182</a:t>
            </a:fld>
            <a:endParaRPr lang="en-US" dirty="0"/>
          </a:p>
        </p:txBody>
      </p:sp>
    </p:spTree>
    <p:extLst>
      <p:ext uri="{BB962C8B-B14F-4D97-AF65-F5344CB8AC3E}">
        <p14:creationId xmlns:p14="http://schemas.microsoft.com/office/powerpoint/2010/main" val="1153184456"/>
      </p:ext>
    </p:extLst>
  </p:cSld>
  <p:clrMapOvr>
    <a:masterClrMapping/>
  </p:clrMapOvr>
  <p:transition spd="med">
    <p:pull/>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4732338"/>
          </a:xfrm>
        </p:spPr>
        <p:txBody>
          <a:bodyPr/>
          <a:lstStyle/>
          <a:p>
            <a:pPr lvl="0"/>
            <a:r>
              <a:rPr lang="en-US" sz="1800" dirty="0"/>
              <a:t>Which of the following statements best describes Iterative Development?</a:t>
            </a:r>
          </a:p>
          <a:p>
            <a:pPr lvl="0"/>
            <a:endParaRPr lang="en-IN" sz="1800" dirty="0">
              <a:latin typeface="Calibri" panose="020F0502020204030204" pitchFamily="34" charset="0"/>
            </a:endParaRPr>
          </a:p>
          <a:p>
            <a:pPr lvl="0">
              <a:buFont typeface="+mj-lt"/>
              <a:buAutoNum type="alphaUcPeriod"/>
            </a:pPr>
            <a:r>
              <a:rPr lang="en-US" sz="1800" dirty="0"/>
              <a:t>This principle highlights the focus of Scrum to deliver maximum business value, from beginning early in the project and continuing throughout.</a:t>
            </a:r>
          </a:p>
          <a:p>
            <a:pPr lvl="0">
              <a:buFont typeface="+mj-lt"/>
              <a:buAutoNum type="alphaUcPeriod"/>
            </a:pPr>
            <a:r>
              <a:rPr lang="en-US" sz="1800" dirty="0"/>
              <a:t>This principle defines and emphasizes how to better manage changes and build products that satisfy customer needs. It also delineates the Product Owner’s and organization’s responsibilities related to developing deliverables and products.</a:t>
            </a:r>
          </a:p>
          <a:p>
            <a:pPr lvl="0">
              <a:buFont typeface="+mj-lt"/>
              <a:buAutoNum type="alphaUcPeriod"/>
            </a:pPr>
            <a:r>
              <a:rPr lang="en-US" sz="1800" dirty="0"/>
              <a:t>This principle describes how time is considered a limiting constraint in Scrum, and used to help effectively manage project planning and execution. Time-boxed elements in Scrum include Sprints, Daily Standup Meetings, Sprint Planning Meetings, Sprint Review Meetings.</a:t>
            </a:r>
          </a:p>
          <a:p>
            <a:pPr lvl="0">
              <a:buFont typeface="+mj-lt"/>
              <a:buAutoNum type="alphaUcPeriod"/>
            </a:pPr>
            <a:r>
              <a:rPr lang="en-US" sz="1800" dirty="0"/>
              <a:t>This principle focuses on the three core dimensions related to collaborative work: awareness, articulation, and appropriation. It also advocates project management as a shared value-creation process with teams working and interacting together to deliver the greatest value.</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183</a:t>
            </a:fld>
            <a:endParaRPr lang="en-US" dirty="0"/>
          </a:p>
        </p:txBody>
      </p:sp>
    </p:spTree>
    <p:extLst>
      <p:ext uri="{BB962C8B-B14F-4D97-AF65-F5344CB8AC3E}">
        <p14:creationId xmlns:p14="http://schemas.microsoft.com/office/powerpoint/2010/main" val="1288065828"/>
      </p:ext>
    </p:extLst>
  </p:cSld>
  <p:clrMapOvr>
    <a:masterClrMapping/>
  </p:clrMapOvr>
  <p:transition spd="med">
    <p:pull/>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184</a:t>
            </a:fld>
            <a:endParaRPr lang="en-US" dirty="0"/>
          </a:p>
        </p:txBody>
      </p:sp>
    </p:spTree>
    <p:extLst>
      <p:ext uri="{BB962C8B-B14F-4D97-AF65-F5344CB8AC3E}">
        <p14:creationId xmlns:p14="http://schemas.microsoft.com/office/powerpoint/2010/main" val="851146595"/>
      </p:ext>
    </p:extLst>
  </p:cSld>
  <p:clrMapOvr>
    <a:masterClrMapping/>
  </p:clrMapOvr>
  <p:transition spd="med">
    <p:pull/>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iterative development?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using more than one product development cycle to develop the final project deliverables through the learning from the previous development cycles.</a:t>
            </a:r>
          </a:p>
          <a:p>
            <a:pPr lvl="0">
              <a:buFont typeface="+mj-lt"/>
              <a:buAutoNum type="alphaUcPeriod"/>
            </a:pPr>
            <a:r>
              <a:rPr lang="en-IN" sz="1800" dirty="0">
                <a:latin typeface="Calibri" panose="020F0502020204030204" pitchFamily="34" charset="0"/>
              </a:rPr>
              <a:t>It refers to developing the final project deliverables in one product development cycle.</a:t>
            </a:r>
          </a:p>
          <a:p>
            <a:pPr lvl="0">
              <a:buFont typeface="+mj-lt"/>
              <a:buAutoNum type="alphaUcPeriod"/>
            </a:pPr>
            <a:r>
              <a:rPr lang="en-IN" sz="1800" dirty="0">
                <a:latin typeface="Calibri" panose="020F0502020204030204" pitchFamily="34" charset="0"/>
              </a:rPr>
              <a:t>It refers to developing project deliverables using automated processes.</a:t>
            </a:r>
          </a:p>
          <a:p>
            <a:pPr lvl="0">
              <a:buFont typeface="+mj-lt"/>
              <a:buAutoNum type="alphaUcPeriod"/>
            </a:pPr>
            <a:r>
              <a:rPr lang="en-IN" sz="1800" dirty="0">
                <a:latin typeface="Calibri" panose="020F0502020204030204" pitchFamily="34" charset="0"/>
              </a:rPr>
              <a:t>It refers to developing project outputs through detailed upfront planning with emphasis on fixing scope, quality and other project aspects.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185</a:t>
            </a:fld>
            <a:endParaRPr lang="en-US" dirty="0"/>
          </a:p>
        </p:txBody>
      </p:sp>
    </p:spTree>
    <p:extLst>
      <p:ext uri="{BB962C8B-B14F-4D97-AF65-F5344CB8AC3E}">
        <p14:creationId xmlns:p14="http://schemas.microsoft.com/office/powerpoint/2010/main" val="354786107"/>
      </p:ext>
    </p:extLst>
  </p:cSld>
  <p:clrMapOvr>
    <a:masterClrMapping/>
  </p:clrMapOvr>
  <p:transition spd="med">
    <p:pull/>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186</a:t>
            </a:fld>
            <a:endParaRPr lang="en-US" dirty="0"/>
          </a:p>
        </p:txBody>
      </p:sp>
    </p:spTree>
    <p:extLst>
      <p:ext uri="{BB962C8B-B14F-4D97-AF65-F5344CB8AC3E}">
        <p14:creationId xmlns:p14="http://schemas.microsoft.com/office/powerpoint/2010/main" val="227688941"/>
      </p:ext>
    </p:extLst>
  </p:cSld>
  <p:clrMapOvr>
    <a:masterClrMapping/>
  </p:clrMapOvr>
  <p:transition spd="med">
    <p:pull/>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ensuring flexibility in Scrum is INCORRECT?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Scrum ensures stability by providing scope for detailed planning at the beginning of every Sprint.</a:t>
            </a:r>
          </a:p>
          <a:p>
            <a:pPr lvl="0">
              <a:buFont typeface="+mj-lt"/>
              <a:buAutoNum type="alphaUcPeriod"/>
            </a:pPr>
            <a:r>
              <a:rPr lang="en-IN" sz="1800" dirty="0"/>
              <a:t>Scrum uses iterative delivery and its other characteristics and principles to achieve balance between flexibility and stability.</a:t>
            </a:r>
          </a:p>
          <a:p>
            <a:pPr lvl="0">
              <a:buFont typeface="+mj-lt"/>
              <a:buAutoNum type="alphaUcPeriod"/>
            </a:pPr>
            <a:r>
              <a:rPr lang="en-IN" sz="1800" dirty="0"/>
              <a:t>Scrum maintains flexibility by making it possible to incorporate change at any step in the development process in a Scrum project.</a:t>
            </a:r>
          </a:p>
          <a:p>
            <a:pPr lvl="0">
              <a:buFont typeface="+mj-lt"/>
              <a:buAutoNum type="alphaUcPeriod"/>
            </a:pPr>
            <a:r>
              <a:rPr lang="en-IN" sz="1800" dirty="0"/>
              <a:t>Scrum ensures flexibility by providing scope for the Scrum Core Teams to make recommendations for changes.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187</a:t>
            </a:fld>
            <a:endParaRPr lang="en-US" dirty="0"/>
          </a:p>
        </p:txBody>
      </p:sp>
    </p:spTree>
    <p:extLst>
      <p:ext uri="{BB962C8B-B14F-4D97-AF65-F5344CB8AC3E}">
        <p14:creationId xmlns:p14="http://schemas.microsoft.com/office/powerpoint/2010/main" val="3533879294"/>
      </p:ext>
    </p:extLst>
  </p:cSld>
  <p:clrMapOvr>
    <a:masterClrMapping/>
  </p:clrMapOvr>
  <p:transition spd="med">
    <p:pull/>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188</a:t>
            </a:fld>
            <a:endParaRPr lang="en-US" dirty="0"/>
          </a:p>
        </p:txBody>
      </p:sp>
    </p:spTree>
    <p:extLst>
      <p:ext uri="{BB962C8B-B14F-4D97-AF65-F5344CB8AC3E}">
        <p14:creationId xmlns:p14="http://schemas.microsoft.com/office/powerpoint/2010/main" val="2934114196"/>
      </p:ext>
    </p:extLst>
  </p:cSld>
  <p:clrMapOvr>
    <a:masterClrMapping/>
  </p:clrMapOvr>
  <p:transition spd="med">
    <p:pull/>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189</a:t>
            </a:fld>
            <a:endParaRPr lang="en-US" dirty="0"/>
          </a:p>
        </p:txBody>
      </p:sp>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do you think should ideally happen to project timelines when iterative delivery is used if all the other aspects like scope, quality, etc. remain unchanged?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59429821"/>
      </p:ext>
    </p:extLst>
  </p:cSld>
  <p:clrMapOvr>
    <a:masterClrMapping/>
  </p:clrMapOvr>
  <p:transition spd="med">
    <p:pull/>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a:t>
            </a:r>
            <a:endParaRPr lang="en-IN" dirty="0"/>
          </a:p>
        </p:txBody>
      </p:sp>
    </p:spTree>
    <p:extLst>
      <p:ext uri="{BB962C8B-B14F-4D97-AF65-F5344CB8AC3E}">
        <p14:creationId xmlns:p14="http://schemas.microsoft.com/office/powerpoint/2010/main" val="320926873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solidFill>
                  <a:srgbClr val="0050AC"/>
                </a:solidFill>
              </a:rPr>
              <a:t>Scrum Aspects</a:t>
            </a: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4246283938"/>
              </p:ext>
            </p:extLst>
          </p:nvPr>
        </p:nvGraphicFramePr>
        <p:xfrm>
          <a:off x="647700" y="1371600"/>
          <a:ext cx="7848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191</a:t>
            </a:fld>
            <a:endParaRPr lang="en-US" dirty="0"/>
          </a:p>
        </p:txBody>
      </p:sp>
    </p:spTree>
    <p:extLst>
      <p:ext uri="{BB962C8B-B14F-4D97-AF65-F5344CB8AC3E}">
        <p14:creationId xmlns:p14="http://schemas.microsoft.com/office/powerpoint/2010/main" val="90627922"/>
      </p:ext>
    </p:extLst>
  </p:cSld>
  <p:clrMapOvr>
    <a:masterClrMapping/>
  </p:clrMapOvr>
  <p:transition spd="med">
    <p:pull/>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Organization</a:t>
            </a:r>
            <a:endParaRPr lang="en-IN" dirty="0"/>
          </a:p>
        </p:txBody>
      </p:sp>
    </p:spTree>
    <p:extLst>
      <p:ext uri="{BB962C8B-B14F-4D97-AF65-F5344CB8AC3E}">
        <p14:creationId xmlns:p14="http://schemas.microsoft.com/office/powerpoint/2010/main" val="429293741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662" y="1905000"/>
            <a:ext cx="8258578" cy="2246769"/>
          </a:xfrm>
          <a:prstGeom prst="rect">
            <a:avLst/>
          </a:prstGeom>
          <a:noFill/>
        </p:spPr>
        <p:txBody>
          <a:bodyPr wrap="square" rtlCol="0">
            <a:spAutoFit/>
          </a:bodyPr>
          <a:lstStyle/>
          <a:p>
            <a:r>
              <a:rPr lang="en-IN" sz="2000" dirty="0">
                <a:latin typeface="Calibri" panose="020F0502020204030204" pitchFamily="34" charset="0"/>
                <a:cs typeface="Calibri" panose="020F0502020204030204" pitchFamily="34" charset="0"/>
              </a:rPr>
              <a:t>Understanding defined roles and responsibilities in a Scrum project is very important for ensuring the successful implementation of Scrum.</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Scrum roles fall into two broad categories:</a:t>
            </a:r>
          </a:p>
          <a:p>
            <a:endParaRPr lang="en-IN" sz="2000" dirty="0">
              <a:latin typeface="Calibri" panose="020F0502020204030204" pitchFamily="34" charset="0"/>
              <a:cs typeface="Calibri" panose="020F0502020204030204" pitchFamily="34" charset="0"/>
            </a:endParaRPr>
          </a:p>
          <a:p>
            <a:pPr marL="457200" indent="-457200">
              <a:buAutoNum type="arabicPeriod"/>
            </a:pPr>
            <a:r>
              <a:rPr lang="en-IN" sz="2000" b="1" dirty="0">
                <a:latin typeface="Calibri" panose="020F0502020204030204" pitchFamily="34" charset="0"/>
                <a:cs typeface="Calibri" panose="020F0502020204030204" pitchFamily="34" charset="0"/>
              </a:rPr>
              <a:t>Core Roles</a:t>
            </a:r>
          </a:p>
          <a:p>
            <a:pPr marL="457200" indent="-457200">
              <a:buAutoNum type="arabicPeriod"/>
            </a:pPr>
            <a:r>
              <a:rPr lang="en-IN" sz="2000" b="1" dirty="0">
                <a:latin typeface="Calibri" panose="020F0502020204030204" pitchFamily="34" charset="0"/>
                <a:cs typeface="Calibri" panose="020F0502020204030204" pitchFamily="34" charset="0"/>
              </a:rPr>
              <a:t>Non-core Roles</a:t>
            </a:r>
          </a:p>
        </p:txBody>
      </p:sp>
      <p:sp>
        <p:nvSpPr>
          <p:cNvPr id="4" name="TextBox 3"/>
          <p:cNvSpPr txBox="1"/>
          <p:nvPr/>
        </p:nvSpPr>
        <p:spPr>
          <a:xfrm>
            <a:off x="0" y="390436"/>
            <a:ext cx="9144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Organization</a:t>
            </a:r>
          </a:p>
        </p:txBody>
      </p:sp>
      <p:sp>
        <p:nvSpPr>
          <p:cNvPr id="3" name="Slide Number Placeholder 2"/>
          <p:cNvSpPr>
            <a:spLocks noGrp="1"/>
          </p:cNvSpPr>
          <p:nvPr>
            <p:ph type="sldNum" sz="quarter" idx="12"/>
          </p:nvPr>
        </p:nvSpPr>
        <p:spPr/>
        <p:txBody>
          <a:bodyPr/>
          <a:lstStyle/>
          <a:p>
            <a:fld id="{7CBCC52C-CE0E-4A77-AE88-E639344518EB}" type="slidenum">
              <a:rPr lang="en-US" smtClean="0"/>
              <a:t>193</a:t>
            </a:fld>
            <a:endParaRPr lang="en-US" dirty="0"/>
          </a:p>
        </p:txBody>
      </p:sp>
    </p:spTree>
    <p:extLst>
      <p:ext uri="{BB962C8B-B14F-4D97-AF65-F5344CB8AC3E}">
        <p14:creationId xmlns:p14="http://schemas.microsoft.com/office/powerpoint/2010/main" val="2136788812"/>
      </p:ext>
    </p:extLst>
  </p:cSld>
  <p:clrMapOvr>
    <a:masterClrMapping/>
  </p:clrMapOvr>
  <p:transition spd="med">
    <p:pull/>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8119"/>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Organization - Core Roles</a:t>
            </a:r>
          </a:p>
        </p:txBody>
      </p:sp>
      <p:sp>
        <p:nvSpPr>
          <p:cNvPr id="2" name="Rectangle 1"/>
          <p:cNvSpPr/>
          <p:nvPr/>
        </p:nvSpPr>
        <p:spPr>
          <a:xfrm>
            <a:off x="626772" y="1371600"/>
            <a:ext cx="7679028" cy="4524315"/>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Core roles are those roles which are mandatorily required for producing the product of the project, are committed to the project, and ultimately are responsible for the success of each Sprint of the project and of the project as a whole.</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There are three core roles in Scrum that are ultimately responsible for meeting the project objectives. The core roles are:</a:t>
            </a:r>
          </a:p>
          <a:p>
            <a:endParaRPr lang="en-IN"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Product Owner, </a:t>
            </a:r>
          </a:p>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Scrum Master</a:t>
            </a:r>
          </a:p>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Scrum Team.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Together they are referred to as the Scrum Core Team.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is important to note that, of these three roles, no role has authority over the others.</a:t>
            </a:r>
            <a:endParaRPr lang="en-US"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194</a:t>
            </a:fld>
            <a:endParaRPr lang="en-US" dirty="0"/>
          </a:p>
        </p:txBody>
      </p:sp>
    </p:spTree>
    <p:extLst>
      <p:ext uri="{BB962C8B-B14F-4D97-AF65-F5344CB8AC3E}">
        <p14:creationId xmlns:p14="http://schemas.microsoft.com/office/powerpoint/2010/main" val="2346540536"/>
      </p:ext>
    </p:extLst>
  </p:cSld>
  <p:clrMapOvr>
    <a:masterClrMapping/>
  </p:clrMapOvr>
  <p:transition spd="med">
    <p:pull/>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07519" y="2219965"/>
            <a:ext cx="3307556" cy="507831"/>
          </a:xfrm>
          <a:prstGeom prst="rect">
            <a:avLst/>
          </a:prstGeom>
          <a:noFill/>
        </p:spPr>
        <p:txBody>
          <a:bodyPr wrap="square" rtlCol="0">
            <a:spAutoFit/>
          </a:bodyPr>
          <a:lstStyle/>
          <a:p>
            <a:pPr algn="ctr"/>
            <a:r>
              <a:rPr lang="en-US" sz="2700" dirty="0">
                <a:latin typeface="Calibri" panose="020F0502020204030204" pitchFamily="34" charset="0"/>
                <a:cs typeface="Calibri" panose="020F0502020204030204" pitchFamily="34" charset="0"/>
              </a:rPr>
              <a:t>Product Owner</a:t>
            </a:r>
          </a:p>
        </p:txBody>
      </p:sp>
      <p:sp>
        <p:nvSpPr>
          <p:cNvPr id="5" name="TextBox 4"/>
          <p:cNvSpPr txBox="1"/>
          <p:nvPr/>
        </p:nvSpPr>
        <p:spPr>
          <a:xfrm>
            <a:off x="2886073" y="3803176"/>
            <a:ext cx="3550445" cy="507831"/>
          </a:xfrm>
          <a:prstGeom prst="rect">
            <a:avLst/>
          </a:prstGeom>
          <a:noFill/>
        </p:spPr>
        <p:txBody>
          <a:bodyPr wrap="square" rtlCol="0">
            <a:spAutoFit/>
          </a:bodyPr>
          <a:lstStyle/>
          <a:p>
            <a:pPr algn="ctr"/>
            <a:r>
              <a:rPr lang="en-US" sz="2700" dirty="0">
                <a:latin typeface="Calibri" panose="020F0502020204030204" pitchFamily="34" charset="0"/>
                <a:cs typeface="Calibri" panose="020F0502020204030204" pitchFamily="34" charset="0"/>
              </a:rPr>
              <a:t>Scrum Team</a:t>
            </a:r>
          </a:p>
        </p:txBody>
      </p:sp>
      <p:sp>
        <p:nvSpPr>
          <p:cNvPr id="6" name="TextBox 5"/>
          <p:cNvSpPr txBox="1"/>
          <p:nvPr/>
        </p:nvSpPr>
        <p:spPr>
          <a:xfrm>
            <a:off x="3100387" y="3011570"/>
            <a:ext cx="2943226" cy="507831"/>
          </a:xfrm>
          <a:prstGeom prst="rect">
            <a:avLst/>
          </a:prstGeom>
          <a:noFill/>
        </p:spPr>
        <p:txBody>
          <a:bodyPr wrap="square" rtlCol="0">
            <a:spAutoFit/>
          </a:bodyPr>
          <a:lstStyle/>
          <a:p>
            <a:pPr algn="ctr"/>
            <a:r>
              <a:rPr lang="en-US" sz="2700" dirty="0">
                <a:latin typeface="Calibri" panose="020F0502020204030204" pitchFamily="34" charset="0"/>
                <a:cs typeface="Calibri" panose="020F0502020204030204" pitchFamily="34" charset="0"/>
              </a:rPr>
              <a:t>Scrum Master</a:t>
            </a:r>
          </a:p>
        </p:txBody>
      </p:sp>
      <p:sp>
        <p:nvSpPr>
          <p:cNvPr id="9" name="Oval 8"/>
          <p:cNvSpPr/>
          <p:nvPr/>
        </p:nvSpPr>
        <p:spPr>
          <a:xfrm>
            <a:off x="558998" y="1310568"/>
            <a:ext cx="1714500" cy="1714500"/>
          </a:xfrm>
          <a:prstGeom prst="ellipse">
            <a:avLst/>
          </a:prstGeom>
          <a:solidFill>
            <a:srgbClr val="B57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0" name="Oval 9"/>
          <p:cNvSpPr/>
          <p:nvPr/>
        </p:nvSpPr>
        <p:spPr>
          <a:xfrm>
            <a:off x="525511" y="2472470"/>
            <a:ext cx="1712714" cy="1714500"/>
          </a:xfrm>
          <a:prstGeom prst="ellipse">
            <a:avLst/>
          </a:prstGeom>
          <a:solidFill>
            <a:srgbClr val="7D7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1" name="Oval 10"/>
          <p:cNvSpPr/>
          <p:nvPr/>
        </p:nvSpPr>
        <p:spPr>
          <a:xfrm>
            <a:off x="523724" y="3594404"/>
            <a:ext cx="1714500" cy="1714500"/>
          </a:xfrm>
          <a:prstGeom prst="ellipse">
            <a:avLst/>
          </a:prstGeom>
          <a:solidFill>
            <a:srgbClr val="4E3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3" name="Oval 12"/>
          <p:cNvSpPr/>
          <p:nvPr/>
        </p:nvSpPr>
        <p:spPr>
          <a:xfrm>
            <a:off x="7124996" y="1350535"/>
            <a:ext cx="1714500" cy="1714500"/>
          </a:xfrm>
          <a:prstGeom prst="ellipse">
            <a:avLst/>
          </a:prstGeom>
          <a:solidFill>
            <a:srgbClr val="CBB7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4" name="Oval 13"/>
          <p:cNvSpPr/>
          <p:nvPr/>
        </p:nvSpPr>
        <p:spPr>
          <a:xfrm>
            <a:off x="7126782" y="2472470"/>
            <a:ext cx="1712714" cy="1714500"/>
          </a:xfrm>
          <a:prstGeom prst="ellipse">
            <a:avLst/>
          </a:prstGeom>
          <a:solidFill>
            <a:srgbClr val="909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5" name="Oval 14"/>
          <p:cNvSpPr/>
          <p:nvPr/>
        </p:nvSpPr>
        <p:spPr>
          <a:xfrm>
            <a:off x="7170538" y="3594404"/>
            <a:ext cx="1714500" cy="1714500"/>
          </a:xfrm>
          <a:prstGeom prst="ellipse">
            <a:avLst/>
          </a:prstGeom>
          <a:solidFill>
            <a:srgbClr val="545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6" name="Rounded Rectangle 15"/>
          <p:cNvSpPr/>
          <p:nvPr/>
        </p:nvSpPr>
        <p:spPr>
          <a:xfrm>
            <a:off x="2540942" y="1996368"/>
            <a:ext cx="4179093" cy="2607304"/>
          </a:xfrm>
          <a:prstGeom prst="roundRect">
            <a:avLst/>
          </a:prstGeom>
          <a:noFill/>
          <a:ln w="76200">
            <a:solidFill>
              <a:srgbClr val="CBB76B"/>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8" name="TextBox 17"/>
          <p:cNvSpPr txBox="1"/>
          <p:nvPr/>
        </p:nvSpPr>
        <p:spPr>
          <a:xfrm>
            <a:off x="0" y="448119"/>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Organization - Core Roles</a:t>
            </a:r>
          </a:p>
        </p:txBody>
      </p:sp>
      <p:sp>
        <p:nvSpPr>
          <p:cNvPr id="2" name="Slide Number Placeholder 1"/>
          <p:cNvSpPr>
            <a:spLocks noGrp="1"/>
          </p:cNvSpPr>
          <p:nvPr>
            <p:ph type="sldNum" sz="quarter" idx="12"/>
          </p:nvPr>
        </p:nvSpPr>
        <p:spPr/>
        <p:txBody>
          <a:bodyPr/>
          <a:lstStyle/>
          <a:p>
            <a:fld id="{7CBCC52C-CE0E-4A77-AE88-E639344518EB}" type="slidenum">
              <a:rPr lang="en-US" smtClean="0"/>
              <a:t>195</a:t>
            </a:fld>
            <a:endParaRPr lang="en-US" dirty="0"/>
          </a:p>
        </p:txBody>
      </p:sp>
    </p:spTree>
    <p:extLst>
      <p:ext uri="{BB962C8B-B14F-4D97-AF65-F5344CB8AC3E}">
        <p14:creationId xmlns:p14="http://schemas.microsoft.com/office/powerpoint/2010/main" val="2670223751"/>
      </p:ext>
    </p:extLst>
  </p:cSld>
  <p:clrMapOvr>
    <a:masterClrMapping/>
  </p:clrMapOvr>
  <p:transition spd="med">
    <p:pull/>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188935"/>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Product Owner</a:t>
            </a:r>
          </a:p>
        </p:txBody>
      </p:sp>
    </p:spTree>
    <p:extLst>
      <p:ext uri="{BB962C8B-B14F-4D97-AF65-F5344CB8AC3E}">
        <p14:creationId xmlns:p14="http://schemas.microsoft.com/office/powerpoint/2010/main" val="396831458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119"/>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Product Owner</a:t>
            </a:r>
          </a:p>
        </p:txBody>
      </p:sp>
      <p:sp>
        <p:nvSpPr>
          <p:cNvPr id="2" name="Rectangle 1"/>
          <p:cNvSpPr/>
          <p:nvPr/>
        </p:nvSpPr>
        <p:spPr>
          <a:xfrm>
            <a:off x="990600" y="1244600"/>
            <a:ext cx="7391400" cy="4622800"/>
          </a:xfrm>
          <a:prstGeom prst="rect">
            <a:avLst/>
          </a:prstGeom>
        </p:spPr>
        <p:txBody>
          <a:bodyPr/>
          <a:lstStyle/>
          <a:p>
            <a:pPr lvl="0"/>
            <a:r>
              <a:rPr lang="en-IN" dirty="0">
                <a:latin typeface="Calibri" panose="020F0502020204030204" pitchFamily="34" charset="0"/>
                <a:cs typeface="Calibri" panose="020F0502020204030204" pitchFamily="34" charset="0"/>
              </a:rPr>
              <a:t>Represents the stakeholders and is responsible for ensuring that the Scrum Team delivers value.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Writes the business requirements in the form of User Stories with input from Scrum Core Team members and manages the Prioritized Product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In some cases, Scrum Team members may write User Stories under the supervision of the Product Owner.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Responsible for ensuring clear communication of product functionalities to the Scrum Team and, therefore, is commonly called the Voice of Customer.</a:t>
            </a:r>
          </a:p>
        </p:txBody>
      </p:sp>
    </p:spTree>
    <p:extLst>
      <p:ext uri="{BB962C8B-B14F-4D97-AF65-F5344CB8AC3E}">
        <p14:creationId xmlns:p14="http://schemas.microsoft.com/office/powerpoint/2010/main" val="138219349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188935"/>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Master</a:t>
            </a:r>
          </a:p>
        </p:txBody>
      </p:sp>
    </p:spTree>
    <p:extLst>
      <p:ext uri="{BB962C8B-B14F-4D97-AF65-F5344CB8AC3E}">
        <p14:creationId xmlns:p14="http://schemas.microsoft.com/office/powerpoint/2010/main" val="375000104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Master</a:t>
            </a:r>
          </a:p>
        </p:txBody>
      </p:sp>
      <p:sp>
        <p:nvSpPr>
          <p:cNvPr id="2" name="Rectangle 1"/>
          <p:cNvSpPr/>
          <p:nvPr/>
        </p:nvSpPr>
        <p:spPr>
          <a:xfrm>
            <a:off x="533400" y="1981200"/>
            <a:ext cx="8077200" cy="3429000"/>
          </a:xfrm>
          <a:prstGeom prst="rect">
            <a:avLst/>
          </a:prstGeom>
        </p:spPr>
        <p:txBody>
          <a:bodyPr/>
          <a:lstStyle/>
          <a:p>
            <a:pPr lvl="0"/>
            <a:r>
              <a:rPr lang="en-IN" sz="2000" dirty="0">
                <a:latin typeface="Calibri" panose="020F0502020204030204" pitchFamily="34" charset="0"/>
                <a:cs typeface="Calibri" panose="020F0502020204030204" pitchFamily="34" charset="0"/>
              </a:rPr>
              <a:t>The Scrum Master is the “servant leader” of the Scrum Team who moderates and facilitates team interactions as team coach and motivator. </a:t>
            </a:r>
          </a:p>
          <a:p>
            <a:pPr lvl="0"/>
            <a:endParaRPr lang="en-IN" sz="2000" dirty="0">
              <a:latin typeface="Calibri" panose="020F0502020204030204" pitchFamily="34" charset="0"/>
              <a:cs typeface="Calibri" panose="020F0502020204030204" pitchFamily="34" charset="0"/>
            </a:endParaRPr>
          </a:p>
          <a:p>
            <a:pPr lvl="0"/>
            <a:r>
              <a:rPr lang="en-IN" sz="2000" dirty="0">
                <a:latin typeface="Calibri" panose="020F0502020204030204" pitchFamily="34" charset="0"/>
                <a:cs typeface="Calibri" panose="020F0502020204030204" pitchFamily="34" charset="0"/>
              </a:rPr>
              <a:t>The Scrum Master is responsible for ensuring that the team has a productive work environment by guarding the team from external influences, removing any obstacles, and enforcing Scrum principles, aspects, and processes. </a:t>
            </a:r>
          </a:p>
          <a:p>
            <a:pPr lvl="0"/>
            <a:endParaRPr lang="en-IN" sz="2000" dirty="0">
              <a:latin typeface="Calibri" panose="020F0502020204030204" pitchFamily="34" charset="0"/>
              <a:cs typeface="Calibri" panose="020F0502020204030204" pitchFamily="34" charset="0"/>
            </a:endParaRPr>
          </a:p>
          <a:p>
            <a:pPr lvl="0"/>
            <a:endParaRPr lang="en-IN"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490893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143000"/>
            <a:ext cx="7848600" cy="4876800"/>
          </a:xfrm>
        </p:spPr>
        <p:txBody>
          <a:bodyPr/>
          <a:lstStyle/>
          <a:p>
            <a:pPr marL="0" indent="0">
              <a:lnSpc>
                <a:spcPct val="150000"/>
              </a:lnSpc>
              <a:buNone/>
            </a:pPr>
            <a:r>
              <a:rPr lang="en-IN" sz="1800" dirty="0"/>
              <a:t>Scrum believes that all leaders of Scrum projects (including the Scrum Master and Product Owner) should be servant-leaders who have the following traits:</a:t>
            </a:r>
          </a:p>
          <a:p>
            <a:pPr marL="0" indent="0">
              <a:lnSpc>
                <a:spcPct val="150000"/>
              </a:lnSpc>
              <a:buNone/>
            </a:pPr>
            <a:endParaRPr lang="en-US" sz="1800" dirty="0"/>
          </a:p>
          <a:p>
            <a:pPr marL="342900" indent="-342900">
              <a:buFont typeface="+mj-lt"/>
              <a:buAutoNum type="arabicPeriod"/>
            </a:pPr>
            <a:r>
              <a:rPr lang="en-US" sz="1800" dirty="0"/>
              <a:t>Listening</a:t>
            </a:r>
          </a:p>
          <a:p>
            <a:pPr marL="342900" indent="-342900">
              <a:buFont typeface="+mj-lt"/>
              <a:buAutoNum type="arabicPeriod"/>
            </a:pPr>
            <a:r>
              <a:rPr lang="en-US" sz="1800" dirty="0"/>
              <a:t>Empathy</a:t>
            </a:r>
          </a:p>
          <a:p>
            <a:pPr marL="342900" indent="-342900">
              <a:buFont typeface="+mj-lt"/>
              <a:buAutoNum type="arabicPeriod"/>
            </a:pPr>
            <a:r>
              <a:rPr lang="en-US" sz="1800" dirty="0"/>
              <a:t>Healing</a:t>
            </a:r>
          </a:p>
          <a:p>
            <a:pPr marL="342900" indent="-342900">
              <a:buFont typeface="+mj-lt"/>
              <a:buAutoNum type="arabicPeriod"/>
            </a:pPr>
            <a:r>
              <a:rPr lang="en-US" sz="1800" dirty="0"/>
              <a:t>Awareness</a:t>
            </a:r>
          </a:p>
          <a:p>
            <a:pPr marL="342900" indent="-342900">
              <a:buFont typeface="+mj-lt"/>
              <a:buAutoNum type="arabicPeriod"/>
            </a:pPr>
            <a:r>
              <a:rPr lang="en-US" sz="1800" dirty="0"/>
              <a:t>Persuasion</a:t>
            </a:r>
          </a:p>
          <a:p>
            <a:pPr marL="342900" indent="-342900">
              <a:buFont typeface="+mj-lt"/>
              <a:buAutoNum type="arabicPeriod"/>
            </a:pPr>
            <a:r>
              <a:rPr lang="en-US" sz="1800" dirty="0"/>
              <a:t>Conceptualization</a:t>
            </a:r>
          </a:p>
          <a:p>
            <a:pPr marL="342900" indent="-342900">
              <a:buFont typeface="+mj-lt"/>
              <a:buAutoNum type="arabicPeriod"/>
            </a:pPr>
            <a:r>
              <a:rPr lang="en-US" sz="1800" dirty="0"/>
              <a:t>Foresight</a:t>
            </a:r>
          </a:p>
          <a:p>
            <a:pPr marL="342900" indent="-342900">
              <a:buFont typeface="+mj-lt"/>
              <a:buAutoNum type="arabicPeriod"/>
            </a:pPr>
            <a:r>
              <a:rPr lang="en-US" sz="1800" dirty="0"/>
              <a:t>Stewardship</a:t>
            </a:r>
          </a:p>
          <a:p>
            <a:pPr marL="342900" indent="-342900">
              <a:buFont typeface="+mj-lt"/>
              <a:buAutoNum type="arabicPeriod"/>
            </a:pPr>
            <a:r>
              <a:rPr lang="en-US" sz="1800" dirty="0"/>
              <a:t>Commitment to the growth of others</a:t>
            </a:r>
          </a:p>
          <a:p>
            <a:pPr marL="342900" indent="-342900">
              <a:buFont typeface="+mj-lt"/>
              <a:buAutoNum type="arabicPeriod"/>
            </a:pPr>
            <a:r>
              <a:rPr lang="en-US" sz="1800" dirty="0"/>
              <a:t>Building community</a:t>
            </a:r>
          </a:p>
          <a:p>
            <a:pPr marL="342900" indent="-342900">
              <a:lnSpc>
                <a:spcPct val="150000"/>
              </a:lnSpc>
              <a:buFont typeface="+mj-lt"/>
              <a:buAutoNum type="arabicPeriod"/>
            </a:pPr>
            <a:endParaRPr lang="en-US" sz="1800" dirty="0"/>
          </a:p>
          <a:p>
            <a:pPr marL="342900" indent="-342900">
              <a:lnSpc>
                <a:spcPct val="150000"/>
              </a:lnSpc>
              <a:buFont typeface="+mj-lt"/>
              <a:buAutoNum type="arabicPeriod"/>
            </a:pPr>
            <a:endParaRPr lang="en-IN" sz="1800" dirty="0"/>
          </a:p>
        </p:txBody>
      </p:sp>
      <p:sp>
        <p:nvSpPr>
          <p:cNvPr id="3" name="Title 2"/>
          <p:cNvSpPr>
            <a:spLocks noGrp="1"/>
          </p:cNvSpPr>
          <p:nvPr>
            <p:ph type="title"/>
          </p:nvPr>
        </p:nvSpPr>
        <p:spPr/>
        <p:txBody>
          <a:bodyPr/>
          <a:lstStyle/>
          <a:p>
            <a:r>
              <a:rPr lang="en-US" dirty="0"/>
              <a:t>Servant Leadership - Traits</a:t>
            </a:r>
          </a:p>
        </p:txBody>
      </p:sp>
    </p:spTree>
    <p:extLst>
      <p:ext uri="{BB962C8B-B14F-4D97-AF65-F5344CB8AC3E}">
        <p14:creationId xmlns:p14="http://schemas.microsoft.com/office/powerpoint/2010/main" val="58511255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381000"/>
            <a:ext cx="7391400" cy="715963"/>
          </a:xfrm>
        </p:spPr>
        <p:txBody>
          <a:bodyPr/>
          <a:lstStyle/>
          <a:p>
            <a:r>
              <a:rPr lang="en-IN" dirty="0"/>
              <a:t>Popular HR Theories – Theory X and Theory Y</a:t>
            </a:r>
          </a:p>
        </p:txBody>
      </p:sp>
      <p:sp>
        <p:nvSpPr>
          <p:cNvPr id="5" name="Content Placeholder 1"/>
          <p:cNvSpPr>
            <a:spLocks noGrp="1"/>
          </p:cNvSpPr>
          <p:nvPr>
            <p:ph idx="1"/>
          </p:nvPr>
        </p:nvSpPr>
        <p:spPr>
          <a:xfrm>
            <a:off x="914400" y="1143000"/>
            <a:ext cx="7848600" cy="5181600"/>
          </a:xfrm>
        </p:spPr>
        <p:txBody>
          <a:bodyPr/>
          <a:lstStyle/>
          <a:p>
            <a:pPr marL="0" indent="0">
              <a:buNone/>
            </a:pPr>
            <a:r>
              <a:rPr lang="en-IN" sz="1800" dirty="0"/>
              <a:t>Douglas McGregor (1960) proposed two management theories:</a:t>
            </a:r>
          </a:p>
          <a:p>
            <a:pPr marL="0" indent="0">
              <a:buNone/>
            </a:pPr>
            <a:endParaRPr lang="en-IN" sz="1800" dirty="0"/>
          </a:p>
          <a:p>
            <a:pPr marL="0" indent="0">
              <a:buNone/>
            </a:pPr>
            <a:r>
              <a:rPr lang="en-IN" sz="1800" dirty="0"/>
              <a:t>Theory X—Theory X leaders assume employees are inherently unmotivated and will avoid work if possible, warranting an authoritarian style of management. </a:t>
            </a:r>
          </a:p>
          <a:p>
            <a:pPr marL="0" indent="0">
              <a:buNone/>
            </a:pPr>
            <a:endParaRPr lang="en-IN" sz="1800" dirty="0"/>
          </a:p>
          <a:p>
            <a:pPr marL="0" indent="0">
              <a:buNone/>
            </a:pPr>
            <a:r>
              <a:rPr lang="en-IN" sz="1800" dirty="0"/>
              <a:t>Theory Y—Theory Y leaders, on the other hand, assume employees are self-motivated and seek to accept greater responsibility. Theory Y involves a more participative management style.</a:t>
            </a:r>
          </a:p>
          <a:p>
            <a:pPr marL="0" indent="0">
              <a:buNone/>
            </a:pPr>
            <a:endParaRPr lang="en-IN" sz="1800" dirty="0"/>
          </a:p>
          <a:p>
            <a:pPr marL="0" indent="0">
              <a:buNone/>
            </a:pPr>
            <a:r>
              <a:rPr lang="en-IN" sz="1800" b="1" dirty="0"/>
              <a:t>All leaders in Scrum projects should subscribe to Theory Y, </a:t>
            </a:r>
            <a:r>
              <a:rPr lang="en-IN" sz="1800" dirty="0"/>
              <a:t>whereby they view individuals as important assets and work towards developing their team members' skills and empowering their team members while expressing appreciation for the work the team has completed to accomplish the project objectives.</a:t>
            </a:r>
          </a:p>
        </p:txBody>
      </p:sp>
    </p:spTree>
    <p:extLst>
      <p:ext uri="{BB962C8B-B14F-4D97-AF65-F5344CB8AC3E}">
        <p14:creationId xmlns:p14="http://schemas.microsoft.com/office/powerpoint/2010/main" val="180660797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188935"/>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Team</a:t>
            </a:r>
          </a:p>
        </p:txBody>
      </p:sp>
      <p:pic>
        <p:nvPicPr>
          <p:cNvPr id="3" name="Picture 2"/>
          <p:cNvPicPr>
            <a:picLocks noChangeAspect="1"/>
          </p:cNvPicPr>
          <p:nvPr/>
        </p:nvPicPr>
        <p:blipFill>
          <a:blip r:embed="rId2">
            <a:duotone>
              <a:schemeClr val="accent2">
                <a:shade val="45000"/>
                <a:satMod val="135000"/>
              </a:schemeClr>
              <a:prstClr val="white"/>
            </a:duotone>
          </a:blip>
          <a:stretch>
            <a:fillRect/>
          </a:stretch>
        </p:blipFill>
        <p:spPr>
          <a:xfrm>
            <a:off x="3733800" y="76200"/>
            <a:ext cx="5312259" cy="2851774"/>
          </a:xfrm>
          <a:prstGeom prst="rect">
            <a:avLst/>
          </a:prstGeom>
          <a:ln>
            <a:noFill/>
          </a:ln>
        </p:spPr>
      </p:pic>
    </p:spTree>
    <p:extLst>
      <p:ext uri="{BB962C8B-B14F-4D97-AF65-F5344CB8AC3E}">
        <p14:creationId xmlns:p14="http://schemas.microsoft.com/office/powerpoint/2010/main" val="57677324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Team</a:t>
            </a:r>
          </a:p>
        </p:txBody>
      </p:sp>
      <p:sp>
        <p:nvSpPr>
          <p:cNvPr id="2" name="Rectangle 1"/>
          <p:cNvSpPr/>
          <p:nvPr/>
        </p:nvSpPr>
        <p:spPr>
          <a:xfrm>
            <a:off x="533400" y="1981200"/>
            <a:ext cx="8077200" cy="2133600"/>
          </a:xfrm>
          <a:prstGeom prst="rect">
            <a:avLst/>
          </a:prstGeom>
        </p:spPr>
        <p:txBody>
          <a:bodyPr/>
          <a:lstStyle/>
          <a:p>
            <a:pPr lvl="0"/>
            <a:r>
              <a:rPr lang="en-IN" sz="2000" dirty="0">
                <a:latin typeface="Calibri" panose="020F0502020204030204" pitchFamily="34" charset="0"/>
                <a:cs typeface="Calibri" panose="020F0502020204030204" pitchFamily="34" charset="0"/>
              </a:rPr>
              <a:t>The Scrum Team is sometimes referred to as the Development Team since they are responsible for developing the product, service, or other result.</a:t>
            </a:r>
          </a:p>
          <a:p>
            <a:pPr lvl="0"/>
            <a:endParaRPr lang="en-IN" sz="2000" dirty="0">
              <a:latin typeface="Calibri" panose="020F0502020204030204" pitchFamily="34" charset="0"/>
              <a:cs typeface="Calibri" panose="020F0502020204030204" pitchFamily="34" charset="0"/>
            </a:endParaRPr>
          </a:p>
          <a:p>
            <a:pPr lvl="0"/>
            <a:r>
              <a:rPr lang="en-IN" sz="2000" dirty="0">
                <a:latin typeface="Calibri" panose="020F0502020204030204" pitchFamily="34" charset="0"/>
                <a:cs typeface="Calibri" panose="020F0502020204030204" pitchFamily="34" charset="0"/>
              </a:rPr>
              <a:t>It consists of a group of 6-10 individuals who work on the User Stories in the Sprint Backlog to create the Deliverables for the project.</a:t>
            </a:r>
          </a:p>
        </p:txBody>
      </p:sp>
    </p:spTree>
    <p:extLst>
      <p:ext uri="{BB962C8B-B14F-4D97-AF65-F5344CB8AC3E}">
        <p14:creationId xmlns:p14="http://schemas.microsoft.com/office/powerpoint/2010/main" val="149123486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81000"/>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Scrum Team – Team Selection</a:t>
            </a:r>
          </a:p>
        </p:txBody>
      </p:sp>
      <p:sp>
        <p:nvSpPr>
          <p:cNvPr id="2" name="Rectangle 1"/>
          <p:cNvSpPr/>
          <p:nvPr/>
        </p:nvSpPr>
        <p:spPr>
          <a:xfrm>
            <a:off x="685800" y="1066800"/>
            <a:ext cx="7772400" cy="4953000"/>
          </a:xfrm>
          <a:prstGeom prst="rect">
            <a:avLst/>
          </a:prstGeom>
        </p:spPr>
        <p:txBody>
          <a:bodyPr/>
          <a:lstStyle/>
          <a:p>
            <a:pPr lvl="0"/>
            <a:r>
              <a:rPr lang="en-US" dirty="0">
                <a:latin typeface="Calibri" panose="020F0502020204030204" pitchFamily="34" charset="0"/>
                <a:cs typeface="Calibri" panose="020F0502020204030204" pitchFamily="34" charset="0"/>
              </a:rPr>
              <a:t>Scrum Team members should be generalist-specialists.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Beyond the subject-matter expertise, it is the soft skills of team members that determine the success of self-organizing teams.)</a:t>
            </a:r>
            <a:endParaRPr lang="en-IN" dirty="0">
              <a:latin typeface="Calibri" panose="020F0502020204030204" pitchFamily="34" charset="0"/>
              <a:cs typeface="Calibri" panose="020F0502020204030204" pitchFamily="34" charset="0"/>
            </a:endParaRP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Ideal members of the Scrum Team are independent, self-motivated, customer-focused, responsible, and collaborative.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The team should be able to foster an environment of independent thinking and group decision-making to extract the most benefits from the structure.</a:t>
            </a:r>
            <a:endParaRPr lang="en-IN" dirty="0">
              <a:latin typeface="Calibri" panose="020F0502020204030204" pitchFamily="34" charset="0"/>
              <a:cs typeface="Calibri" panose="020F0502020204030204" pitchFamily="34" charset="0"/>
            </a:endParaRP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When selecting teams, another important aspect is to create backups for every person.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This ensures that there is no major loss of productivity due to losses of critical members.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Every member of the team will back up a “specialist” member, which enhances the skill sets of team members.</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274964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881207" y="2098520"/>
            <a:ext cx="5129193" cy="3845080"/>
          </a:xfrm>
          <a:prstGeom prst="rect">
            <a:avLst/>
          </a:prstGeom>
          <a:noFill/>
          <a:ln w="19050">
            <a:solidFill>
              <a:schemeClr val="tx1"/>
            </a:solidFill>
          </a:ln>
        </p:spPr>
      </p:pic>
      <p:sp>
        <p:nvSpPr>
          <p:cNvPr id="7" name="TextBox 6"/>
          <p:cNvSpPr txBox="1"/>
          <p:nvPr/>
        </p:nvSpPr>
        <p:spPr>
          <a:xfrm>
            <a:off x="1143000" y="381000"/>
            <a:ext cx="8001000" cy="867930"/>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Popular HR Theories - </a:t>
            </a:r>
            <a:r>
              <a:rPr lang="en-IN" sz="2800" b="1" dirty="0" err="1">
                <a:solidFill>
                  <a:srgbClr val="0050AD"/>
                </a:solidFill>
                <a:latin typeface="Calibri" panose="020F0502020204030204" pitchFamily="34" charset="0"/>
                <a:cs typeface="Calibri" panose="020F0502020204030204" pitchFamily="34" charset="0"/>
              </a:rPr>
              <a:t>Tuckman’s</a:t>
            </a:r>
            <a:r>
              <a:rPr lang="en-IN" sz="2800" b="1" dirty="0">
                <a:solidFill>
                  <a:srgbClr val="0050AD"/>
                </a:solidFill>
                <a:latin typeface="Calibri" panose="020F0502020204030204" pitchFamily="34" charset="0"/>
                <a:cs typeface="Calibri" panose="020F0502020204030204" pitchFamily="34" charset="0"/>
              </a:rPr>
              <a:t> Model of Group Dynamics</a:t>
            </a:r>
            <a:endParaRPr lang="en-US" sz="2800" b="1" dirty="0">
              <a:solidFill>
                <a:srgbClr val="0050AD"/>
              </a:solidFill>
              <a:latin typeface="Calibri" panose="020F0502020204030204" pitchFamily="34" charset="0"/>
              <a:cs typeface="Calibri" panose="020F0502020204030204" pitchFamily="34" charset="0"/>
            </a:endParaRPr>
          </a:p>
        </p:txBody>
      </p:sp>
      <p:sp>
        <p:nvSpPr>
          <p:cNvPr id="6" name="Rectangle 5"/>
          <p:cNvSpPr/>
          <p:nvPr/>
        </p:nvSpPr>
        <p:spPr>
          <a:xfrm>
            <a:off x="1295400" y="6016823"/>
            <a:ext cx="7025640" cy="307777"/>
          </a:xfrm>
          <a:prstGeom prst="rect">
            <a:avLst/>
          </a:prstGeom>
        </p:spPr>
        <p:txBody>
          <a:bodyPr wrap="square">
            <a:spAutoFit/>
          </a:bodyPr>
          <a:lstStyle/>
          <a:p>
            <a:pPr marL="450215"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3‑5: </a:t>
            </a:r>
            <a:r>
              <a:rPr lang="en-IN" sz="1400" dirty="0" err="1">
                <a:latin typeface="Calibri" panose="020F0502020204030204" pitchFamily="34" charset="0"/>
                <a:ea typeface="Times New Roman" panose="02020603050405020304" pitchFamily="18" charset="0"/>
                <a:cs typeface="Calibri" panose="020F0502020204030204" pitchFamily="34" charset="0"/>
              </a:rPr>
              <a:t>Tuckman’s</a:t>
            </a:r>
            <a:r>
              <a:rPr lang="en-IN" sz="1400" dirty="0">
                <a:latin typeface="Calibri" panose="020F0502020204030204" pitchFamily="34" charset="0"/>
                <a:ea typeface="Times New Roman" panose="02020603050405020304" pitchFamily="18" charset="0"/>
                <a:cs typeface="Calibri" panose="020F0502020204030204" pitchFamily="34" charset="0"/>
              </a:rPr>
              <a:t> Stages of Group Development</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a:effectLst/>
                <a:latin typeface="Calibri" panose="020F0502020204030204" pitchFamily="34" charset="0"/>
                <a:ea typeface="Times New Roman" panose="02020603050405020304" pitchFamily="18" charset="0"/>
                <a:cs typeface="Calibri" panose="020F0502020204030204" pitchFamily="34" charset="0"/>
              </a:rPr>
              <a:t>SBOK Page </a:t>
            </a:r>
            <a:r>
              <a:rPr lang="en-US" sz="1400" dirty="0">
                <a:latin typeface="Calibri" panose="020F0502020204030204" pitchFamily="34" charset="0"/>
                <a:ea typeface="Times New Roman" panose="02020603050405020304" pitchFamily="18" charset="0"/>
                <a:cs typeface="Calibri" panose="020F0502020204030204" pitchFamily="34" charset="0"/>
              </a:rPr>
              <a:t>57</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27993420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19200"/>
            <a:ext cx="7848600" cy="5105400"/>
          </a:xfrm>
        </p:spPr>
        <p:txBody>
          <a:bodyPr/>
          <a:lstStyle/>
          <a:p>
            <a:pPr marL="0" indent="0">
              <a:buNone/>
            </a:pPr>
            <a:r>
              <a:rPr lang="en-IN" sz="1800" dirty="0"/>
              <a:t>The four stages of the model are the following:</a:t>
            </a:r>
          </a:p>
          <a:p>
            <a:pPr marL="0" indent="0">
              <a:buNone/>
            </a:pPr>
            <a:endParaRPr lang="en-IN" sz="1800" dirty="0"/>
          </a:p>
          <a:p>
            <a:pPr marL="342900" indent="-342900">
              <a:buFont typeface="+mj-lt"/>
              <a:buAutoNum type="arabicPeriod"/>
            </a:pPr>
            <a:r>
              <a:rPr lang="en-IN" sz="1800" dirty="0"/>
              <a:t>Forming—This is often experienced as a fun stage because everything is new and the team has not yet encountered any difficulties with the project.</a:t>
            </a:r>
          </a:p>
          <a:p>
            <a:pPr marL="342900" indent="-342900">
              <a:buFont typeface="+mj-lt"/>
              <a:buAutoNum type="arabicPeriod"/>
            </a:pPr>
            <a:endParaRPr lang="en-IN" sz="1800" dirty="0"/>
          </a:p>
          <a:p>
            <a:pPr marL="342900" indent="-342900">
              <a:buFont typeface="+mj-lt"/>
              <a:buAutoNum type="arabicPeriod"/>
            </a:pPr>
            <a:r>
              <a:rPr lang="en-IN" sz="1800" dirty="0"/>
              <a:t>Storming—During this stage, the team tries to accomplish the work; however, power struggles may occur, and there is often chaos or confusion among team members.</a:t>
            </a:r>
          </a:p>
          <a:p>
            <a:pPr marL="342900" indent="-342900">
              <a:buFont typeface="+mj-lt"/>
              <a:buAutoNum type="arabicPeriod"/>
            </a:pPr>
            <a:endParaRPr lang="en-IN" sz="1800" dirty="0"/>
          </a:p>
          <a:p>
            <a:pPr marL="342900" indent="-342900">
              <a:buFont typeface="+mj-lt"/>
              <a:buAutoNum type="arabicPeriod"/>
            </a:pPr>
            <a:r>
              <a:rPr lang="en-IN" sz="1800" dirty="0"/>
              <a:t>Norming—This is when the team begins to mature, sort out their internal differences, and find solutions to work together. It is considered a period of adjustment.</a:t>
            </a:r>
          </a:p>
          <a:p>
            <a:pPr marL="342900" indent="-342900">
              <a:buFont typeface="+mj-lt"/>
              <a:buAutoNum type="arabicPeriod"/>
            </a:pPr>
            <a:endParaRPr lang="en-IN" sz="1800" dirty="0"/>
          </a:p>
          <a:p>
            <a:pPr marL="342900" indent="-342900">
              <a:buFont typeface="+mj-lt"/>
              <a:buAutoNum type="arabicPeriod"/>
            </a:pPr>
            <a:r>
              <a:rPr lang="en-IN" sz="1800" dirty="0"/>
              <a:t>Performing—During this stage, the team becomes its most cohesive, and it operates at its highest level in terms of performance. The members have evolved into an efficient team of peer professionals who are consistently productive.</a:t>
            </a:r>
          </a:p>
          <a:p>
            <a:endParaRPr lang="en-US" sz="1800" dirty="0"/>
          </a:p>
        </p:txBody>
      </p:sp>
      <p:sp>
        <p:nvSpPr>
          <p:cNvPr id="4" name="TextBox 3"/>
          <p:cNvSpPr txBox="1"/>
          <p:nvPr/>
        </p:nvSpPr>
        <p:spPr>
          <a:xfrm>
            <a:off x="1143000" y="381000"/>
            <a:ext cx="8001000" cy="867930"/>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Popular HR Theories - </a:t>
            </a:r>
            <a:r>
              <a:rPr lang="en-IN" sz="2800" b="1" dirty="0" err="1">
                <a:solidFill>
                  <a:srgbClr val="0050AD"/>
                </a:solidFill>
                <a:latin typeface="Calibri" panose="020F0502020204030204" pitchFamily="34" charset="0"/>
                <a:cs typeface="Calibri" panose="020F0502020204030204" pitchFamily="34" charset="0"/>
              </a:rPr>
              <a:t>Tuckman’s</a:t>
            </a:r>
            <a:r>
              <a:rPr lang="en-IN" sz="2800" b="1" dirty="0">
                <a:solidFill>
                  <a:srgbClr val="0050AD"/>
                </a:solidFill>
                <a:latin typeface="Calibri" panose="020F0502020204030204" pitchFamily="34" charset="0"/>
                <a:cs typeface="Calibri" panose="020F0502020204030204" pitchFamily="34" charset="0"/>
              </a:rPr>
              <a:t> Model of Group Dynamics</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576834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Personnel Selection</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 y="1280602"/>
            <a:ext cx="7498080" cy="4296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295400" y="5715000"/>
            <a:ext cx="7025640" cy="307777"/>
          </a:xfrm>
          <a:prstGeom prst="rect">
            <a:avLst/>
          </a:prstGeom>
        </p:spPr>
        <p:txBody>
          <a:bodyPr wrap="square">
            <a:spAutoFit/>
          </a:bodyPr>
          <a:lstStyle/>
          <a:p>
            <a:pPr marL="450215"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3‑3: </a:t>
            </a:r>
            <a:r>
              <a:rPr lang="en-IN" sz="1400" dirty="0">
                <a:latin typeface="Calibri" panose="020F0502020204030204" pitchFamily="34" charset="0"/>
                <a:ea typeface="Times New Roman" panose="02020603050405020304" pitchFamily="18" charset="0"/>
                <a:cs typeface="Calibri" panose="020F0502020204030204" pitchFamily="34" charset="0"/>
              </a:rPr>
              <a:t>Desirable Traits for the Core Scrum Roles</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a:effectLst/>
                <a:latin typeface="Calibri" panose="020F0502020204030204" pitchFamily="34" charset="0"/>
                <a:ea typeface="Times New Roman" panose="02020603050405020304" pitchFamily="18" charset="0"/>
                <a:cs typeface="Calibri" panose="020F0502020204030204" pitchFamily="34" charset="0"/>
              </a:rPr>
              <a:t>SBOK Page </a:t>
            </a:r>
            <a:r>
              <a:rPr lang="en-US" sz="1400" dirty="0">
                <a:latin typeface="Calibri" panose="020F0502020204030204" pitchFamily="34" charset="0"/>
                <a:ea typeface="Times New Roman" panose="02020603050405020304" pitchFamily="18" charset="0"/>
                <a:cs typeface="Calibri" panose="020F0502020204030204" pitchFamily="34" charset="0"/>
              </a:rPr>
              <a:t>51</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50059228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316739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Organization - Non-core Roles</a:t>
            </a:r>
          </a:p>
        </p:txBody>
      </p:sp>
    </p:spTree>
    <p:extLst>
      <p:ext uri="{BB962C8B-B14F-4D97-AF65-F5344CB8AC3E}">
        <p14:creationId xmlns:p14="http://schemas.microsoft.com/office/powerpoint/2010/main" val="222133405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276" y="2057400"/>
            <a:ext cx="8210282" cy="2246769"/>
          </a:xfrm>
          <a:prstGeom prst="rect">
            <a:avLst/>
          </a:prstGeom>
          <a:noFill/>
        </p:spPr>
        <p:txBody>
          <a:bodyPr wrap="square" rtlCol="0">
            <a:spAutoFit/>
          </a:bodyPr>
          <a:lstStyle/>
          <a:p>
            <a:r>
              <a:rPr lang="en-IN" sz="2000" dirty="0">
                <a:latin typeface="Calibri" panose="020F0502020204030204" pitchFamily="34" charset="0"/>
                <a:cs typeface="Calibri" panose="020F0502020204030204" pitchFamily="34" charset="0"/>
              </a:rPr>
              <a:t>Non-core roles are those roles which are not mandatorily required for the Scrum project and may include team members who are interested in the project. </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They have no formal role in the project team and may interface with the team, but may not be responsible for the success of the project. </a:t>
            </a:r>
          </a:p>
          <a:p>
            <a:endParaRPr lang="en-IN" sz="2000" dirty="0">
              <a:latin typeface="Calibri" panose="020F0502020204030204" pitchFamily="34" charset="0"/>
              <a:cs typeface="Calibri" panose="020F0502020204030204" pitchFamily="34" charset="0"/>
            </a:endParaRPr>
          </a:p>
        </p:txBody>
      </p:sp>
      <p:sp>
        <p:nvSpPr>
          <p:cNvPr id="3" name="Rectangle 2"/>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Organization - Non-core Roles</a:t>
            </a:r>
          </a:p>
        </p:txBody>
      </p:sp>
      <p:sp>
        <p:nvSpPr>
          <p:cNvPr id="4" name="Slide Number Placeholder 3"/>
          <p:cNvSpPr>
            <a:spLocks noGrp="1"/>
          </p:cNvSpPr>
          <p:nvPr>
            <p:ph type="sldNum" sz="quarter" idx="12"/>
          </p:nvPr>
        </p:nvSpPr>
        <p:spPr/>
        <p:txBody>
          <a:bodyPr/>
          <a:lstStyle/>
          <a:p>
            <a:fld id="{7CBCC52C-CE0E-4A77-AE88-E639344518EB}" type="slidenum">
              <a:rPr lang="en-US" smtClean="0"/>
              <a:t>209</a:t>
            </a:fld>
            <a:endParaRPr lang="en-US" dirty="0"/>
          </a:p>
        </p:txBody>
      </p:sp>
    </p:spTree>
    <p:extLst>
      <p:ext uri="{BB962C8B-B14F-4D97-AF65-F5344CB8AC3E}">
        <p14:creationId xmlns:p14="http://schemas.microsoft.com/office/powerpoint/2010/main" val="4055997681"/>
      </p:ext>
    </p:extLst>
  </p:cSld>
  <p:clrMapOvr>
    <a:masterClrMapping/>
  </p:clrMapOvr>
  <p:transition spd="med">
    <p:pull/>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346200"/>
            <a:ext cx="7772400" cy="4064000"/>
          </a:xfrm>
          <a:prstGeom prst="rect">
            <a:avLst/>
          </a:prstGeom>
        </p:spPr>
        <p:txBody>
          <a:bodyPr/>
          <a:lstStyle/>
          <a:p>
            <a:pPr lvl="0"/>
            <a:r>
              <a:rPr lang="en-IN" sz="2000" dirty="0">
                <a:latin typeface="Calibri" panose="020F0502020204030204" pitchFamily="34" charset="0"/>
                <a:cs typeface="Calibri" panose="020F0502020204030204" pitchFamily="34" charset="0"/>
              </a:rPr>
              <a:t>A collective term that includes customers, users, and sponsors, who frequently interface with the Scrum Core Team to provide them with inputs and to facilitate creation of the project’s product, service, or other result. </a:t>
            </a:r>
          </a:p>
          <a:p>
            <a:pPr lvl="0"/>
            <a:endParaRPr lang="en-IN" sz="2000" dirty="0">
              <a:latin typeface="Calibri" panose="020F0502020204030204" pitchFamily="34" charset="0"/>
              <a:cs typeface="Calibri" panose="020F0502020204030204" pitchFamily="34" charset="0"/>
            </a:endParaRPr>
          </a:p>
          <a:p>
            <a:pPr lvl="0"/>
            <a:r>
              <a:rPr lang="en-IN" sz="2000" dirty="0">
                <a:latin typeface="Calibri" panose="020F0502020204030204" pitchFamily="34" charset="0"/>
                <a:cs typeface="Calibri" panose="020F0502020204030204" pitchFamily="34" charset="0"/>
              </a:rPr>
              <a:t>Stakeholders influence the project throughout the project’s development. </a:t>
            </a:r>
          </a:p>
          <a:p>
            <a:pPr lvl="0"/>
            <a:endParaRPr lang="en-IN" sz="2000" dirty="0">
              <a:latin typeface="Calibri" panose="020F0502020204030204" pitchFamily="34" charset="0"/>
              <a:cs typeface="Calibri" panose="020F0502020204030204" pitchFamily="34" charset="0"/>
            </a:endParaRPr>
          </a:p>
          <a:p>
            <a:pPr lvl="0"/>
            <a:r>
              <a:rPr lang="en-IN" sz="2000" dirty="0">
                <a:latin typeface="Calibri" panose="020F0502020204030204" pitchFamily="34" charset="0"/>
                <a:cs typeface="Calibri" panose="020F0502020204030204" pitchFamily="34" charset="0"/>
              </a:rPr>
              <a:t>Most importantly, it is for the stakeholders that the project produces the collaborative benefits.</a:t>
            </a:r>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Key Stakeholders</a:t>
            </a:r>
          </a:p>
        </p:txBody>
      </p:sp>
    </p:spTree>
    <p:extLst>
      <p:ext uri="{BB962C8B-B14F-4D97-AF65-F5344CB8AC3E}">
        <p14:creationId xmlns:p14="http://schemas.microsoft.com/office/powerpoint/2010/main" val="115684875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95400"/>
            <a:ext cx="7772400" cy="4876800"/>
          </a:xfrm>
          <a:prstGeom prst="rect">
            <a:avLst/>
          </a:prstGeom>
        </p:spPr>
        <p:txBody>
          <a:bodyPr/>
          <a:lstStyle/>
          <a:p>
            <a:pPr lvl="0"/>
            <a:r>
              <a:rPr lang="en-IN" b="1" dirty="0">
                <a:latin typeface="Calibri" panose="020F0502020204030204" pitchFamily="34" charset="0"/>
                <a:cs typeface="Calibri" panose="020F0502020204030204" pitchFamily="34" charset="0"/>
              </a:rPr>
              <a:t>Customer:  </a:t>
            </a:r>
            <a:r>
              <a:rPr lang="en-IN" dirty="0">
                <a:latin typeface="Calibri" panose="020F0502020204030204" pitchFamily="34" charset="0"/>
                <a:cs typeface="Calibri" panose="020F0502020204030204" pitchFamily="34" charset="0"/>
              </a:rPr>
              <a:t>The customer is the individual or the organization that acquires the project’s product, service, or other result. For any organization, depending on the project, there can be both internal customers (i.e., within the same organization) or external customers (i.e., outside of the organization). </a:t>
            </a:r>
          </a:p>
          <a:p>
            <a:pPr lvl="0"/>
            <a:r>
              <a:rPr lang="en-IN" dirty="0">
                <a:latin typeface="Calibri" panose="020F0502020204030204" pitchFamily="34" charset="0"/>
                <a:cs typeface="Calibri" panose="020F0502020204030204" pitchFamily="34" charset="0"/>
              </a:rPr>
              <a:t>	</a:t>
            </a:r>
          </a:p>
          <a:p>
            <a:pPr lvl="0"/>
            <a:r>
              <a:rPr lang="en-IN" b="1" dirty="0">
                <a:latin typeface="Calibri" panose="020F0502020204030204" pitchFamily="34" charset="0"/>
                <a:cs typeface="Calibri" panose="020F0502020204030204" pitchFamily="34" charset="0"/>
              </a:rPr>
              <a:t>Users - </a:t>
            </a:r>
            <a:r>
              <a:rPr lang="en-IN" dirty="0">
                <a:latin typeface="Calibri" panose="020F0502020204030204" pitchFamily="34" charset="0"/>
                <a:cs typeface="Calibri" panose="020F0502020204030204" pitchFamily="34" charset="0"/>
              </a:rPr>
              <a:t>Users are the individual or the organization that directly uses the project’s product, service, or other result. Like customers, for any organization, there can be both internal and external users. Also, in some industries customers and users may be the same.</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Sponsor - </a:t>
            </a:r>
            <a:r>
              <a:rPr lang="en-IN" dirty="0">
                <a:latin typeface="Calibri" panose="020F0502020204030204" pitchFamily="34" charset="0"/>
                <a:cs typeface="Calibri" panose="020F0502020204030204" pitchFamily="34" charset="0"/>
              </a:rPr>
              <a:t>The sponsor is the individual or the organization that provides resources and support for the project. The sponsor is also the stakeholder to whom everyone is accountable in the end.</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 times, the same person or organization can play multiple stakeholder roles; for example, the sponsor and the customer may be the same.</a:t>
            </a:r>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Key Stakeholders</a:t>
            </a:r>
          </a:p>
        </p:txBody>
      </p:sp>
    </p:spTree>
    <p:extLst>
      <p:ext uri="{BB962C8B-B14F-4D97-AF65-F5344CB8AC3E}">
        <p14:creationId xmlns:p14="http://schemas.microsoft.com/office/powerpoint/2010/main" val="191887542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Scrum Guidance Body</a:t>
            </a:r>
          </a:p>
        </p:txBody>
      </p:sp>
      <p:sp>
        <p:nvSpPr>
          <p:cNvPr id="2" name="Slide Number Placeholder 1"/>
          <p:cNvSpPr>
            <a:spLocks noGrp="1"/>
          </p:cNvSpPr>
          <p:nvPr>
            <p:ph type="sldNum" sz="quarter" idx="12"/>
          </p:nvPr>
        </p:nvSpPr>
        <p:spPr/>
        <p:txBody>
          <a:bodyPr/>
          <a:lstStyle/>
          <a:p>
            <a:fld id="{7CBCC52C-CE0E-4A77-AE88-E639344518EB}" type="slidenum">
              <a:rPr lang="en-US" smtClean="0"/>
              <a:t>212</a:t>
            </a:fld>
            <a:endParaRPr lang="en-US" dirty="0"/>
          </a:p>
        </p:txBody>
      </p:sp>
      <p:sp>
        <p:nvSpPr>
          <p:cNvPr id="58" name="Rectangle 57"/>
          <p:cNvSpPr/>
          <p:nvPr/>
        </p:nvSpPr>
        <p:spPr>
          <a:xfrm>
            <a:off x="685800" y="1143000"/>
            <a:ext cx="7772400" cy="5029200"/>
          </a:xfrm>
          <a:prstGeom prst="rect">
            <a:avLst/>
          </a:prstGeom>
        </p:spPr>
        <p:txBody>
          <a:bodyPr/>
          <a:lstStyle/>
          <a:p>
            <a:r>
              <a:rPr lang="en-IN" dirty="0">
                <a:latin typeface="Calibri" panose="020F0502020204030204" pitchFamily="34" charset="0"/>
                <a:cs typeface="Calibri" panose="020F0502020204030204" pitchFamily="34" charset="0"/>
              </a:rPr>
              <a:t>The Scrum Guidance Body (SGB) is an optional role but highly recommended to formalize organizational practices related to Scrum.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generally consists of a group of documents and/or a group of experts who are typically involved with defining objectives related to quality, government regulations, security, and other key organizational parameters.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Scrum Guidance Body also helps capture the best practices that should be used across all Scrum projects in the organization.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Scrum Guidance Body does not make decisions related to the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SGB acts as a consulting or guidance structure for all the hierarchy levels in the project organization—the portfolio, program, and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Scrum Teams have the option of asking the Scrum Guidance Body for advice as required.</a:t>
            </a:r>
          </a:p>
        </p:txBody>
      </p:sp>
    </p:spTree>
    <p:extLst>
      <p:ext uri="{BB962C8B-B14F-4D97-AF65-F5344CB8AC3E}">
        <p14:creationId xmlns:p14="http://schemas.microsoft.com/office/powerpoint/2010/main" val="2205728324"/>
      </p:ext>
    </p:extLst>
  </p:cSld>
  <p:clrMapOvr>
    <a:masterClrMapping/>
  </p:clrMapOvr>
  <p:transition spd="med">
    <p:pull/>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49609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Though the overall success of a Scrum project lies with the entire team, it is the Product Owner who holds primary responsibility for business justification. Listed below are certain responsibilities that contribute towards the project’s success. Of the following, which is a responsibility of the Product Owner?</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Provides transparent work environment for Scrum Teams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Coordinates with and facilitates the Scrum Team to create deliverables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Provides legal guidelines related to business justification techniques for the Scrum Core Team to follow</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Prioritizes business value to the organization, which is achieved by creating the Prioritized Product Backlog </a:t>
            </a:r>
            <a:endParaRPr lang="en-IN" sz="1800" dirty="0">
              <a:ea typeface="Times New Roman"/>
              <a:cs typeface="Times New Roman"/>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213</a:t>
            </a:fld>
            <a:endParaRPr lang="en-US" dirty="0"/>
          </a:p>
        </p:txBody>
      </p:sp>
    </p:spTree>
    <p:extLst>
      <p:ext uri="{BB962C8B-B14F-4D97-AF65-F5344CB8AC3E}">
        <p14:creationId xmlns:p14="http://schemas.microsoft.com/office/powerpoint/2010/main" val="2769121593"/>
      </p:ext>
    </p:extLst>
  </p:cSld>
  <p:clrMapOvr>
    <a:masterClrMapping/>
  </p:clrMapOvr>
  <p:transition spd="med">
    <p:pull/>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214</a:t>
            </a:fld>
            <a:endParaRPr lang="en-US" dirty="0"/>
          </a:p>
        </p:txBody>
      </p:sp>
    </p:spTree>
    <p:extLst>
      <p:ext uri="{BB962C8B-B14F-4D97-AF65-F5344CB8AC3E}">
        <p14:creationId xmlns:p14="http://schemas.microsoft.com/office/powerpoint/2010/main" val="1552430537"/>
      </p:ext>
    </p:extLst>
  </p:cSld>
  <p:clrMapOvr>
    <a:masterClrMapping/>
  </p:clrMapOvr>
  <p:transition spd="med">
    <p:pull/>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Many of the Scrum Master’s duties and responsibilities require him/her to work in close coordination with the Product Owner. Which of the following is NOT a responsibility shouldered by both the Scrum Master and the Product Owner?</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Identify the Stakeholders for the project</a:t>
            </a:r>
          </a:p>
          <a:p>
            <a:pPr lvl="0">
              <a:lnSpc>
                <a:spcPct val="115000"/>
              </a:lnSpc>
              <a:spcBef>
                <a:spcPts val="600"/>
              </a:spcBef>
              <a:spcAft>
                <a:spcPts val="600"/>
              </a:spcAft>
              <a:buFont typeface="+mj-lt"/>
              <a:buAutoNum type="alphaUcPeriod"/>
              <a:tabLst>
                <a:tab pos="270510" algn="l"/>
              </a:tabLst>
            </a:pPr>
            <a:r>
              <a:rPr lang="en-US" sz="1800" dirty="0">
                <a:ea typeface="Times New Roman"/>
              </a:rPr>
              <a:t>Help Scrum Team in creating the Sprint Backlog</a:t>
            </a:r>
          </a:p>
          <a:p>
            <a:pPr lvl="0">
              <a:lnSpc>
                <a:spcPct val="115000"/>
              </a:lnSpc>
              <a:spcBef>
                <a:spcPts val="600"/>
              </a:spcBef>
              <a:spcAft>
                <a:spcPts val="600"/>
              </a:spcAft>
              <a:buFont typeface="+mj-lt"/>
              <a:buAutoNum type="alphaUcPeriod"/>
              <a:tabLst>
                <a:tab pos="270510" algn="l"/>
              </a:tabLst>
            </a:pPr>
            <a:r>
              <a:rPr lang="en-US" sz="1800" dirty="0">
                <a:ea typeface="Times New Roman"/>
              </a:rPr>
              <a:t>Create the Scrum Team and develop the Team Building Plan</a:t>
            </a:r>
          </a:p>
          <a:p>
            <a:pPr lvl="0">
              <a:lnSpc>
                <a:spcPct val="115000"/>
              </a:lnSpc>
              <a:spcBef>
                <a:spcPts val="600"/>
              </a:spcBef>
              <a:spcAft>
                <a:spcPts val="600"/>
              </a:spcAft>
              <a:buFont typeface="+mj-lt"/>
              <a:buAutoNum type="alphaUcPeriod"/>
              <a:tabLst>
                <a:tab pos="270510" algn="l"/>
              </a:tabLst>
            </a:pPr>
            <a:r>
              <a:rPr lang="en-US" sz="1800" dirty="0">
                <a:ea typeface="Times New Roman"/>
              </a:rPr>
              <a:t>Ensure an ideal project environment for the Scrum Team in the succeeding Sprints</a:t>
            </a:r>
          </a:p>
          <a:p>
            <a:pPr marL="0" lvl="0" indent="0">
              <a:buNone/>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215</a:t>
            </a:fld>
            <a:endParaRPr lang="en-US" dirty="0"/>
          </a:p>
        </p:txBody>
      </p:sp>
    </p:spTree>
    <p:extLst>
      <p:ext uri="{BB962C8B-B14F-4D97-AF65-F5344CB8AC3E}">
        <p14:creationId xmlns:p14="http://schemas.microsoft.com/office/powerpoint/2010/main" val="2628989846"/>
      </p:ext>
    </p:extLst>
  </p:cSld>
  <p:clrMapOvr>
    <a:masterClrMapping/>
  </p:clrMapOvr>
  <p:transition spd="med">
    <p:pull/>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216</a:t>
            </a:fld>
            <a:endParaRPr lang="en-US" dirty="0"/>
          </a:p>
        </p:txBody>
      </p:sp>
    </p:spTree>
    <p:extLst>
      <p:ext uri="{BB962C8B-B14F-4D97-AF65-F5344CB8AC3E}">
        <p14:creationId xmlns:p14="http://schemas.microsoft.com/office/powerpoint/2010/main" val="3267840794"/>
      </p:ext>
    </p:extLst>
  </p:cSld>
  <p:clrMapOvr>
    <a:masterClrMapping/>
  </p:clrMapOvr>
  <p:transition spd="med">
    <p:pull/>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1262"/>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ABC, Inc. wants to implement Scrum for a mobile app development project. One of the prioritized User Stories is related to the creation of a payment gateway and its Acceptance Criteria have been defined by the Product Owner. Which of the following statements is NOT true?</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Based on his understanding of the customer requirements, the Product Owner develops the Acceptance Criteria.</a:t>
            </a:r>
          </a:p>
          <a:p>
            <a:pPr lvl="0">
              <a:lnSpc>
                <a:spcPct val="115000"/>
              </a:lnSpc>
              <a:spcBef>
                <a:spcPts val="600"/>
              </a:spcBef>
              <a:spcAft>
                <a:spcPts val="600"/>
              </a:spcAft>
              <a:buFont typeface="+mj-lt"/>
              <a:buAutoNum type="alphaUcPeriod"/>
              <a:tabLst>
                <a:tab pos="270510" algn="l"/>
              </a:tabLst>
            </a:pPr>
            <a:r>
              <a:rPr lang="en-US" sz="1800" dirty="0">
                <a:ea typeface="Times New Roman"/>
              </a:rPr>
              <a:t>A detailed communication of the prioritized User Story to the Scrum Team is carried out by the Scrum Master.</a:t>
            </a:r>
          </a:p>
          <a:p>
            <a:pPr lvl="0">
              <a:lnSpc>
                <a:spcPct val="115000"/>
              </a:lnSpc>
              <a:spcBef>
                <a:spcPts val="600"/>
              </a:spcBef>
              <a:spcAft>
                <a:spcPts val="600"/>
              </a:spcAft>
              <a:buFont typeface="+mj-lt"/>
              <a:buAutoNum type="alphaUcPeriod"/>
              <a:tabLst>
                <a:tab pos="270510" algn="l"/>
              </a:tabLst>
            </a:pPr>
            <a:r>
              <a:rPr lang="en-US" sz="1800" dirty="0">
                <a:ea typeface="Times New Roman"/>
              </a:rPr>
              <a:t>When communicating the User Story to the Scrum Team, the agreement of the Scrum Team is sought.</a:t>
            </a:r>
          </a:p>
          <a:p>
            <a:pPr lvl="0">
              <a:lnSpc>
                <a:spcPct val="115000"/>
              </a:lnSpc>
              <a:spcBef>
                <a:spcPts val="600"/>
              </a:spcBef>
              <a:spcAft>
                <a:spcPts val="600"/>
              </a:spcAft>
              <a:buFont typeface="+mj-lt"/>
              <a:buAutoNum type="alphaUcPeriod"/>
              <a:tabLst>
                <a:tab pos="270510" algn="l"/>
              </a:tabLst>
            </a:pPr>
            <a:r>
              <a:rPr lang="en-US" sz="1800" dirty="0">
                <a:ea typeface="Times New Roman"/>
              </a:rPr>
              <a:t>If the Product Owner accepts the deliverables, then the User Story is considered Done.</a:t>
            </a:r>
          </a:p>
          <a:p>
            <a:pPr marL="0" lvl="0" indent="0">
              <a:buNone/>
            </a:pPr>
            <a:endParaRPr lang="en-IN" sz="1800" dirty="0">
              <a:latin typeface="Calibri" panose="020F0502020204030204" pitchFamily="34" charset="0"/>
            </a:endParaRPr>
          </a:p>
        </p:txBody>
      </p:sp>
      <p:sp>
        <p:nvSpPr>
          <p:cNvPr id="8" name="TextBox 7"/>
          <p:cNvSpPr txBox="1"/>
          <p:nvPr/>
        </p:nvSpPr>
        <p:spPr>
          <a:xfrm>
            <a:off x="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217</a:t>
            </a:fld>
            <a:endParaRPr lang="en-US" dirty="0"/>
          </a:p>
        </p:txBody>
      </p:sp>
    </p:spTree>
    <p:extLst>
      <p:ext uri="{BB962C8B-B14F-4D97-AF65-F5344CB8AC3E}">
        <p14:creationId xmlns:p14="http://schemas.microsoft.com/office/powerpoint/2010/main" val="1919777234"/>
      </p:ext>
    </p:extLst>
  </p:cSld>
  <p:clrMapOvr>
    <a:masterClrMapping/>
  </p:clrMapOvr>
  <p:transition spd="med">
    <p:pull/>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218</a:t>
            </a:fld>
            <a:endParaRPr lang="en-US" dirty="0"/>
          </a:p>
        </p:txBody>
      </p:sp>
    </p:spTree>
    <p:extLst>
      <p:ext uri="{BB962C8B-B14F-4D97-AF65-F5344CB8AC3E}">
        <p14:creationId xmlns:p14="http://schemas.microsoft.com/office/powerpoint/2010/main" val="3695264937"/>
      </p:ext>
    </p:extLst>
  </p:cSld>
  <p:clrMapOvr>
    <a:masterClrMapping/>
  </p:clrMapOvr>
  <p:transition spd="med">
    <p:pull/>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95400"/>
            <a:ext cx="7886700" cy="4732338"/>
          </a:xfrm>
        </p:spPr>
        <p:txBody>
          <a:bodyPr/>
          <a:lstStyle/>
          <a:p>
            <a:pPr lvl="0">
              <a:lnSpc>
                <a:spcPct val="115000"/>
              </a:lnSpc>
              <a:spcBef>
                <a:spcPts val="600"/>
              </a:spcBef>
              <a:spcAft>
                <a:spcPts val="600"/>
              </a:spcAft>
              <a:buFont typeface="Arial" panose="020B0604020202020204" pitchFamily="34" charset="0"/>
              <a:buChar char="•"/>
              <a:tabLst>
                <a:tab pos="270510" algn="l"/>
              </a:tabLst>
            </a:pPr>
            <a:r>
              <a:rPr lang="en-US" sz="1800" dirty="0">
                <a:ea typeface="Times New Roman"/>
              </a:rPr>
              <a:t>A software company is initiating a new project. A User Story Workshop is being held to help the Product Owner prioritize requirements. Who among the following facilitates User Group Meetings?</a:t>
            </a:r>
            <a:endParaRPr lang="en-IN" sz="1800" dirty="0">
              <a:ea typeface="Times New Roman"/>
              <a:cs typeface="Times New Roman"/>
            </a:endParaRPr>
          </a:p>
          <a:p>
            <a:pPr lvl="0">
              <a:lnSpc>
                <a:spcPct val="115000"/>
              </a:lnSpc>
              <a:spcBef>
                <a:spcPts val="600"/>
              </a:spcBef>
              <a:spcAft>
                <a:spcPts val="600"/>
              </a:spcAft>
              <a:buFont typeface="+mj-lt"/>
              <a:buAutoNum type="alphaUcPeriod"/>
              <a:tabLst>
                <a:tab pos="270510" algn="l"/>
              </a:tabLst>
            </a:pPr>
            <a:r>
              <a:rPr lang="en-US" sz="1800" dirty="0">
                <a:ea typeface="Times New Roman"/>
              </a:rPr>
              <a:t>Product Owner</a:t>
            </a:r>
          </a:p>
          <a:p>
            <a:pPr lvl="0">
              <a:lnSpc>
                <a:spcPct val="115000"/>
              </a:lnSpc>
              <a:spcBef>
                <a:spcPts val="600"/>
              </a:spcBef>
              <a:spcAft>
                <a:spcPts val="600"/>
              </a:spcAft>
              <a:buFont typeface="+mj-lt"/>
              <a:buAutoNum type="alphaUcPeriod"/>
              <a:tabLst>
                <a:tab pos="270510" algn="l"/>
              </a:tabLst>
            </a:pPr>
            <a:r>
              <a:rPr lang="en-US" sz="1800" dirty="0">
                <a:ea typeface="Times New Roman"/>
              </a:rPr>
              <a:t>Scrum Team</a:t>
            </a:r>
          </a:p>
          <a:p>
            <a:pPr lvl="0">
              <a:lnSpc>
                <a:spcPct val="115000"/>
              </a:lnSpc>
              <a:spcBef>
                <a:spcPts val="600"/>
              </a:spcBef>
              <a:spcAft>
                <a:spcPts val="600"/>
              </a:spcAft>
              <a:buFont typeface="+mj-lt"/>
              <a:buAutoNum type="alphaUcPeriod"/>
              <a:tabLst>
                <a:tab pos="270510" algn="l"/>
              </a:tabLst>
            </a:pPr>
            <a:r>
              <a:rPr lang="en-US" sz="1800" dirty="0">
                <a:ea typeface="Times New Roman"/>
              </a:rPr>
              <a:t>Executive Sponsor</a:t>
            </a:r>
          </a:p>
          <a:p>
            <a:pPr lvl="0">
              <a:lnSpc>
                <a:spcPct val="115000"/>
              </a:lnSpc>
              <a:spcBef>
                <a:spcPts val="600"/>
              </a:spcBef>
              <a:spcAft>
                <a:spcPts val="600"/>
              </a:spcAft>
              <a:buFont typeface="+mj-lt"/>
              <a:buAutoNum type="alphaUcPeriod"/>
              <a:tabLst>
                <a:tab pos="270510" algn="l"/>
              </a:tabLst>
            </a:pPr>
            <a:r>
              <a:rPr lang="en-US" sz="1800" dirty="0">
                <a:ea typeface="Times New Roman"/>
              </a:rPr>
              <a:t>Scrum Master</a:t>
            </a:r>
          </a:p>
          <a:p>
            <a:pPr marL="0" lvl="0" indent="0">
              <a:buNone/>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219</a:t>
            </a:fld>
            <a:endParaRPr lang="en-US" dirty="0"/>
          </a:p>
        </p:txBody>
      </p:sp>
    </p:spTree>
    <p:extLst>
      <p:ext uri="{BB962C8B-B14F-4D97-AF65-F5344CB8AC3E}">
        <p14:creationId xmlns:p14="http://schemas.microsoft.com/office/powerpoint/2010/main" val="495294516"/>
      </p:ext>
    </p:extLst>
  </p:cSld>
  <p:clrMapOvr>
    <a:masterClrMapping/>
  </p:clrMapOvr>
  <p:transition spd="med">
    <p:pull/>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220</a:t>
            </a:fld>
            <a:endParaRPr lang="en-US" dirty="0"/>
          </a:p>
        </p:txBody>
      </p:sp>
    </p:spTree>
    <p:extLst>
      <p:ext uri="{BB962C8B-B14F-4D97-AF65-F5344CB8AC3E}">
        <p14:creationId xmlns:p14="http://schemas.microsoft.com/office/powerpoint/2010/main" val="3374158008"/>
      </p:ext>
    </p:extLst>
  </p:cSld>
  <p:clrMapOvr>
    <a:masterClrMapping/>
  </p:clrMapOvr>
  <p:transition spd="med">
    <p:pull/>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221</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are few of the personality traits that the senior management can look for when identifying individuals to the roles of Product Owner and Scrum Master? Please type your answer in the Question window.</a:t>
            </a:r>
          </a:p>
        </p:txBody>
      </p:sp>
      <p:sp>
        <p:nvSpPr>
          <p:cNvPr id="6" name="TextBox 5"/>
          <p:cNvSpPr txBox="1"/>
          <p:nvPr/>
        </p:nvSpPr>
        <p:spPr>
          <a:xfrm>
            <a:off x="228600" y="838200"/>
            <a:ext cx="89154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503972438"/>
      </p:ext>
    </p:extLst>
  </p:cSld>
  <p:clrMapOvr>
    <a:masterClrMapping/>
  </p:clrMapOvr>
  <p:transition spd="med">
    <p:pull/>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222</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a Product Owner work on multiple projects simultaneously? Please type your answer in the Question window.</a:t>
            </a:r>
          </a:p>
        </p:txBody>
      </p:sp>
      <p:sp>
        <p:nvSpPr>
          <p:cNvPr id="6" name="TextBox 5"/>
          <p:cNvSpPr txBox="1"/>
          <p:nvPr/>
        </p:nvSpPr>
        <p:spPr>
          <a:xfrm>
            <a:off x="228600" y="838200"/>
            <a:ext cx="89154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2762178187"/>
      </p:ext>
    </p:extLst>
  </p:cSld>
  <p:clrMapOvr>
    <a:masterClrMapping/>
  </p:clrMapOvr>
  <p:transition spd="med">
    <p:pull/>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Business Justification</a:t>
            </a:r>
            <a:endParaRPr lang="en-IN" dirty="0"/>
          </a:p>
        </p:txBody>
      </p:sp>
    </p:spTree>
    <p:extLst>
      <p:ext uri="{BB962C8B-B14F-4D97-AF65-F5344CB8AC3E}">
        <p14:creationId xmlns:p14="http://schemas.microsoft.com/office/powerpoint/2010/main" val="53631471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Business Justification</a:t>
            </a:r>
          </a:p>
        </p:txBody>
      </p:sp>
      <p:sp>
        <p:nvSpPr>
          <p:cNvPr id="3" name="Slide Number Placeholder 2"/>
          <p:cNvSpPr>
            <a:spLocks noGrp="1"/>
          </p:cNvSpPr>
          <p:nvPr>
            <p:ph type="sldNum" sz="quarter" idx="12"/>
          </p:nvPr>
        </p:nvSpPr>
        <p:spPr/>
        <p:txBody>
          <a:bodyPr/>
          <a:lstStyle/>
          <a:p>
            <a:fld id="{7CBCC52C-CE0E-4A77-AE88-E639344518EB}" type="slidenum">
              <a:rPr lang="en-US" smtClean="0"/>
              <a:t>224</a:t>
            </a:fld>
            <a:endParaRPr lang="en-US" dirty="0"/>
          </a:p>
        </p:txBody>
      </p:sp>
      <p:sp>
        <p:nvSpPr>
          <p:cNvPr id="5" name="Rectangle 4"/>
          <p:cNvSpPr/>
          <p:nvPr/>
        </p:nvSpPr>
        <p:spPr>
          <a:xfrm>
            <a:off x="502276" y="1524000"/>
            <a:ext cx="8152327" cy="3416320"/>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It is important for an organization to perform a proper business assessment prior to starting any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This helps key decision makers understand the business need for a change or for a new product or service, the justification for moving forward with a project, and its viability.</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Since value is a primary reason for any organization to move forward with a project, Value-driven Delivery must be the main focus.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Scrum facilitates delivery of value very early on in the project and continues to do so throughout the project lifecycle. </a:t>
            </a:r>
          </a:p>
        </p:txBody>
      </p:sp>
    </p:spTree>
    <p:extLst>
      <p:ext uri="{BB962C8B-B14F-4D97-AF65-F5344CB8AC3E}">
        <p14:creationId xmlns:p14="http://schemas.microsoft.com/office/powerpoint/2010/main" val="1511223190"/>
      </p:ext>
    </p:extLst>
  </p:cSld>
  <p:clrMapOvr>
    <a:masterClrMapping/>
  </p:clrMapOvr>
  <p:transition spd="med">
    <p:pull/>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02276" y="1524000"/>
            <a:ext cx="8152327" cy="3693319"/>
          </a:xfrm>
          <a:prstGeom prst="rect">
            <a:avLst/>
          </a:prstGeom>
        </p:spPr>
        <p:txBody>
          <a:bodyPr wrap="square">
            <a:spAutoFit/>
          </a:bodyPr>
          <a:lstStyle/>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Business justification in Scrum is based on the concept of Value-driven Delivery.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One of the key characteristics of any project is the uncertainty of results or outcomes.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It is impossible to guarantee project success at completion, irrespective of the size or complexity of a project.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Considering this uncertainty of achieving success, Scrum attempts to start delivering results as early in the project as possible.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This early delivery of results, and thereby value, provides an opportunity for reinvestment and proves the worth of the project to interested stakeholders. </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Business Justification – Value-driven Delivery</a:t>
            </a:r>
          </a:p>
        </p:txBody>
      </p:sp>
      <p:sp>
        <p:nvSpPr>
          <p:cNvPr id="2" name="Slide Number Placeholder 1"/>
          <p:cNvSpPr>
            <a:spLocks noGrp="1"/>
          </p:cNvSpPr>
          <p:nvPr>
            <p:ph type="sldNum" sz="quarter" idx="12"/>
          </p:nvPr>
        </p:nvSpPr>
        <p:spPr/>
        <p:txBody>
          <a:bodyPr/>
          <a:lstStyle/>
          <a:p>
            <a:fld id="{7CBCC52C-CE0E-4A77-AE88-E639344518EB}" type="slidenum">
              <a:rPr lang="en-US" smtClean="0"/>
              <a:t>225</a:t>
            </a:fld>
            <a:endParaRPr lang="en-US" dirty="0"/>
          </a:p>
        </p:txBody>
      </p:sp>
    </p:spTree>
    <p:extLst>
      <p:ext uri="{BB962C8B-B14F-4D97-AF65-F5344CB8AC3E}">
        <p14:creationId xmlns:p14="http://schemas.microsoft.com/office/powerpoint/2010/main" val="4123735502"/>
      </p:ext>
    </p:extLst>
  </p:cSld>
  <p:clrMapOvr>
    <a:masterClrMapping/>
  </p:clrMapOvr>
  <p:transition spd="med">
    <p:pull/>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02276" y="1295400"/>
            <a:ext cx="8152327" cy="3970318"/>
          </a:xfrm>
          <a:prstGeom prst="rect">
            <a:avLst/>
          </a:prstGeom>
        </p:spPr>
        <p:txBody>
          <a:bodyPr wrap="square">
            <a:spAutoFit/>
          </a:bodyPr>
          <a:lstStyle/>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In order to provide Value-driven Delivery, it is important to:</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Understand what adds value to customers and users and to prioritize the high value requirements on the top of the Prioritized Product Backlog.</a:t>
            </a:r>
          </a:p>
          <a:p>
            <a:pPr marL="514350" indent="-342900">
              <a:spcBef>
                <a:spcPts val="0"/>
              </a:spcBef>
              <a:spcAft>
                <a:spcPts val="0"/>
              </a:spcAft>
              <a:buFont typeface="Arial" panose="020B0604020202020204" pitchFamily="34" charset="0"/>
              <a:buChar char="•"/>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Decrease uncertainty and constantly address risks that can potentially decrease value if they materialize. </a:t>
            </a:r>
          </a:p>
          <a:p>
            <a:pPr marL="514350" indent="-342900">
              <a:spcBef>
                <a:spcPts val="0"/>
              </a:spcBef>
              <a:spcAft>
                <a:spcPts val="0"/>
              </a:spcAft>
              <a:buFont typeface="Arial" panose="020B0604020202020204" pitchFamily="34" charset="0"/>
              <a:buChar char="•"/>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Work closely with project stakeholders showing them product increments at the end of each Sprint, enabling effective management of changes.</a:t>
            </a:r>
          </a:p>
          <a:p>
            <a:pPr marL="514350" indent="-342900">
              <a:spcBef>
                <a:spcPts val="0"/>
              </a:spcBef>
              <a:spcAft>
                <a:spcPts val="0"/>
              </a:spcAft>
              <a:buFont typeface="Arial" panose="020B0604020202020204" pitchFamily="34" charset="0"/>
              <a:buChar char="•"/>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Create Deliverables based on the priorities determined by producing potentially shippable product increments during each Sprint so that customers start realizing value early on in the project.</a:t>
            </a:r>
          </a:p>
        </p:txBody>
      </p:sp>
      <p:sp>
        <p:nvSpPr>
          <p:cNvPr id="9" name="Rectangle 8"/>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Business Justification – Value-driven Delivery</a:t>
            </a:r>
          </a:p>
        </p:txBody>
      </p:sp>
      <p:sp>
        <p:nvSpPr>
          <p:cNvPr id="2" name="Slide Number Placeholder 1"/>
          <p:cNvSpPr>
            <a:spLocks noGrp="1"/>
          </p:cNvSpPr>
          <p:nvPr>
            <p:ph type="sldNum" sz="quarter" idx="12"/>
          </p:nvPr>
        </p:nvSpPr>
        <p:spPr/>
        <p:txBody>
          <a:bodyPr/>
          <a:lstStyle/>
          <a:p>
            <a:fld id="{7CBCC52C-CE0E-4A77-AE88-E639344518EB}" type="slidenum">
              <a:rPr lang="en-US" smtClean="0"/>
              <a:t>226</a:t>
            </a:fld>
            <a:endParaRPr lang="en-US" dirty="0"/>
          </a:p>
        </p:txBody>
      </p:sp>
    </p:spTree>
    <p:extLst>
      <p:ext uri="{BB962C8B-B14F-4D97-AF65-F5344CB8AC3E}">
        <p14:creationId xmlns:p14="http://schemas.microsoft.com/office/powerpoint/2010/main" val="3654639329"/>
      </p:ext>
    </p:extLst>
  </p:cSld>
  <p:clrMapOvr>
    <a:masterClrMapping/>
  </p:clrMapOvr>
  <p:transition spd="med">
    <p:pull/>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bwMode="auto">
          <a:xfrm>
            <a:off x="1447801" y="1143001"/>
            <a:ext cx="6154795" cy="4689368"/>
          </a:xfrm>
          <a:prstGeom prst="rect">
            <a:avLst/>
          </a:prstGeom>
          <a:ln w="6350">
            <a:solidFill>
              <a:schemeClr val="tx1"/>
            </a:solidFill>
          </a:ln>
          <a:extLst>
            <a:ext uri="{53640926-AAD7-44D8-BBD7-CCE9431645EC}">
              <a14:shadowObscured xmlns:a14="http://schemas.microsoft.com/office/drawing/2010/main"/>
            </a:ext>
          </a:extLst>
        </p:spPr>
      </p:pic>
      <p:sp>
        <p:nvSpPr>
          <p:cNvPr id="5" name="Rectangle 4"/>
          <p:cNvSpPr/>
          <p:nvPr/>
        </p:nvSpPr>
        <p:spPr>
          <a:xfrm>
            <a:off x="1447800" y="5877580"/>
            <a:ext cx="6324600" cy="523220"/>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 4-1: Delivering Value in Scrum vs. Traditional Projects; Page 67 SBOK™ Guide</a:t>
            </a:r>
          </a:p>
        </p:txBody>
      </p:sp>
      <p:sp>
        <p:nvSpPr>
          <p:cNvPr id="8" name="Rectangle 7"/>
          <p:cNvSpPr/>
          <p:nvPr/>
        </p:nvSpPr>
        <p:spPr>
          <a:xfrm>
            <a:off x="990600" y="265093"/>
            <a:ext cx="8153400" cy="954107"/>
          </a:xfrm>
          <a:prstGeom prst="rect">
            <a:avLst/>
          </a:prstGeom>
        </p:spPr>
        <p:txBody>
          <a:bodyPr wrap="square">
            <a:spAutoFit/>
          </a:bodyPr>
          <a:lstStyle/>
          <a:p>
            <a:pPr marL="171450" algn="ctr">
              <a:spcBef>
                <a:spcPts val="0"/>
              </a:spcBef>
              <a:spcAft>
                <a:spcPts val="0"/>
              </a:spcAft>
            </a:pPr>
            <a:r>
              <a:rPr lang="en-US" sz="2800" b="1" dirty="0">
                <a:solidFill>
                  <a:srgbClr val="0050AD"/>
                </a:solidFill>
                <a:latin typeface="Calibri" panose="020F0502020204030204" pitchFamily="34" charset="0"/>
                <a:cs typeface="Calibri" panose="020F0502020204030204" pitchFamily="34" charset="0"/>
              </a:rPr>
              <a:t>Value-driven Delivery</a:t>
            </a:r>
            <a:r>
              <a:rPr lang="en-US" sz="2800" b="1" dirty="0">
                <a:solidFill>
                  <a:srgbClr val="0050AD"/>
                </a:solidFill>
                <a:latin typeface="Calibri" panose="020F0502020204030204" pitchFamily="34" charset="0"/>
                <a:ea typeface="Calibri" panose="020F0502020204030204" pitchFamily="34" charset="0"/>
                <a:cs typeface="Times New Roman" panose="02020603050405020304" pitchFamily="18" charset="0"/>
              </a:rPr>
              <a:t> in Scrum versus Traditional Projects</a:t>
            </a:r>
            <a:endParaRPr lang="en-US" sz="2800" b="1" dirty="0">
              <a:solidFill>
                <a:srgbClr val="0050AD"/>
              </a:solidFill>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227</a:t>
            </a:fld>
            <a:endParaRPr lang="en-US" dirty="0"/>
          </a:p>
        </p:txBody>
      </p:sp>
    </p:spTree>
    <p:extLst>
      <p:ext uri="{BB962C8B-B14F-4D97-AF65-F5344CB8AC3E}">
        <p14:creationId xmlns:p14="http://schemas.microsoft.com/office/powerpoint/2010/main" val="3573364888"/>
      </p:ext>
    </p:extLst>
  </p:cSld>
  <p:clrMapOvr>
    <a:masterClrMapping/>
  </p:clrMapOvr>
  <p:transition spd="med">
    <p:pull/>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02276" y="1404878"/>
            <a:ext cx="8152327" cy="2893100"/>
          </a:xfrm>
          <a:prstGeom prst="rect">
            <a:avLst/>
          </a:prstGeom>
        </p:spPr>
        <p:txBody>
          <a:bodyPr wrap="square">
            <a:spAutoFit/>
          </a:bodyPr>
          <a:lstStyle/>
          <a:p>
            <a:pPr marL="171450">
              <a:spcBef>
                <a:spcPts val="0"/>
              </a:spcBef>
              <a:spcAft>
                <a:spcPts val="0"/>
              </a:spcAft>
            </a:pPr>
            <a:r>
              <a:rPr lang="en-IN" b="1" dirty="0">
                <a:latin typeface="Calibri" panose="020F0502020204030204" pitchFamily="34" charset="0"/>
                <a:cs typeface="Calibri" panose="020F0502020204030204" pitchFamily="34" charset="0"/>
              </a:rPr>
              <a:t>Contents of a Business Case</a:t>
            </a:r>
          </a:p>
          <a:p>
            <a:pPr marL="171450">
              <a:spcBef>
                <a:spcPts val="0"/>
              </a:spcBef>
              <a:spcAft>
                <a:spcPts val="0"/>
              </a:spcAft>
            </a:pPr>
            <a:endParaRPr lang="en-IN" dirty="0">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Project reasons</a:t>
            </a: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Business options</a:t>
            </a: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Costs</a:t>
            </a: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Timescales</a:t>
            </a: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Major risks</a:t>
            </a: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Expected benefits</a:t>
            </a: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Expected dis-benefits or negative consequences     </a:t>
            </a: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Investment appraisal </a:t>
            </a:r>
            <a:r>
              <a:rPr lang="en-IN" sz="2000" dirty="0">
                <a:latin typeface="Calibri" panose="020F0502020204030204" pitchFamily="34" charset="0"/>
                <a:cs typeface="Calibri" panose="020F0502020204030204" pitchFamily="34" charset="0"/>
              </a:rPr>
              <a:t>                                                                                                                                                                                                                                               </a:t>
            </a:r>
          </a:p>
        </p:txBody>
      </p:sp>
      <p:sp>
        <p:nvSpPr>
          <p:cNvPr id="9" name="Rectangle 8"/>
          <p:cNvSpPr/>
          <p:nvPr/>
        </p:nvSpPr>
        <p:spPr>
          <a:xfrm>
            <a:off x="0" y="381000"/>
            <a:ext cx="9143999"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Calibri" panose="020F0502020204030204" pitchFamily="34" charset="0"/>
              </a:rPr>
              <a:t>	Business Justification and its Content</a:t>
            </a:r>
            <a:endParaRPr lang="en-US"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228</a:t>
            </a:fld>
            <a:endParaRPr lang="en-US" dirty="0"/>
          </a:p>
        </p:txBody>
      </p:sp>
    </p:spTree>
    <p:extLst>
      <p:ext uri="{BB962C8B-B14F-4D97-AF65-F5344CB8AC3E}">
        <p14:creationId xmlns:p14="http://schemas.microsoft.com/office/powerpoint/2010/main" val="3070639035"/>
      </p:ext>
    </p:extLst>
  </p:cSld>
  <p:clrMapOvr>
    <a:masterClrMapping/>
  </p:clrMapOvr>
  <p:transition spd="med">
    <p:pull/>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1262"/>
            <a:ext cx="7886700" cy="4732338"/>
          </a:xfrm>
        </p:spPr>
        <p:txBody>
          <a:bodyPr/>
          <a:lstStyle/>
          <a:p>
            <a:pPr lvl="0"/>
            <a:r>
              <a:rPr lang="en-US" sz="1800" dirty="0"/>
              <a:t>You are a Product Owner for a project and have to provide business justification for undertaking the project. Which of the following factors can be considered important for business justification?</a:t>
            </a:r>
          </a:p>
          <a:p>
            <a:pPr lvl="0">
              <a:buFont typeface="+mj-lt"/>
              <a:buAutoNum type="arabicPeriod"/>
            </a:pPr>
            <a:r>
              <a:rPr lang="en-US" sz="1800" dirty="0"/>
              <a:t>A. Business needs, or those business outcomes that the project is expected to fulfill, as documented in the Project Vision Statement </a:t>
            </a:r>
          </a:p>
          <a:p>
            <a:pPr lvl="0">
              <a:buFont typeface="+mj-lt"/>
              <a:buAutoNum type="arabicPeriod"/>
            </a:pPr>
            <a:r>
              <a:rPr lang="en-US" sz="1800" dirty="0"/>
              <a:t>B. The opportunity cost, including basic information on the next best business option that was rejected in favor of the option selected</a:t>
            </a:r>
          </a:p>
          <a:p>
            <a:pPr lvl="0">
              <a:buFont typeface="+mj-lt"/>
              <a:buAutoNum type="arabicPeriod"/>
            </a:pPr>
            <a:r>
              <a:rPr lang="en-US" sz="1800" dirty="0"/>
              <a:t>C. The timescales that reflect the duration of a project and the time over which its benefits will be realized </a:t>
            </a:r>
          </a:p>
          <a:p>
            <a:pPr lvl="0">
              <a:buFont typeface="+mj-lt"/>
              <a:buAutoNum type="arabicPeriod"/>
            </a:pPr>
            <a:r>
              <a:rPr lang="en-US" sz="1800" dirty="0"/>
              <a:t>D. The project costs, including investments and other development costs to produce the project deliverables </a:t>
            </a:r>
          </a:p>
          <a:p>
            <a:pPr lvl="0">
              <a:buFont typeface="+mj-lt"/>
              <a:buAutoNum type="arabicPeriod"/>
            </a:pPr>
            <a:endParaRPr lang="en-US" sz="1800" dirty="0">
              <a:latin typeface="Calibri" panose="020F0502020204030204" pitchFamily="34" charset="0"/>
            </a:endParaRPr>
          </a:p>
          <a:p>
            <a:pPr lvl="0">
              <a:buFont typeface="+mj-lt"/>
              <a:buAutoNum type="alphaUcPeriod"/>
            </a:pPr>
            <a:r>
              <a:rPr lang="en-US" sz="1800" dirty="0"/>
              <a:t>Only A</a:t>
            </a:r>
          </a:p>
          <a:p>
            <a:pPr lvl="0">
              <a:buFont typeface="+mj-lt"/>
              <a:buAutoNum type="alphaUcPeriod"/>
            </a:pPr>
            <a:r>
              <a:rPr lang="en-US" sz="1800" dirty="0"/>
              <a:t>Only B and C</a:t>
            </a:r>
          </a:p>
          <a:p>
            <a:pPr lvl="0">
              <a:buFont typeface="+mj-lt"/>
              <a:buAutoNum type="alphaUcPeriod"/>
            </a:pPr>
            <a:r>
              <a:rPr lang="en-US" sz="1800" dirty="0"/>
              <a:t>Only A and D</a:t>
            </a:r>
          </a:p>
          <a:p>
            <a:pPr lvl="0">
              <a:buFont typeface="+mj-lt"/>
              <a:buAutoNum type="alphaUcPeriod"/>
            </a:pPr>
            <a:r>
              <a:rPr lang="en-US" sz="1800" dirty="0"/>
              <a:t>A, B, C and D</a:t>
            </a:r>
          </a:p>
          <a:p>
            <a:pPr marL="0" lvl="0" indent="0">
              <a:buNone/>
            </a:pPr>
            <a:endParaRPr lang="en-IN" sz="1800" dirty="0">
              <a:latin typeface="Calibri" panose="020F0502020204030204" pitchFamily="34" charset="0"/>
            </a:endParaRPr>
          </a:p>
        </p:txBody>
      </p:sp>
      <p:sp>
        <p:nvSpPr>
          <p:cNvPr id="8" name="TextBox 7"/>
          <p:cNvSpPr txBox="1"/>
          <p:nvPr/>
        </p:nvSpPr>
        <p:spPr>
          <a:xfrm>
            <a:off x="76200" y="7620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229</a:t>
            </a:fld>
            <a:endParaRPr lang="en-US" dirty="0"/>
          </a:p>
        </p:txBody>
      </p:sp>
    </p:spTree>
    <p:extLst>
      <p:ext uri="{BB962C8B-B14F-4D97-AF65-F5344CB8AC3E}">
        <p14:creationId xmlns:p14="http://schemas.microsoft.com/office/powerpoint/2010/main" val="1063604346"/>
      </p:ext>
    </p:extLst>
  </p:cSld>
  <p:clrMapOvr>
    <a:masterClrMapping/>
  </p:clrMapOvr>
  <p:transition spd="med">
    <p:pull/>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230</a:t>
            </a:fld>
            <a:endParaRPr lang="en-US" dirty="0"/>
          </a:p>
        </p:txBody>
      </p:sp>
    </p:spTree>
    <p:extLst>
      <p:ext uri="{BB962C8B-B14F-4D97-AF65-F5344CB8AC3E}">
        <p14:creationId xmlns:p14="http://schemas.microsoft.com/office/powerpoint/2010/main" val="762518864"/>
      </p:ext>
    </p:extLst>
  </p:cSld>
  <p:clrMapOvr>
    <a:masterClrMapping/>
  </p:clrMapOvr>
  <p:transition spd="med">
    <p:pull/>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Though the overall success of a Scrum project lies with the entire team, it is the Product Owner who holds primary responsibility for business justification. Listed below are certain responsibilities that contribute towards the project’s success. Of the following, which is a responsibility of the Product Owner?</a:t>
            </a:r>
          </a:p>
          <a:p>
            <a:pPr lvl="0"/>
            <a:endParaRPr lang="en-IN" sz="1800" dirty="0">
              <a:latin typeface="Calibri" panose="020F0502020204030204" pitchFamily="34" charset="0"/>
            </a:endParaRPr>
          </a:p>
          <a:p>
            <a:pPr lvl="0">
              <a:buFont typeface="+mj-lt"/>
              <a:buAutoNum type="alphaUcPeriod"/>
            </a:pPr>
            <a:r>
              <a:rPr lang="en-US" sz="1800" dirty="0"/>
              <a:t>Funds the project</a:t>
            </a:r>
          </a:p>
          <a:p>
            <a:pPr lvl="0">
              <a:buFont typeface="+mj-lt"/>
              <a:buAutoNum type="alphaUcPeriod"/>
            </a:pPr>
            <a:r>
              <a:rPr lang="en-US" sz="1800" dirty="0"/>
              <a:t>Coordinates with and facilitates the Scrum Team to create deliverables</a:t>
            </a:r>
          </a:p>
          <a:p>
            <a:pPr lvl="0">
              <a:buFont typeface="+mj-lt"/>
              <a:buAutoNum type="alphaUcPeriod"/>
            </a:pPr>
            <a:r>
              <a:rPr lang="en-US" sz="1800" dirty="0"/>
              <a:t>Provides legal guidelines related to business justification techniques for the Scrum Core Team to follow</a:t>
            </a:r>
          </a:p>
          <a:p>
            <a:pPr lvl="0">
              <a:buFont typeface="+mj-lt"/>
              <a:buAutoNum type="alphaUcPeriod"/>
            </a:pPr>
            <a:r>
              <a:rPr lang="en-US" sz="1800" dirty="0"/>
              <a:t>Prioritizes and delivers business value to the organization through the Prioritized Product Backlog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231</a:t>
            </a:fld>
            <a:endParaRPr lang="en-US" dirty="0"/>
          </a:p>
        </p:txBody>
      </p:sp>
    </p:spTree>
    <p:extLst>
      <p:ext uri="{BB962C8B-B14F-4D97-AF65-F5344CB8AC3E}">
        <p14:creationId xmlns:p14="http://schemas.microsoft.com/office/powerpoint/2010/main" val="1951468261"/>
      </p:ext>
    </p:extLst>
  </p:cSld>
  <p:clrMapOvr>
    <a:masterClrMapping/>
  </p:clrMapOvr>
  <p:transition spd="med">
    <p:pull/>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232</a:t>
            </a:fld>
            <a:endParaRPr lang="en-US" dirty="0"/>
          </a:p>
        </p:txBody>
      </p:sp>
    </p:spTree>
    <p:extLst>
      <p:ext uri="{BB962C8B-B14F-4D97-AF65-F5344CB8AC3E}">
        <p14:creationId xmlns:p14="http://schemas.microsoft.com/office/powerpoint/2010/main" val="1897910247"/>
      </p:ext>
    </p:extLst>
  </p:cSld>
  <p:clrMapOvr>
    <a:masterClrMapping/>
  </p:clrMapOvr>
  <p:transition spd="med">
    <p:pull/>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is </a:t>
            </a:r>
            <a:r>
              <a:rPr lang="en-IN" sz="1800" b="1" dirty="0">
                <a:latin typeface="Calibri" panose="020F0502020204030204" pitchFamily="34" charset="0"/>
              </a:rPr>
              <a:t>not</a:t>
            </a:r>
            <a:r>
              <a:rPr lang="en-IN" sz="1800" dirty="0">
                <a:latin typeface="Calibri" panose="020F0502020204030204" pitchFamily="34" charset="0"/>
              </a:rPr>
              <a:t> true with regard to the Scrum framework?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User requirements are prioritized based on their business value  </a:t>
            </a:r>
          </a:p>
          <a:p>
            <a:pPr lvl="0">
              <a:buFont typeface="+mj-lt"/>
              <a:buAutoNum type="alphaUcPeriod"/>
            </a:pPr>
            <a:r>
              <a:rPr lang="en-IN" sz="1800" dirty="0">
                <a:latin typeface="Calibri" panose="020F0502020204030204" pitchFamily="34" charset="0"/>
              </a:rPr>
              <a:t>The Product Owner should follow a change control procedure to make any changes to the Prioritized Backlog Items in the Prioritized Product Backlog</a:t>
            </a:r>
          </a:p>
          <a:p>
            <a:pPr lvl="0">
              <a:buFont typeface="+mj-lt"/>
              <a:buAutoNum type="alphaUcPeriod"/>
            </a:pPr>
            <a:r>
              <a:rPr lang="en-IN" sz="1800" dirty="0">
                <a:latin typeface="Calibri" panose="020F0502020204030204" pitchFamily="34" charset="0"/>
              </a:rPr>
              <a:t>Business value is delivered incrementally </a:t>
            </a:r>
          </a:p>
          <a:p>
            <a:pPr lvl="0">
              <a:buFont typeface="+mj-lt"/>
              <a:buAutoNum type="alphaUcPeriod"/>
            </a:pPr>
            <a:r>
              <a:rPr lang="en-IN" sz="1800" dirty="0">
                <a:latin typeface="Calibri" panose="020F0502020204030204" pitchFamily="34" charset="0"/>
              </a:rPr>
              <a:t>Deliverables are created on the basis of the business value they provide. </a:t>
            </a: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233</a:t>
            </a:fld>
            <a:endParaRPr lang="en-US" dirty="0"/>
          </a:p>
        </p:txBody>
      </p:sp>
    </p:spTree>
    <p:extLst>
      <p:ext uri="{BB962C8B-B14F-4D97-AF65-F5344CB8AC3E}">
        <p14:creationId xmlns:p14="http://schemas.microsoft.com/office/powerpoint/2010/main" val="1695042850"/>
      </p:ext>
    </p:extLst>
  </p:cSld>
  <p:clrMapOvr>
    <a:masterClrMapping/>
  </p:clrMapOvr>
  <p:transition spd="med">
    <p:pull/>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234</a:t>
            </a:fld>
            <a:endParaRPr lang="en-US" dirty="0"/>
          </a:p>
        </p:txBody>
      </p:sp>
    </p:spTree>
    <p:extLst>
      <p:ext uri="{BB962C8B-B14F-4D97-AF65-F5344CB8AC3E}">
        <p14:creationId xmlns:p14="http://schemas.microsoft.com/office/powerpoint/2010/main" val="2931820430"/>
      </p:ext>
    </p:extLst>
  </p:cSld>
  <p:clrMapOvr>
    <a:masterClrMapping/>
  </p:clrMapOvr>
  <p:transition spd="med">
    <p:pull/>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Who among the following is responsible for assessing the business justification?</a:t>
            </a:r>
          </a:p>
          <a:p>
            <a:pPr lvl="0"/>
            <a:endParaRPr lang="en-IN" sz="1800" dirty="0">
              <a:latin typeface="Calibri" panose="020F0502020204030204" pitchFamily="34" charset="0"/>
            </a:endParaRPr>
          </a:p>
          <a:p>
            <a:pPr lvl="0">
              <a:buFont typeface="+mj-lt"/>
              <a:buAutoNum type="alphaUcPeriod"/>
            </a:pPr>
            <a:r>
              <a:rPr lang="en-IN" sz="1800" dirty="0"/>
              <a:t>Product Owner </a:t>
            </a:r>
          </a:p>
          <a:p>
            <a:pPr lvl="0">
              <a:buFont typeface="+mj-lt"/>
              <a:buAutoNum type="alphaUcPeriod"/>
            </a:pPr>
            <a:r>
              <a:rPr lang="en-IN" sz="1800" dirty="0"/>
              <a:t>Scrum Team</a:t>
            </a:r>
          </a:p>
          <a:p>
            <a:pPr lvl="0">
              <a:buFont typeface="+mj-lt"/>
              <a:buAutoNum type="alphaUcPeriod"/>
            </a:pPr>
            <a:r>
              <a:rPr lang="en-IN" sz="1800" dirty="0"/>
              <a:t>Sponsors</a:t>
            </a:r>
          </a:p>
          <a:p>
            <a:pPr lvl="0">
              <a:buFont typeface="+mj-lt"/>
              <a:buAutoNum type="alphaUcPeriod"/>
            </a:pPr>
            <a:r>
              <a:rPr lang="en-IN" sz="1800" dirty="0"/>
              <a:t>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235</a:t>
            </a:fld>
            <a:endParaRPr lang="en-US" dirty="0"/>
          </a:p>
        </p:txBody>
      </p:sp>
    </p:spTree>
    <p:extLst>
      <p:ext uri="{BB962C8B-B14F-4D97-AF65-F5344CB8AC3E}">
        <p14:creationId xmlns:p14="http://schemas.microsoft.com/office/powerpoint/2010/main" val="827242915"/>
      </p:ext>
    </p:extLst>
  </p:cSld>
  <p:clrMapOvr>
    <a:masterClrMapping/>
  </p:clrMapOvr>
  <p:transition spd="med">
    <p:pull/>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236</a:t>
            </a:fld>
            <a:endParaRPr lang="en-US" dirty="0"/>
          </a:p>
        </p:txBody>
      </p:sp>
    </p:spTree>
    <p:extLst>
      <p:ext uri="{BB962C8B-B14F-4D97-AF65-F5344CB8AC3E}">
        <p14:creationId xmlns:p14="http://schemas.microsoft.com/office/powerpoint/2010/main" val="636779777"/>
      </p:ext>
    </p:extLst>
  </p:cSld>
  <p:clrMapOvr>
    <a:masterClrMapping/>
  </p:clrMapOvr>
  <p:transition spd="med">
    <p:pull/>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144538" y="5105400"/>
            <a:ext cx="876253" cy="1118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237</a:t>
            </a:fld>
            <a:endParaRPr lang="en-US" dirty="0"/>
          </a:p>
        </p:txBody>
      </p:sp>
      <p:sp>
        <p:nvSpPr>
          <p:cNvPr id="5" name="Title 2"/>
          <p:cNvSpPr txBox="1">
            <a:spLocks/>
          </p:cNvSpPr>
          <p:nvPr/>
        </p:nvSpPr>
        <p:spPr bwMode="auto">
          <a:xfrm>
            <a:off x="685800" y="7620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US" sz="1800" b="0" kern="0" dirty="0" err="1">
                <a:solidFill>
                  <a:srgbClr val="0050AD"/>
                </a:solidFill>
              </a:rPr>
              <a:t>VMfoods</a:t>
            </a:r>
            <a:r>
              <a:rPr lang="en-US" sz="1800" b="0" kern="0" dirty="0">
                <a:solidFill>
                  <a:srgbClr val="0050AD"/>
                </a:solidFill>
              </a:rPr>
              <a:t> is a 10-year-old, nationwide grocery chain with about 100 outlets. Lately, the management team at </a:t>
            </a:r>
            <a:r>
              <a:rPr lang="en-US" sz="1800" b="0" kern="0" dirty="0" err="1">
                <a:solidFill>
                  <a:srgbClr val="0050AD"/>
                </a:solidFill>
              </a:rPr>
              <a:t>VMfoods</a:t>
            </a:r>
            <a:r>
              <a:rPr lang="en-US" sz="1800" b="0" kern="0" dirty="0">
                <a:solidFill>
                  <a:srgbClr val="0050AD"/>
                </a:solidFill>
              </a:rPr>
              <a:t> has observed that their customers are leading a fast-paced lifestyle and do not travel long distances to do their grocery shopping. They also feel that because grocery shopping is not a highly involved process (and because </a:t>
            </a:r>
            <a:r>
              <a:rPr lang="en-US" sz="1800" b="0" kern="0" dirty="0" err="1">
                <a:solidFill>
                  <a:srgbClr val="0050AD"/>
                </a:solidFill>
              </a:rPr>
              <a:t>VMfoods</a:t>
            </a:r>
            <a:r>
              <a:rPr lang="en-US" sz="1800" b="0" kern="0" dirty="0">
                <a:solidFill>
                  <a:srgbClr val="0050AD"/>
                </a:solidFill>
              </a:rPr>
              <a:t> always provides high-quality products), the best way to increase market share would be to deliver groceries to the customer’s residence. </a:t>
            </a:r>
          </a:p>
          <a:p>
            <a:pPr algn="l"/>
            <a:endParaRPr lang="en-US" sz="1800" b="0" kern="0" dirty="0">
              <a:solidFill>
                <a:srgbClr val="0050AD"/>
              </a:solidFill>
            </a:endParaRPr>
          </a:p>
          <a:p>
            <a:pPr algn="l"/>
            <a:r>
              <a:rPr lang="en-US" sz="1800" b="0" kern="0" dirty="0">
                <a:solidFill>
                  <a:srgbClr val="0050AD"/>
                </a:solidFill>
              </a:rPr>
              <a:t>The management team has asked VP, Sales to provide options that the organization can pursue to deliver groceries to customers’ residences. They need the solution to be implemented within three months without spending anything above $150,000. The VP has assessed multiple options including creating a new website, carrying out a door to door campaign, posting Ads in local newspapers and websites, and opening new stores in well populated suburbs. If any of the options are not pursued soon there is a chance that the organization may further lose its market share to new competitors.</a:t>
            </a:r>
          </a:p>
          <a:p>
            <a:pPr algn="l"/>
            <a:endParaRPr lang="en-US" sz="1800" b="0" kern="0" dirty="0">
              <a:solidFill>
                <a:srgbClr val="0050AD"/>
              </a:solidFill>
            </a:endParaRPr>
          </a:p>
          <a:p>
            <a:pPr algn="l"/>
            <a:r>
              <a:rPr lang="en-US" sz="1800" kern="0" dirty="0">
                <a:solidFill>
                  <a:srgbClr val="0050AD"/>
                </a:solidFill>
              </a:rPr>
              <a:t>Based on the above scenario, create a Business Case.</a:t>
            </a:r>
          </a:p>
        </p:txBody>
      </p:sp>
      <p:sp>
        <p:nvSpPr>
          <p:cNvPr id="6" name="TextBox 5"/>
          <p:cNvSpPr txBox="1"/>
          <p:nvPr/>
        </p:nvSpPr>
        <p:spPr>
          <a:xfrm>
            <a:off x="152400" y="76200"/>
            <a:ext cx="89154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Scenario</a:t>
            </a:r>
          </a:p>
        </p:txBody>
      </p:sp>
    </p:spTree>
    <p:extLst>
      <p:ext uri="{BB962C8B-B14F-4D97-AF65-F5344CB8AC3E}">
        <p14:creationId xmlns:p14="http://schemas.microsoft.com/office/powerpoint/2010/main" val="3522529584"/>
      </p:ext>
    </p:extLst>
  </p:cSld>
  <p:clrMapOvr>
    <a:masterClrMapping/>
  </p:clrMapOvr>
  <p:transition spd="med">
    <p:pull/>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238</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You have spent 50% of your project budget and then your assessment shows that the project no longer has a business justification. What should you do in such a case? Please type your answer in the Question window.</a:t>
            </a:r>
          </a:p>
        </p:txBody>
      </p:sp>
      <p:sp>
        <p:nvSpPr>
          <p:cNvPr id="6" name="TextBox 5"/>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52513750"/>
      </p:ext>
    </p:extLst>
  </p:cSld>
  <p:clrMapOvr>
    <a:masterClrMapping/>
  </p:clrMapOvr>
  <p:transition spd="med">
    <p:pull/>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bwMode="auto">
          <a:xfrm>
            <a:off x="0" y="3071019"/>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kern="0" dirty="0"/>
              <a:t>Scrum Aspects - Quality</a:t>
            </a:r>
            <a:endParaRPr lang="en-IN" kern="0" dirty="0"/>
          </a:p>
        </p:txBody>
      </p:sp>
    </p:spTree>
    <p:extLst>
      <p:ext uri="{BB962C8B-B14F-4D97-AF65-F5344CB8AC3E}">
        <p14:creationId xmlns:p14="http://schemas.microsoft.com/office/powerpoint/2010/main" val="338163988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4704" y="1371600"/>
            <a:ext cx="7623313" cy="5078313"/>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Quality is defined as the ability of the completed product or deliverables to meet the Acceptance Criteria (</a:t>
            </a:r>
            <a:r>
              <a:rPr lang="en-IN" dirty="0">
                <a:latin typeface="Calibri" panose="020F0502020204030204" pitchFamily="34" charset="0"/>
                <a:cs typeface="Calibri" panose="020F0502020204030204" pitchFamily="34" charset="0"/>
              </a:rPr>
              <a:t>objective components by which a User Story’s functionality is judged)</a:t>
            </a:r>
            <a:r>
              <a:rPr lang="en-US" dirty="0">
                <a:latin typeface="Calibri" panose="020F0502020204030204" pitchFamily="34" charset="0"/>
                <a:cs typeface="Calibri" panose="020F0502020204030204" pitchFamily="34" charset="0"/>
              </a:rPr>
              <a:t> and achieve the business value expected by the customer</a:t>
            </a:r>
          </a:p>
          <a:p>
            <a:endParaRPr lang="en-US"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To ensure that a project meets quality requirements, Scrum adopts an approach of continuous improvement whereby the team learns from experience and stakeholder engagement to constantly keep the Prioritized Product Backlog updated with any changes in requirements.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Prioritized Product Backlog is simply never complete until the closure or termination of the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Since Scrum requires work to be completed in increments during Sprints, this means that errors or defects get noticed earlier through repetitive quality testing, rather than when the final product or service is near completion.</a:t>
            </a:r>
          </a:p>
          <a:p>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Quality</a:t>
            </a:r>
          </a:p>
        </p:txBody>
      </p:sp>
      <p:sp>
        <p:nvSpPr>
          <p:cNvPr id="3" name="Slide Number Placeholder 2"/>
          <p:cNvSpPr>
            <a:spLocks noGrp="1"/>
          </p:cNvSpPr>
          <p:nvPr>
            <p:ph type="sldNum" sz="quarter" idx="12"/>
          </p:nvPr>
        </p:nvSpPr>
        <p:spPr/>
        <p:txBody>
          <a:bodyPr/>
          <a:lstStyle/>
          <a:p>
            <a:fld id="{7CBCC52C-CE0E-4A77-AE88-E639344518EB}" type="slidenum">
              <a:rPr lang="en-US" smtClean="0"/>
              <a:t>240</a:t>
            </a:fld>
            <a:endParaRPr lang="en-US" dirty="0"/>
          </a:p>
        </p:txBody>
      </p:sp>
    </p:spTree>
    <p:extLst>
      <p:ext uri="{BB962C8B-B14F-4D97-AF65-F5344CB8AC3E}">
        <p14:creationId xmlns:p14="http://schemas.microsoft.com/office/powerpoint/2010/main" val="3005510879"/>
      </p:ext>
    </p:extLst>
  </p:cSld>
  <p:clrMapOvr>
    <a:masterClrMapping/>
  </p:clrMapOvr>
  <p:transition spd="med">
    <p:pull/>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4704" y="1472148"/>
            <a:ext cx="7623313" cy="3139321"/>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Important quality-related tasks (e.g., development, testing, and documentation) are completed as part of the same Sprint by the same team—this ensures that quality is inherent in any Done deliverable created as part of a Sprint.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Quality management will include quality planning, quality control, and quality assurance activities.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Constant discussions between the Scrum Core Team and stakeholders with actual increments of the product being delivered at the end of every Sprint, ensures that the gap between customer expectations from the project and actual deliverables produced is constantly reduced.</a:t>
            </a:r>
          </a:p>
        </p:txBody>
      </p:sp>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Quality</a:t>
            </a:r>
          </a:p>
        </p:txBody>
      </p:sp>
      <p:sp>
        <p:nvSpPr>
          <p:cNvPr id="3" name="Slide Number Placeholder 2"/>
          <p:cNvSpPr>
            <a:spLocks noGrp="1"/>
          </p:cNvSpPr>
          <p:nvPr>
            <p:ph type="sldNum" sz="quarter" idx="12"/>
          </p:nvPr>
        </p:nvSpPr>
        <p:spPr/>
        <p:txBody>
          <a:bodyPr/>
          <a:lstStyle/>
          <a:p>
            <a:fld id="{7CBCC52C-CE0E-4A77-AE88-E639344518EB}" type="slidenum">
              <a:rPr lang="en-US" smtClean="0"/>
              <a:t>241</a:t>
            </a:fld>
            <a:endParaRPr lang="en-US" dirty="0"/>
          </a:p>
        </p:txBody>
      </p:sp>
    </p:spTree>
    <p:extLst>
      <p:ext uri="{BB962C8B-B14F-4D97-AF65-F5344CB8AC3E}">
        <p14:creationId xmlns:p14="http://schemas.microsoft.com/office/powerpoint/2010/main" val="1066668957"/>
      </p:ext>
    </p:extLst>
  </p:cSld>
  <p:clrMapOvr>
    <a:masterClrMapping/>
  </p:clrMapOvr>
  <p:transition spd="med">
    <p:pull/>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29166" t="29259" r="29166" b="28796"/>
          <a:stretch/>
        </p:blipFill>
        <p:spPr>
          <a:xfrm>
            <a:off x="685802" y="1219202"/>
            <a:ext cx="7772649" cy="4401180"/>
          </a:xfrm>
          <a:prstGeom prst="rect">
            <a:avLst/>
          </a:prstGeom>
        </p:spPr>
      </p:pic>
      <p:sp>
        <p:nvSpPr>
          <p:cNvPr id="5" name="Rectangle 4"/>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6" name="Rectangle 5"/>
          <p:cNvSpPr/>
          <p:nvPr/>
        </p:nvSpPr>
        <p:spPr>
          <a:xfrm>
            <a:off x="1447800" y="5809334"/>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 5-3: PDCA Cycle in Scrum; Page 93 SBOK™ Guide</a:t>
            </a:r>
          </a:p>
        </p:txBody>
      </p:sp>
      <p:sp>
        <p:nvSpPr>
          <p:cNvPr id="9" name="Rectangle 8"/>
          <p:cNvSpPr/>
          <p:nvPr/>
        </p:nvSpPr>
        <p:spPr>
          <a:xfrm>
            <a:off x="507176" y="330369"/>
            <a:ext cx="8160026"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Quality - Plan-Do-Check-Act (PDCA) Cycle</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242</a:t>
            </a:fld>
            <a:endParaRPr lang="en-US" dirty="0"/>
          </a:p>
        </p:txBody>
      </p:sp>
    </p:spTree>
    <p:extLst>
      <p:ext uri="{BB962C8B-B14F-4D97-AF65-F5344CB8AC3E}">
        <p14:creationId xmlns:p14="http://schemas.microsoft.com/office/powerpoint/2010/main" val="3542581611"/>
      </p:ext>
    </p:extLst>
  </p:cSld>
  <p:clrMapOvr>
    <a:masterClrMapping/>
  </p:clrMapOvr>
  <p:transition spd="med">
    <p:pull/>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Quality in Scrum means both customer satisfaction and a working product. To ensure quality, the Product Owner must not only clarify customer requirements to the Scrum Team, but must also keep the customer updated regarding any quality related concerns or issues early in the project. As a Product Owner, identify which of the following is NOT a component of quality management in Scrum:</a:t>
            </a:r>
          </a:p>
          <a:p>
            <a:pPr marL="0" lvl="0" indent="0">
              <a:buNone/>
            </a:pPr>
            <a:endParaRPr lang="en-IN" sz="1800" dirty="0">
              <a:latin typeface="Calibri" panose="020F0502020204030204" pitchFamily="34" charset="0"/>
            </a:endParaRPr>
          </a:p>
          <a:p>
            <a:pPr lvl="0">
              <a:buFont typeface="+mj-lt"/>
              <a:buAutoNum type="alphaUcPeriod"/>
            </a:pPr>
            <a:r>
              <a:rPr lang="en-US" sz="1800" dirty="0"/>
              <a:t>Quality Planning</a:t>
            </a:r>
          </a:p>
          <a:p>
            <a:pPr lvl="0">
              <a:buFont typeface="+mj-lt"/>
              <a:buAutoNum type="alphaUcPeriod"/>
            </a:pPr>
            <a:r>
              <a:rPr lang="en-US" sz="1800" dirty="0"/>
              <a:t>Quality Control</a:t>
            </a:r>
          </a:p>
          <a:p>
            <a:pPr lvl="0">
              <a:buFont typeface="+mj-lt"/>
              <a:buAutoNum type="alphaUcPeriod"/>
            </a:pPr>
            <a:r>
              <a:rPr lang="en-US" sz="1800" dirty="0"/>
              <a:t>Quality Assurance</a:t>
            </a:r>
          </a:p>
          <a:p>
            <a:pPr lvl="0">
              <a:buFont typeface="+mj-lt"/>
              <a:buAutoNum type="alphaUcPeriod"/>
            </a:pPr>
            <a:r>
              <a:rPr lang="en-US" sz="1800" dirty="0"/>
              <a:t>Quality Audit</a:t>
            </a:r>
          </a:p>
          <a:p>
            <a:pPr marL="0" lvl="0" indent="0">
              <a:buNone/>
            </a:pP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243</a:t>
            </a:fld>
            <a:endParaRPr lang="en-US" dirty="0"/>
          </a:p>
        </p:txBody>
      </p:sp>
    </p:spTree>
    <p:extLst>
      <p:ext uri="{BB962C8B-B14F-4D97-AF65-F5344CB8AC3E}">
        <p14:creationId xmlns:p14="http://schemas.microsoft.com/office/powerpoint/2010/main" val="2972617255"/>
      </p:ext>
    </p:extLst>
  </p:cSld>
  <p:clrMapOvr>
    <a:masterClrMapping/>
  </p:clrMapOvr>
  <p:transition spd="med">
    <p:pull/>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244</a:t>
            </a:fld>
            <a:endParaRPr lang="en-US" dirty="0"/>
          </a:p>
        </p:txBody>
      </p:sp>
    </p:spTree>
    <p:extLst>
      <p:ext uri="{BB962C8B-B14F-4D97-AF65-F5344CB8AC3E}">
        <p14:creationId xmlns:p14="http://schemas.microsoft.com/office/powerpoint/2010/main" val="3300252396"/>
      </p:ext>
    </p:extLst>
  </p:cSld>
  <p:clrMapOvr>
    <a:masterClrMapping/>
  </p:clrMapOvr>
  <p:transition spd="med">
    <p:pull/>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quality of a project is captured in the Prioritized Product Backlog. It is the Product Owner who has to present requirements in the Prioritized Product Backlog. Which of the following statements is true about the Prioritized Product Backlog? </a:t>
            </a:r>
          </a:p>
          <a:p>
            <a:pPr marL="0" lvl="0" indent="0">
              <a:buNone/>
            </a:pPr>
            <a:endParaRPr lang="en-US" sz="1800" dirty="0"/>
          </a:p>
          <a:p>
            <a:pPr lvl="0">
              <a:buFont typeface="+mj-lt"/>
              <a:buAutoNum type="alphaUcPeriod"/>
            </a:pPr>
            <a:r>
              <a:rPr lang="en-US" sz="1800" dirty="0"/>
              <a:t>Partially completed User Stories can be accepted as Done, and then they can be moved back into the Prioritized Product Backlog for further completion.</a:t>
            </a:r>
          </a:p>
          <a:p>
            <a:pPr lvl="0">
              <a:buFont typeface="+mj-lt"/>
              <a:buAutoNum type="alphaUcPeriod"/>
            </a:pPr>
            <a:r>
              <a:rPr lang="en-US" sz="1800" dirty="0"/>
              <a:t>The product components that have defects can never be incorporated as Prioritized Product Backlog Items. </a:t>
            </a:r>
          </a:p>
          <a:p>
            <a:pPr lvl="0">
              <a:buFont typeface="+mj-lt"/>
              <a:buAutoNum type="alphaUcPeriod"/>
            </a:pPr>
            <a:r>
              <a:rPr lang="en-US" sz="1800" dirty="0"/>
              <a:t>User Stories in the Prioritized Product Backlog that fulfill most, but not all, Acceptance Criteria can be accepted as Done. </a:t>
            </a:r>
          </a:p>
          <a:p>
            <a:pPr lvl="0">
              <a:buFont typeface="+mj-lt"/>
              <a:buAutoNum type="alphaUcPeriod"/>
            </a:pPr>
            <a:r>
              <a:rPr lang="en-US" sz="1800" dirty="0"/>
              <a:t>The Product Owner can solely decide to accept or reject whether a particular User Story in a Prioritized Product Backlog is Done according to the agreed upon Acceptance Criteria. </a:t>
            </a:r>
          </a:p>
          <a:p>
            <a:pPr marL="0" lvl="0" indent="0">
              <a:buNone/>
            </a:pP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245</a:t>
            </a:fld>
            <a:endParaRPr lang="en-US" dirty="0"/>
          </a:p>
        </p:txBody>
      </p:sp>
    </p:spTree>
    <p:extLst>
      <p:ext uri="{BB962C8B-B14F-4D97-AF65-F5344CB8AC3E}">
        <p14:creationId xmlns:p14="http://schemas.microsoft.com/office/powerpoint/2010/main" val="97658464"/>
      </p:ext>
    </p:extLst>
  </p:cSld>
  <p:clrMapOvr>
    <a:masterClrMapping/>
  </p:clrMapOvr>
  <p:transition spd="med">
    <p:pull/>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246</a:t>
            </a:fld>
            <a:endParaRPr lang="en-US" dirty="0"/>
          </a:p>
        </p:txBody>
      </p:sp>
    </p:spTree>
    <p:extLst>
      <p:ext uri="{BB962C8B-B14F-4D97-AF65-F5344CB8AC3E}">
        <p14:creationId xmlns:p14="http://schemas.microsoft.com/office/powerpoint/2010/main" val="2368191560"/>
      </p:ext>
    </p:extLst>
  </p:cSld>
  <p:clrMapOvr>
    <a:masterClrMapping/>
  </p:clrMapOvr>
  <p:transition spd="med">
    <p:pull/>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is the objective component by which a User Story’s functionality is judged?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Customer Quality Expectations </a:t>
            </a:r>
          </a:p>
          <a:p>
            <a:pPr lvl="0">
              <a:buFont typeface="+mj-lt"/>
              <a:buAutoNum type="alphaUcPeriod"/>
            </a:pPr>
            <a:r>
              <a:rPr lang="en-IN" sz="1800" dirty="0">
                <a:latin typeface="Calibri" panose="020F0502020204030204" pitchFamily="34" charset="0"/>
              </a:rPr>
              <a:t>Acceptance Criteria </a:t>
            </a:r>
          </a:p>
          <a:p>
            <a:pPr lvl="0">
              <a:buFont typeface="+mj-lt"/>
              <a:buAutoNum type="alphaUcPeriod"/>
            </a:pPr>
            <a:r>
              <a:rPr lang="en-IN" sz="1800" dirty="0">
                <a:latin typeface="Calibri" panose="020F0502020204030204" pitchFamily="34" charset="0"/>
              </a:rPr>
              <a:t>Epics </a:t>
            </a:r>
          </a:p>
          <a:p>
            <a:pPr lvl="0">
              <a:buFont typeface="+mj-lt"/>
              <a:buAutoNum type="alphaUcPeriod"/>
            </a:pPr>
            <a:r>
              <a:rPr lang="en-IN" sz="1800" dirty="0">
                <a:latin typeface="Calibri" panose="020F0502020204030204" pitchFamily="34" charset="0"/>
              </a:rPr>
              <a:t>User Needs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247</a:t>
            </a:fld>
            <a:endParaRPr lang="en-US" dirty="0"/>
          </a:p>
        </p:txBody>
      </p:sp>
    </p:spTree>
    <p:extLst>
      <p:ext uri="{BB962C8B-B14F-4D97-AF65-F5344CB8AC3E}">
        <p14:creationId xmlns:p14="http://schemas.microsoft.com/office/powerpoint/2010/main" val="1424934631"/>
      </p:ext>
    </p:extLst>
  </p:cSld>
  <p:clrMapOvr>
    <a:masterClrMapping/>
  </p:clrMapOvr>
  <p:transition spd="med">
    <p:pull/>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248</a:t>
            </a:fld>
            <a:endParaRPr lang="en-US" dirty="0"/>
          </a:p>
        </p:txBody>
      </p:sp>
    </p:spTree>
    <p:extLst>
      <p:ext uri="{BB962C8B-B14F-4D97-AF65-F5344CB8AC3E}">
        <p14:creationId xmlns:p14="http://schemas.microsoft.com/office/powerpoint/2010/main" val="1572895043"/>
      </p:ext>
    </p:extLst>
  </p:cSld>
  <p:clrMapOvr>
    <a:masterClrMapping/>
  </p:clrMapOvr>
  <p:transition spd="med">
    <p:pull/>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When will a Product Owner accept a deliverable?</a:t>
            </a:r>
          </a:p>
          <a:p>
            <a:pPr lvl="0"/>
            <a:endParaRPr lang="en-IN" sz="1800" dirty="0">
              <a:latin typeface="Calibri" panose="020F0502020204030204" pitchFamily="34" charset="0"/>
            </a:endParaRPr>
          </a:p>
          <a:p>
            <a:pPr lvl="0">
              <a:buFont typeface="+mj-lt"/>
              <a:buAutoNum type="alphaUcPeriod"/>
            </a:pPr>
            <a:r>
              <a:rPr lang="en-IN" sz="1800" dirty="0"/>
              <a:t>After verifying the deliverables with the acceptance criteria</a:t>
            </a:r>
          </a:p>
          <a:p>
            <a:pPr lvl="0">
              <a:buFont typeface="+mj-lt"/>
              <a:buAutoNum type="alphaUcPeriod"/>
            </a:pPr>
            <a:r>
              <a:rPr lang="en-IN" sz="1800" dirty="0"/>
              <a:t>After developing acceptance criteria</a:t>
            </a:r>
          </a:p>
          <a:p>
            <a:pPr lvl="0">
              <a:buFont typeface="+mj-lt"/>
              <a:buAutoNum type="alphaUcPeriod"/>
            </a:pPr>
            <a:r>
              <a:rPr lang="en-IN" sz="1800" dirty="0"/>
              <a:t>After Prioritized Product Backlog is updated</a:t>
            </a:r>
          </a:p>
          <a:p>
            <a:pPr lvl="0">
              <a:buFont typeface="+mj-lt"/>
              <a:buAutoNum type="alphaUcPeriod"/>
            </a:pPr>
            <a:r>
              <a:rPr lang="en-IN" sz="1800" dirty="0"/>
              <a:t>None of the above</a:t>
            </a: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249</a:t>
            </a:fld>
            <a:endParaRPr lang="en-US" dirty="0"/>
          </a:p>
        </p:txBody>
      </p:sp>
    </p:spTree>
    <p:extLst>
      <p:ext uri="{BB962C8B-B14F-4D97-AF65-F5344CB8AC3E}">
        <p14:creationId xmlns:p14="http://schemas.microsoft.com/office/powerpoint/2010/main" val="1963674712"/>
      </p:ext>
    </p:extLst>
  </p:cSld>
  <p:clrMapOvr>
    <a:masterClrMapping/>
  </p:clrMapOvr>
  <p:transition spd="med">
    <p:pull/>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250</a:t>
            </a:fld>
            <a:endParaRPr lang="en-US" dirty="0"/>
          </a:p>
        </p:txBody>
      </p:sp>
    </p:spTree>
    <p:extLst>
      <p:ext uri="{BB962C8B-B14F-4D97-AF65-F5344CB8AC3E}">
        <p14:creationId xmlns:p14="http://schemas.microsoft.com/office/powerpoint/2010/main" val="2534156779"/>
      </p:ext>
    </p:extLst>
  </p:cSld>
  <p:clrMapOvr>
    <a:masterClrMapping/>
  </p:clrMapOvr>
  <p:transition spd="med">
    <p:pull/>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251</a:t>
            </a:fld>
            <a:endParaRPr lang="en-US" dirty="0"/>
          </a:p>
        </p:txBody>
      </p:sp>
      <p:sp>
        <p:nvSpPr>
          <p:cNvPr id="5" name="Title 2"/>
          <p:cNvSpPr txBox="1">
            <a:spLocks/>
          </p:cNvSpPr>
          <p:nvPr/>
        </p:nvSpPr>
        <p:spPr bwMode="auto">
          <a:xfrm>
            <a:off x="152400" y="1752600"/>
            <a:ext cx="883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is the difference between scope and quality?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960922343"/>
      </p:ext>
    </p:extLst>
  </p:cSld>
  <p:clrMapOvr>
    <a:masterClrMapping/>
  </p:clrMapOvr>
  <p:transition spd="med">
    <p:pull/>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Change</a:t>
            </a:r>
            <a:endParaRPr lang="en-IN" dirty="0"/>
          </a:p>
        </p:txBody>
      </p:sp>
    </p:spTree>
    <p:extLst>
      <p:ext uri="{BB962C8B-B14F-4D97-AF65-F5344CB8AC3E}">
        <p14:creationId xmlns:p14="http://schemas.microsoft.com/office/powerpoint/2010/main" val="345925153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2895600"/>
            <a:ext cx="8534400" cy="2862322"/>
          </a:xfrm>
          <a:prstGeom prst="rect">
            <a:avLst/>
          </a:prstGeom>
        </p:spPr>
        <p:txBody>
          <a:bodyPr wrap="square">
            <a:spAutoFit/>
          </a:bodyPr>
          <a:lstStyle/>
          <a:p>
            <a:r>
              <a:rPr lang="en-US" sz="2000" dirty="0">
                <a:latin typeface="Calibri" panose="020F0502020204030204" pitchFamily="34" charset="0"/>
                <a:cs typeface="Calibri" panose="020F0502020204030204" pitchFamily="34" charset="0"/>
              </a:rPr>
              <a:t>Every project, regardless of its method or framework used, is exposed to change. </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It is imperative that project team members understand that the Scrum development processes are designed to embrace change.</a:t>
            </a:r>
          </a:p>
          <a:p>
            <a:endParaRPr lang="en-US"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Organizations should try to maximize the benefits that arise from change and minimize any negative impacts through diligent change management processes in accordance with the principles of Scrum.</a:t>
            </a:r>
          </a:p>
          <a:p>
            <a:endParaRPr lang="en-GB" sz="2000"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6800850" y="609600"/>
            <a:ext cx="2343150" cy="2107406"/>
          </a:xfrm>
          <a:prstGeom prst="rect">
            <a:avLst/>
          </a:prstGeom>
        </p:spPr>
      </p:pic>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Change</a:t>
            </a:r>
          </a:p>
        </p:txBody>
      </p:sp>
      <p:sp>
        <p:nvSpPr>
          <p:cNvPr id="2" name="Slide Number Placeholder 1"/>
          <p:cNvSpPr>
            <a:spLocks noGrp="1"/>
          </p:cNvSpPr>
          <p:nvPr>
            <p:ph type="sldNum" sz="quarter" idx="12"/>
          </p:nvPr>
        </p:nvSpPr>
        <p:spPr/>
        <p:txBody>
          <a:bodyPr/>
          <a:lstStyle/>
          <a:p>
            <a:fld id="{7CBCC52C-CE0E-4A77-AE88-E639344518EB}" type="slidenum">
              <a:rPr lang="en-US" smtClean="0"/>
              <a:t>253</a:t>
            </a:fld>
            <a:endParaRPr lang="en-US" dirty="0"/>
          </a:p>
        </p:txBody>
      </p:sp>
    </p:spTree>
    <p:extLst>
      <p:ext uri="{BB962C8B-B14F-4D97-AF65-F5344CB8AC3E}">
        <p14:creationId xmlns:p14="http://schemas.microsoft.com/office/powerpoint/2010/main" val="1356857869"/>
      </p:ext>
    </p:extLst>
  </p:cSld>
  <p:clrMapOvr>
    <a:masterClrMapping/>
  </p:clrMapOvr>
  <p:transition spd="med">
    <p:pull/>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269" y="1752600"/>
            <a:ext cx="8186531" cy="4401205"/>
          </a:xfrm>
          <a:prstGeom prst="rect">
            <a:avLst/>
          </a:prstGeom>
        </p:spPr>
        <p:txBody>
          <a:bodyPr wrap="square">
            <a:spAutoFit/>
          </a:bodyPr>
          <a:lstStyle/>
          <a:p>
            <a:r>
              <a:rPr lang="en-IN" sz="2000" dirty="0">
                <a:latin typeface="Calibri" panose="020F0502020204030204" pitchFamily="34" charset="0"/>
                <a:ea typeface="Calibri" panose="020F0502020204030204" pitchFamily="34" charset="0"/>
                <a:cs typeface="Times New Roman" panose="02020603050405020304" pitchFamily="18" charset="0"/>
              </a:rPr>
              <a:t>A primary principle of Scrum is its acknowledgement that: </a:t>
            </a:r>
          </a:p>
          <a:p>
            <a:endParaRPr lang="en-IN"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AutoNum type="alphaLcParenR"/>
            </a:pPr>
            <a:r>
              <a:rPr lang="en-IN" sz="2000" dirty="0">
                <a:latin typeface="Calibri" panose="020F0502020204030204" pitchFamily="34" charset="0"/>
                <a:ea typeface="Calibri" panose="020F0502020204030204" pitchFamily="34" charset="0"/>
                <a:cs typeface="Times New Roman" panose="02020603050405020304" pitchFamily="18" charset="0"/>
              </a:rPr>
              <a:t>stakeholders change their mind about what they want and need throughout a project (sometimes referred to as “requirements churn”)</a:t>
            </a:r>
          </a:p>
          <a:p>
            <a:pPr marL="342900" indent="-342900">
              <a:buAutoNum type="alphaLcParenR"/>
            </a:pPr>
            <a:endParaRPr lang="en-IN"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AutoNum type="alphaLcParenR"/>
            </a:pPr>
            <a:r>
              <a:rPr lang="en-IN" sz="2000" dirty="0">
                <a:latin typeface="Calibri" panose="020F0502020204030204" pitchFamily="34" charset="0"/>
                <a:ea typeface="Calibri" panose="020F0502020204030204" pitchFamily="34" charset="0"/>
                <a:cs typeface="Times New Roman" panose="02020603050405020304" pitchFamily="18" charset="0"/>
              </a:rPr>
              <a:t>it is very difficult, if not impossible, for stakeholders to define all requirements during project initiation. </a:t>
            </a:r>
          </a:p>
          <a:p>
            <a:pPr marL="342900" indent="-342900">
              <a:buAutoNum type="alphaLcParenR"/>
            </a:pPr>
            <a:endParaRPr lang="en-IN" sz="2000" dirty="0">
              <a:latin typeface="Calibri" panose="020F0502020204030204" pitchFamily="34" charset="0"/>
              <a:cs typeface="Times New Roman" panose="02020603050405020304" pitchFamily="18" charset="0"/>
            </a:endParaRPr>
          </a:p>
          <a:p>
            <a:r>
              <a:rPr lang="en-IN" sz="2000" dirty="0">
                <a:latin typeface="Calibri" panose="020F0502020204030204" pitchFamily="34" charset="0"/>
                <a:cs typeface="Calibri" panose="020F0502020204030204" pitchFamily="34" charset="0"/>
              </a:rPr>
              <a:t>Scrum projects welcome change by using short, iterative Sprints that incorporate customer feedback on each Sprint’s deliverables. </a:t>
            </a:r>
          </a:p>
          <a:p>
            <a:endParaRPr lang="en-IN"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This enables the customer to regularly interact with the Scrum Team members, view deliverables as they are ready, and change requirements if needed earlier in the Sprint. </a:t>
            </a:r>
            <a:endParaRPr lang="en-GB" sz="2000" dirty="0">
              <a:latin typeface="Calibri" panose="020F0502020204030204" pitchFamily="34" charset="0"/>
              <a:cs typeface="Calibri" panose="020F0502020204030204" pitchFamily="34" charset="0"/>
            </a:endParaRPr>
          </a:p>
        </p:txBody>
      </p:sp>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Change</a:t>
            </a:r>
          </a:p>
        </p:txBody>
      </p:sp>
      <p:sp>
        <p:nvSpPr>
          <p:cNvPr id="2" name="Slide Number Placeholder 1"/>
          <p:cNvSpPr>
            <a:spLocks noGrp="1"/>
          </p:cNvSpPr>
          <p:nvPr>
            <p:ph type="sldNum" sz="quarter" idx="12"/>
          </p:nvPr>
        </p:nvSpPr>
        <p:spPr/>
        <p:txBody>
          <a:bodyPr/>
          <a:lstStyle/>
          <a:p>
            <a:fld id="{7CBCC52C-CE0E-4A77-AE88-E639344518EB}" type="slidenum">
              <a:rPr lang="en-US" smtClean="0"/>
              <a:t>254</a:t>
            </a:fld>
            <a:endParaRPr lang="en-US" dirty="0"/>
          </a:p>
        </p:txBody>
      </p:sp>
    </p:spTree>
    <p:extLst>
      <p:ext uri="{BB962C8B-B14F-4D97-AF65-F5344CB8AC3E}">
        <p14:creationId xmlns:p14="http://schemas.microsoft.com/office/powerpoint/2010/main" val="1934986344"/>
      </p:ext>
    </p:extLst>
  </p:cSld>
  <p:clrMapOvr>
    <a:masterClrMapping/>
  </p:clrMapOvr>
  <p:transition spd="med">
    <p:pull/>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5834" t="24814" r="12500" b="14930"/>
          <a:stretch/>
        </p:blipFill>
        <p:spPr>
          <a:xfrm>
            <a:off x="1676401" y="1066800"/>
            <a:ext cx="6172200" cy="4876800"/>
          </a:xfrm>
          <a:prstGeom prst="rect">
            <a:avLst/>
          </a:prstGeom>
          <a:ln>
            <a:solidFill>
              <a:schemeClr val="bg1"/>
            </a:solidFill>
          </a:ln>
        </p:spPr>
      </p:pic>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5" name="Rectangle 4"/>
          <p:cNvSpPr/>
          <p:nvPr/>
        </p:nvSpPr>
        <p:spPr>
          <a:xfrm>
            <a:off x="1775187" y="6019800"/>
            <a:ext cx="5297156"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6-6: Integrating Change in Scrum; Page 107 SBOK™ Guide</a:t>
            </a:r>
          </a:p>
        </p:txBody>
      </p:sp>
      <p:sp>
        <p:nvSpPr>
          <p:cNvPr id="7" name="TextBox 6"/>
          <p:cNvSpPr txBox="1"/>
          <p:nvPr/>
        </p:nvSpPr>
        <p:spPr>
          <a:xfrm>
            <a:off x="4572000" y="4038600"/>
            <a:ext cx="247184" cy="253916"/>
          </a:xfrm>
          <a:prstGeom prst="rect">
            <a:avLst/>
          </a:prstGeom>
          <a:noFill/>
        </p:spPr>
        <p:txBody>
          <a:bodyPr wrap="none" rtlCol="0">
            <a:spAutoFit/>
          </a:bodyPr>
          <a:lstStyle/>
          <a:p>
            <a:r>
              <a:rPr lang="en-US" sz="1050" dirty="0">
                <a:latin typeface="Calibri" panose="020F0502020204030204" pitchFamily="34" charset="0"/>
                <a:cs typeface="Calibri" panose="020F0502020204030204" pitchFamily="34" charset="0"/>
              </a:rPr>
              <a:t>?</a:t>
            </a:r>
          </a:p>
        </p:txBody>
      </p:sp>
      <p:sp>
        <p:nvSpPr>
          <p:cNvPr id="2" name="Title 1"/>
          <p:cNvSpPr>
            <a:spLocks noGrp="1"/>
          </p:cNvSpPr>
          <p:nvPr>
            <p:ph type="title"/>
          </p:nvPr>
        </p:nvSpPr>
        <p:spPr/>
        <p:txBody>
          <a:bodyPr/>
          <a:lstStyle/>
          <a:p>
            <a:r>
              <a:rPr lang="en-IN" dirty="0"/>
              <a:t>Integrating Change - Changes to a Sprint</a:t>
            </a:r>
            <a:endParaRPr lang="en-US" dirty="0"/>
          </a:p>
        </p:txBody>
      </p:sp>
      <p:sp>
        <p:nvSpPr>
          <p:cNvPr id="3" name="Slide Number Placeholder 2"/>
          <p:cNvSpPr>
            <a:spLocks noGrp="1"/>
          </p:cNvSpPr>
          <p:nvPr>
            <p:ph type="sldNum" sz="quarter" idx="12"/>
          </p:nvPr>
        </p:nvSpPr>
        <p:spPr/>
        <p:txBody>
          <a:bodyPr/>
          <a:lstStyle/>
          <a:p>
            <a:pPr>
              <a:defRPr/>
            </a:pPr>
            <a:fld id="{AC73F1D3-B4B8-4AEF-90B2-F6B713CA2A81}" type="slidenum">
              <a:rPr lang="en-US" smtClean="0"/>
              <a:pPr>
                <a:defRPr/>
              </a:pPr>
              <a:t>255</a:t>
            </a:fld>
            <a:endParaRPr lang="en-US" dirty="0"/>
          </a:p>
        </p:txBody>
      </p:sp>
    </p:spTree>
    <p:extLst>
      <p:ext uri="{BB962C8B-B14F-4D97-AF65-F5344CB8AC3E}">
        <p14:creationId xmlns:p14="http://schemas.microsoft.com/office/powerpoint/2010/main" val="3651511718"/>
      </p:ext>
    </p:extLst>
  </p:cSld>
  <p:clrMapOvr>
    <a:masterClrMapping/>
  </p:clrMapOvr>
  <p:transition spd="med">
    <p:pull/>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Product Owner plays a very important role in managing changes in a Scrum Project. In this context which of the following is true?</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Small changes that do not have significant impact on the project do not need any approval.</a:t>
            </a:r>
          </a:p>
          <a:p>
            <a:pPr lvl="0">
              <a:buFont typeface="+mj-lt"/>
              <a:buAutoNum type="alphaUcPeriod"/>
            </a:pPr>
            <a:r>
              <a:rPr lang="en-US" sz="1800" dirty="0"/>
              <a:t>In most projects, 90% of Change Requests are beyond the tolerance level of the Product Owner.</a:t>
            </a:r>
          </a:p>
          <a:p>
            <a:pPr lvl="0">
              <a:buFont typeface="+mj-lt"/>
              <a:buAutoNum type="alphaUcPeriod"/>
            </a:pPr>
            <a:r>
              <a:rPr lang="en-US" sz="1800" dirty="0"/>
              <a:t>Change Requests for the project are discussed and approved during Create Deliverables process.</a:t>
            </a:r>
          </a:p>
          <a:p>
            <a:pPr lvl="0">
              <a:buFont typeface="+mj-lt"/>
              <a:buAutoNum type="alphaUcPeriod"/>
            </a:pPr>
            <a:r>
              <a:rPr lang="en-US" sz="1800" dirty="0"/>
              <a:t>Change Requests can be created and approved at any time during the project.</a:t>
            </a:r>
          </a:p>
          <a:p>
            <a:pPr marL="0" lvl="0" indent="0">
              <a:buNone/>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256</a:t>
            </a:fld>
            <a:endParaRPr lang="en-US" dirty="0"/>
          </a:p>
        </p:txBody>
      </p:sp>
    </p:spTree>
    <p:extLst>
      <p:ext uri="{BB962C8B-B14F-4D97-AF65-F5344CB8AC3E}">
        <p14:creationId xmlns:p14="http://schemas.microsoft.com/office/powerpoint/2010/main" val="3105432842"/>
      </p:ext>
    </p:extLst>
  </p:cSld>
  <p:clrMapOvr>
    <a:masterClrMapping/>
  </p:clrMapOvr>
  <p:transition spd="med">
    <p:pull/>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257</a:t>
            </a:fld>
            <a:endParaRPr lang="en-US" dirty="0"/>
          </a:p>
        </p:txBody>
      </p:sp>
    </p:spTree>
    <p:extLst>
      <p:ext uri="{BB962C8B-B14F-4D97-AF65-F5344CB8AC3E}">
        <p14:creationId xmlns:p14="http://schemas.microsoft.com/office/powerpoint/2010/main" val="3650633715"/>
      </p:ext>
    </p:extLst>
  </p:cSld>
  <p:clrMapOvr>
    <a:masterClrMapping/>
  </p:clrMapOvr>
  <p:transition spd="med">
    <p:pull/>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principle in Scrum helps to manage changes and build products that satisfy customer needs?</a:t>
            </a:r>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US" sz="1800" dirty="0"/>
              <a:t>Time-Boxing</a:t>
            </a:r>
          </a:p>
          <a:p>
            <a:pPr lvl="0">
              <a:buFont typeface="+mj-lt"/>
              <a:buAutoNum type="alphaUcPeriod"/>
            </a:pPr>
            <a:r>
              <a:rPr lang="en-US" sz="1800" dirty="0"/>
              <a:t>Iterative Development</a:t>
            </a:r>
          </a:p>
          <a:p>
            <a:pPr lvl="0">
              <a:buFont typeface="+mj-lt"/>
              <a:buAutoNum type="alphaUcPeriod"/>
            </a:pPr>
            <a:r>
              <a:rPr lang="en-US" sz="1800" dirty="0"/>
              <a:t>Value-based Prioritization</a:t>
            </a:r>
          </a:p>
          <a:p>
            <a:pPr lvl="0">
              <a:buFont typeface="+mj-lt"/>
              <a:buAutoNum type="alphaUcPeriod"/>
            </a:pPr>
            <a:r>
              <a:rPr lang="en-US" sz="1800" dirty="0"/>
              <a:t>Self-organization</a:t>
            </a:r>
          </a:p>
          <a:p>
            <a:pPr marL="0" lvl="0" indent="0">
              <a:buNone/>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258</a:t>
            </a:fld>
            <a:endParaRPr lang="en-US" dirty="0"/>
          </a:p>
        </p:txBody>
      </p:sp>
    </p:spTree>
    <p:extLst>
      <p:ext uri="{BB962C8B-B14F-4D97-AF65-F5344CB8AC3E}">
        <p14:creationId xmlns:p14="http://schemas.microsoft.com/office/powerpoint/2010/main" val="1164115616"/>
      </p:ext>
    </p:extLst>
  </p:cSld>
  <p:clrMapOvr>
    <a:masterClrMapping/>
  </p:clrMapOvr>
  <p:transition spd="med">
    <p:pull/>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259</a:t>
            </a:fld>
            <a:endParaRPr lang="en-US" dirty="0"/>
          </a:p>
        </p:txBody>
      </p:sp>
    </p:spTree>
    <p:extLst>
      <p:ext uri="{BB962C8B-B14F-4D97-AF65-F5344CB8AC3E}">
        <p14:creationId xmlns:p14="http://schemas.microsoft.com/office/powerpoint/2010/main" val="1234575263"/>
      </p:ext>
    </p:extLst>
  </p:cSld>
  <p:clrMapOvr>
    <a:masterClrMapping/>
  </p:clrMapOvr>
  <p:transition spd="med">
    <p:pull/>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Who is responsible for ensuring that requirements and User Stories pertaining to an agreed Sprint are not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Sponsor</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260</a:t>
            </a:fld>
            <a:endParaRPr lang="en-US" dirty="0"/>
          </a:p>
        </p:txBody>
      </p:sp>
    </p:spTree>
    <p:extLst>
      <p:ext uri="{BB962C8B-B14F-4D97-AF65-F5344CB8AC3E}">
        <p14:creationId xmlns:p14="http://schemas.microsoft.com/office/powerpoint/2010/main" val="151769661"/>
      </p:ext>
    </p:extLst>
  </p:cSld>
  <p:clrMapOvr>
    <a:masterClrMapping/>
  </p:clrMapOvr>
  <p:transition spd="med">
    <p:pull/>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261</a:t>
            </a:fld>
            <a:endParaRPr lang="en-US" dirty="0"/>
          </a:p>
        </p:txBody>
      </p:sp>
    </p:spTree>
    <p:extLst>
      <p:ext uri="{BB962C8B-B14F-4D97-AF65-F5344CB8AC3E}">
        <p14:creationId xmlns:p14="http://schemas.microsoft.com/office/powerpoint/2010/main" val="3332708408"/>
      </p:ext>
    </p:extLst>
  </p:cSld>
  <p:clrMapOvr>
    <a:masterClrMapping/>
  </p:clrMapOvr>
  <p:transition spd="med">
    <p:pull/>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integrating change requests in Prioritized Product Backlog is INCORRECT?</a:t>
            </a:r>
          </a:p>
          <a:p>
            <a:pPr lvl="0"/>
            <a:endParaRPr lang="en-IN" sz="1800" dirty="0">
              <a:latin typeface="Calibri" panose="020F0502020204030204" pitchFamily="34" charset="0"/>
            </a:endParaRPr>
          </a:p>
          <a:p>
            <a:pPr lvl="0">
              <a:buFont typeface="+mj-lt"/>
              <a:buAutoNum type="alphaUcPeriod"/>
            </a:pPr>
            <a:r>
              <a:rPr lang="en-IN" sz="1800" dirty="0"/>
              <a:t>If project requirements are generally stable, there are typically only minor changes made to the Prioritized Product Backlog throughout development.</a:t>
            </a:r>
          </a:p>
          <a:p>
            <a:pPr lvl="0">
              <a:buFont typeface="+mj-lt"/>
              <a:buAutoNum type="alphaUcPeriod"/>
            </a:pPr>
            <a:r>
              <a:rPr lang="en-IN" sz="1800" dirty="0"/>
              <a:t>Before beginning a Sprint during the Create Prioritized Product Backlog or Groom Prioritized Product Backlog processes the highest priority requirements in the Prioritized Product Backlog are typically selected to be completed in that Sprint.</a:t>
            </a:r>
          </a:p>
          <a:p>
            <a:pPr lvl="0">
              <a:buFont typeface="+mj-lt"/>
              <a:buAutoNum type="alphaUcPeriod"/>
            </a:pPr>
            <a:r>
              <a:rPr lang="en-IN" sz="1800" dirty="0"/>
              <a:t>Change management is executed in the </a:t>
            </a:r>
            <a:r>
              <a:rPr lang="en-IN" sz="1800" dirty="0" err="1"/>
              <a:t>ongoing</a:t>
            </a:r>
            <a:r>
              <a:rPr lang="en-IN" sz="1800" dirty="0"/>
              <a:t> processes of prioritizing and adding tasks to the Prioritized Product Backlog.</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262</a:t>
            </a:fld>
            <a:endParaRPr lang="en-US" dirty="0"/>
          </a:p>
        </p:txBody>
      </p:sp>
    </p:spTree>
    <p:extLst>
      <p:ext uri="{BB962C8B-B14F-4D97-AF65-F5344CB8AC3E}">
        <p14:creationId xmlns:p14="http://schemas.microsoft.com/office/powerpoint/2010/main" val="1377315769"/>
      </p:ext>
    </p:extLst>
  </p:cSld>
  <p:clrMapOvr>
    <a:masterClrMapping/>
  </p:clrMapOvr>
  <p:transition spd="med">
    <p:pull/>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263</a:t>
            </a:fld>
            <a:endParaRPr lang="en-US" dirty="0"/>
          </a:p>
        </p:txBody>
      </p:sp>
    </p:spTree>
    <p:extLst>
      <p:ext uri="{BB962C8B-B14F-4D97-AF65-F5344CB8AC3E}">
        <p14:creationId xmlns:p14="http://schemas.microsoft.com/office/powerpoint/2010/main" val="1317745815"/>
      </p:ext>
    </p:extLst>
  </p:cSld>
  <p:clrMapOvr>
    <a:masterClrMapping/>
  </p:clrMapOvr>
  <p:transition spd="med">
    <p:pull/>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264</a:t>
            </a:fld>
            <a:endParaRPr lang="en-US" dirty="0"/>
          </a:p>
        </p:txBody>
      </p:sp>
      <p:sp>
        <p:nvSpPr>
          <p:cNvPr id="5" name="Title 2"/>
          <p:cNvSpPr txBox="1">
            <a:spLocks/>
          </p:cNvSpPr>
          <p:nvPr/>
        </p:nvSpPr>
        <p:spPr bwMode="auto">
          <a:xfrm>
            <a:off x="152400" y="1752600"/>
            <a:ext cx="8915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​If you are using Scrum, is your Product Owner empowered to make business decisions? Please type your answer in the Question window.</a:t>
            </a:r>
          </a:p>
        </p:txBody>
      </p:sp>
      <p:sp>
        <p:nvSpPr>
          <p:cNvPr id="6" name="TextBox 5"/>
          <p:cNvSpPr txBox="1"/>
          <p:nvPr/>
        </p:nvSpPr>
        <p:spPr>
          <a:xfrm>
            <a:off x="152400" y="38100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844612487"/>
      </p:ext>
    </p:extLst>
  </p:cSld>
  <p:clrMapOvr>
    <a:masterClrMapping/>
  </p:clrMapOvr>
  <p:transition spd="med">
    <p:pull/>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Risk</a:t>
            </a:r>
            <a:endParaRPr lang="en-IN" dirty="0"/>
          </a:p>
        </p:txBody>
      </p:sp>
    </p:spTree>
    <p:extLst>
      <p:ext uri="{BB962C8B-B14F-4D97-AF65-F5344CB8AC3E}">
        <p14:creationId xmlns:p14="http://schemas.microsoft.com/office/powerpoint/2010/main" val="4171652194"/>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33562" y="3004265"/>
            <a:ext cx="5527343" cy="1408078"/>
          </a:xfrm>
          <a:prstGeom prst="rect">
            <a:avLst/>
          </a:prstGeom>
        </p:spPr>
        <p:txBody>
          <a:bodyPr wrap="square">
            <a:spAutoFit/>
          </a:bodyPr>
          <a:lstStyle/>
          <a:p>
            <a:pPr algn="ctr"/>
            <a:r>
              <a:rPr lang="en-US" sz="2100" dirty="0">
                <a:latin typeface="Calibri" panose="020F0502020204030204" pitchFamily="34" charset="0"/>
                <a:cs typeface="Calibri" panose="020F0502020204030204" pitchFamily="34" charset="0"/>
              </a:rPr>
              <a:t>Risk is defined as an uncertain event or set of events that can affect the objectives of a project and may contribute to its success or failure.</a:t>
            </a:r>
            <a:endParaRPr lang="en-GB" sz="2100" dirty="0">
              <a:latin typeface="Calibri" panose="020F0502020204030204" pitchFamily="34" charset="0"/>
              <a:cs typeface="Calibri" panose="020F0502020204030204" pitchFamily="34" charset="0"/>
            </a:endParaRPr>
          </a:p>
          <a:p>
            <a:pPr algn="ctr">
              <a:lnSpc>
                <a:spcPct val="150000"/>
              </a:lnSpc>
            </a:pPr>
            <a:r>
              <a:rPr lang="en-US" sz="1500" dirty="0">
                <a:latin typeface="Calibri" panose="020F0502020204030204" pitchFamily="34" charset="0"/>
                <a:cs typeface="Calibri" panose="020F0502020204030204" pitchFamily="34" charset="0"/>
              </a:rPr>
              <a:t> </a:t>
            </a:r>
            <a:endParaRPr lang="en-GB" sz="1500"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2"/>
          <a:srcRect t="-1872" b="10313"/>
          <a:stretch/>
        </p:blipFill>
        <p:spPr>
          <a:xfrm>
            <a:off x="7347035" y="1451980"/>
            <a:ext cx="1143362" cy="2249962"/>
          </a:xfrm>
          <a:prstGeom prst="rect">
            <a:avLst/>
          </a:prstGeom>
        </p:spPr>
      </p:pic>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Risk</a:t>
            </a:r>
          </a:p>
        </p:txBody>
      </p:sp>
      <p:sp>
        <p:nvSpPr>
          <p:cNvPr id="2" name="Slide Number Placeholder 1"/>
          <p:cNvSpPr>
            <a:spLocks noGrp="1"/>
          </p:cNvSpPr>
          <p:nvPr>
            <p:ph type="sldNum" sz="quarter" idx="12"/>
          </p:nvPr>
        </p:nvSpPr>
        <p:spPr/>
        <p:txBody>
          <a:bodyPr/>
          <a:lstStyle/>
          <a:p>
            <a:fld id="{7CBCC52C-CE0E-4A77-AE88-E639344518EB}" type="slidenum">
              <a:rPr lang="en-US" smtClean="0"/>
              <a:t>266</a:t>
            </a:fld>
            <a:endParaRPr lang="en-US" dirty="0"/>
          </a:p>
        </p:txBody>
      </p:sp>
    </p:spTree>
    <p:extLst>
      <p:ext uri="{BB962C8B-B14F-4D97-AF65-F5344CB8AC3E}">
        <p14:creationId xmlns:p14="http://schemas.microsoft.com/office/powerpoint/2010/main" val="3068155694"/>
      </p:ext>
    </p:extLst>
  </p:cSld>
  <p:clrMapOvr>
    <a:masterClrMapping/>
  </p:clrMapOvr>
  <p:transition spd="med">
    <p:pull/>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591" y="3150944"/>
            <a:ext cx="240772" cy="369332"/>
          </a:xfrm>
          <a:prstGeom prst="rect">
            <a:avLst/>
          </a:prstGeom>
        </p:spPr>
        <p:txBody>
          <a:bodyPr wrap="none">
            <a:spAutoFit/>
          </a:bodyPr>
          <a:lstStyle/>
          <a:p>
            <a:r>
              <a:rPr lang="en-US" dirty="0">
                <a:solidFill>
                  <a:schemeClr val="tx2">
                    <a:lumMod val="75000"/>
                  </a:schemeClr>
                </a:solidFill>
                <a:latin typeface="Calibri" panose="020F0502020204030204" pitchFamily="34" charset="0"/>
                <a:ea typeface="Calibri" panose="020F0502020204030204" pitchFamily="34" charset="0"/>
                <a:cs typeface="Times New Roman" panose="02020603050405020304" pitchFamily="18" charset="0"/>
              </a:rPr>
              <a:t> </a:t>
            </a:r>
            <a:endParaRPr lang="en-GB" dirty="0">
              <a:solidFill>
                <a:schemeClr val="tx2">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p:cNvSpPr/>
          <p:nvPr/>
        </p:nvSpPr>
        <p:spPr>
          <a:xfrm>
            <a:off x="990600" y="1758194"/>
            <a:ext cx="3285272" cy="2928803"/>
          </a:xfrm>
          <a:prstGeom prst="ellipse">
            <a:avLst/>
          </a:prstGeom>
          <a:noFill/>
          <a:ln w="57150">
            <a:solidFill>
              <a:srgbClr val="B57D9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libri" panose="020F0502020204030204" pitchFamily="34" charset="0"/>
              </a:rPr>
              <a:t>Positive impact </a:t>
            </a:r>
          </a:p>
          <a:p>
            <a:pPr algn="ctr"/>
            <a:endParaRPr lang="en-US" sz="2100" dirty="0">
              <a:solidFill>
                <a:srgbClr val="B57D97"/>
              </a:solidFill>
              <a:latin typeface="Calibri" panose="020F0502020204030204" pitchFamily="34" charset="0"/>
            </a:endParaRPr>
          </a:p>
          <a:p>
            <a:pPr algn="ctr"/>
            <a:r>
              <a:rPr lang="en-US" sz="2100" dirty="0">
                <a:solidFill>
                  <a:srgbClr val="B57D97"/>
                </a:solidFill>
                <a:latin typeface="Calibri" panose="020F0502020204030204" pitchFamily="34" charset="0"/>
              </a:rPr>
              <a:t>Opportunities </a:t>
            </a:r>
            <a:endParaRPr lang="en-GB" sz="2100" dirty="0">
              <a:solidFill>
                <a:srgbClr val="B57D97"/>
              </a:solidFill>
              <a:latin typeface="Calibri" panose="020F0502020204030204" pitchFamily="34" charset="0"/>
            </a:endParaRPr>
          </a:p>
          <a:p>
            <a:pPr algn="ctr"/>
            <a:endParaRPr lang="en-US" sz="2700" dirty="0">
              <a:latin typeface="Calibri" panose="020F0502020204030204" pitchFamily="34" charset="0"/>
            </a:endParaRPr>
          </a:p>
        </p:txBody>
      </p:sp>
      <p:sp>
        <p:nvSpPr>
          <p:cNvPr id="8" name="Oval 7"/>
          <p:cNvSpPr/>
          <p:nvPr/>
        </p:nvSpPr>
        <p:spPr>
          <a:xfrm>
            <a:off x="4485648" y="2484745"/>
            <a:ext cx="3232161" cy="3028372"/>
          </a:xfrm>
          <a:prstGeom prst="ellipse">
            <a:avLst/>
          </a:prstGeom>
          <a:noFill/>
          <a:ln w="57150">
            <a:solidFill>
              <a:srgbClr val="545D7B"/>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libri" panose="020F0502020204030204" pitchFamily="34" charset="0"/>
              </a:rPr>
              <a:t>Negative impact </a:t>
            </a:r>
          </a:p>
          <a:p>
            <a:pPr algn="ctr"/>
            <a:endParaRPr lang="en-US" sz="2100" dirty="0">
              <a:solidFill>
                <a:srgbClr val="B57D97"/>
              </a:solidFill>
              <a:latin typeface="Calibri" panose="020F0502020204030204" pitchFamily="34" charset="0"/>
            </a:endParaRPr>
          </a:p>
          <a:p>
            <a:pPr algn="ctr"/>
            <a:r>
              <a:rPr lang="en-US" sz="2100" dirty="0">
                <a:solidFill>
                  <a:srgbClr val="B57D97"/>
                </a:solidFill>
                <a:latin typeface="Calibri" panose="020F0502020204030204" pitchFamily="34" charset="0"/>
              </a:rPr>
              <a:t>Threats</a:t>
            </a:r>
            <a:endParaRPr lang="en-GB" sz="2100" dirty="0">
              <a:solidFill>
                <a:srgbClr val="B57D97"/>
              </a:solidFill>
              <a:latin typeface="Calibri" panose="020F0502020204030204" pitchFamily="34" charset="0"/>
            </a:endParaRPr>
          </a:p>
          <a:p>
            <a:pPr algn="ctr"/>
            <a:endParaRPr lang="en-US" sz="2100" dirty="0">
              <a:solidFill>
                <a:srgbClr val="B57D97"/>
              </a:solidFill>
              <a:latin typeface="Calibri" panose="020F0502020204030204" pitchFamily="34" charset="0"/>
            </a:endParaRPr>
          </a:p>
        </p:txBody>
      </p:sp>
      <p:sp>
        <p:nvSpPr>
          <p:cNvPr id="5" name="Rectangle 4"/>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Risk</a:t>
            </a:r>
          </a:p>
        </p:txBody>
      </p:sp>
      <p:sp>
        <p:nvSpPr>
          <p:cNvPr id="2" name="Slide Number Placeholder 1"/>
          <p:cNvSpPr>
            <a:spLocks noGrp="1"/>
          </p:cNvSpPr>
          <p:nvPr>
            <p:ph type="sldNum" sz="quarter" idx="12"/>
          </p:nvPr>
        </p:nvSpPr>
        <p:spPr/>
        <p:txBody>
          <a:bodyPr/>
          <a:lstStyle/>
          <a:p>
            <a:fld id="{7CBCC52C-CE0E-4A77-AE88-E639344518EB}" type="slidenum">
              <a:rPr lang="en-US" smtClean="0"/>
              <a:t>267</a:t>
            </a:fld>
            <a:endParaRPr lang="en-US" dirty="0"/>
          </a:p>
        </p:txBody>
      </p:sp>
    </p:spTree>
    <p:extLst>
      <p:ext uri="{BB962C8B-B14F-4D97-AF65-F5344CB8AC3E}">
        <p14:creationId xmlns:p14="http://schemas.microsoft.com/office/powerpoint/2010/main" val="4285410284"/>
      </p:ext>
    </p:extLst>
  </p:cSld>
  <p:clrMapOvr>
    <a:masterClrMapping/>
  </p:clrMapOvr>
  <p:transition spd="med">
    <p:pull/>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0" y="304800"/>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kern="0"/>
              <a:t>Scrum Aspects - Risk</a:t>
            </a:r>
            <a:endParaRPr lang="en-IN" kern="0" dirty="0"/>
          </a:p>
        </p:txBody>
      </p:sp>
      <p:sp>
        <p:nvSpPr>
          <p:cNvPr id="2" name="Rectangle 1"/>
          <p:cNvSpPr/>
          <p:nvPr/>
        </p:nvSpPr>
        <p:spPr>
          <a:xfrm>
            <a:off x="381000" y="1397000"/>
            <a:ext cx="8077200" cy="4699000"/>
          </a:xfrm>
          <a:prstGeom prst="rect">
            <a:avLst/>
          </a:prstGeom>
        </p:spPr>
        <p:txBody>
          <a:bodyPr/>
          <a:lstStyle/>
          <a:p>
            <a:pPr lvl="0"/>
            <a:r>
              <a:rPr lang="en-IN" dirty="0">
                <a:latin typeface="Calibri" panose="020F0502020204030204" pitchFamily="34" charset="0"/>
                <a:cs typeface="Calibri" panose="020F0502020204030204" pitchFamily="34" charset="0"/>
              </a:rPr>
              <a:t>Risks should be identified, assessed, and responded to based primarily on two factors: </a:t>
            </a:r>
          </a:p>
          <a:p>
            <a:pPr lvl="0"/>
            <a:endParaRPr lang="en-IN"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probability of an occurrence </a:t>
            </a:r>
          </a:p>
          <a:p>
            <a:pPr marL="342900" lvl="0" indent="-34290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probable impact in the event of the occurrence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Risks with high probability and high impact rating should be addressed before those with a lower rating.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a risk is identified, it is important to understand the basic aspects of the risk with regard to the possible causes, the area of uncertainty, and the potential impact if the risk occurs.</a:t>
            </a:r>
          </a:p>
        </p:txBody>
      </p:sp>
    </p:spTree>
    <p:extLst>
      <p:ext uri="{BB962C8B-B14F-4D97-AF65-F5344CB8AC3E}">
        <p14:creationId xmlns:p14="http://schemas.microsoft.com/office/powerpoint/2010/main" val="382308903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0" y="304800"/>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t>Difference between Risks and Issues</a:t>
            </a:r>
          </a:p>
        </p:txBody>
      </p:sp>
      <p:sp>
        <p:nvSpPr>
          <p:cNvPr id="2" name="Rectangle 1"/>
          <p:cNvSpPr/>
          <p:nvPr/>
        </p:nvSpPr>
        <p:spPr>
          <a:xfrm>
            <a:off x="381000" y="1397000"/>
            <a:ext cx="8077200" cy="4699000"/>
          </a:xfrm>
          <a:prstGeom prst="rect">
            <a:avLst/>
          </a:prstGeom>
        </p:spPr>
        <p:txBody>
          <a:bodyPr/>
          <a:lstStyle/>
          <a:p>
            <a:pPr lvl="0"/>
            <a:r>
              <a:rPr lang="en-IN" dirty="0">
                <a:latin typeface="Calibri" panose="020F0502020204030204" pitchFamily="34" charset="0"/>
                <a:cs typeface="Calibri" panose="020F0502020204030204" pitchFamily="34" charset="0"/>
              </a:rPr>
              <a:t>Risks are future uncertainties and have no current impact on the project, but could have a potential impact on the future. </a:t>
            </a:r>
          </a:p>
          <a:p>
            <a:pPr lvl="0"/>
            <a:r>
              <a:rPr lang="en-IN" dirty="0">
                <a:latin typeface="Calibri" panose="020F0502020204030204" pitchFamily="34" charset="0"/>
                <a:cs typeface="Calibri" panose="020F0502020204030204" pitchFamily="34" charset="0"/>
              </a:rPr>
              <a:t> </a:t>
            </a:r>
          </a:p>
          <a:p>
            <a:pPr lvl="0"/>
            <a:r>
              <a:rPr lang="en-IN" dirty="0">
                <a:latin typeface="Calibri" panose="020F0502020204030204" pitchFamily="34" charset="0"/>
                <a:cs typeface="Calibri" panose="020F0502020204030204" pitchFamily="34" charset="0"/>
              </a:rPr>
              <a:t>Issues are generally well-defined certainties that are currently happening on the project: so there is no need for conducting a probability assessment as we would for a risk. Issues must be dealt with.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Risks, if not addressed in time, may become issues.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goal of risk management is to be prepared, with plans in place to deal with any risks that may occur. </a:t>
            </a: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0157981"/>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0" y="304800"/>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t>Difference between Risks and Issues</a:t>
            </a:r>
          </a:p>
        </p:txBody>
      </p:sp>
      <p:sp>
        <p:nvSpPr>
          <p:cNvPr id="2" name="Rectangle 1"/>
          <p:cNvSpPr/>
          <p:nvPr/>
        </p:nvSpPr>
        <p:spPr>
          <a:xfrm>
            <a:off x="381000" y="1397000"/>
            <a:ext cx="8077200" cy="4699000"/>
          </a:xfrm>
          <a:prstGeom prst="rect">
            <a:avLst/>
          </a:prstGeom>
        </p:spPr>
        <p:txBody>
          <a:bodyPr/>
          <a:lstStyle/>
          <a:p>
            <a:pPr lvl="0"/>
            <a:r>
              <a:rPr lang="en-IN" dirty="0">
                <a:latin typeface="Calibri" panose="020F0502020204030204" pitchFamily="34" charset="0"/>
                <a:cs typeface="Calibri" panose="020F0502020204030204" pitchFamily="34" charset="0"/>
              </a:rPr>
              <a:t>Examples of risks:</a:t>
            </a:r>
          </a:p>
          <a:p>
            <a:pPr lvl="0"/>
            <a:endParaRPr lang="en-IN"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Even after extensive training, the customer service representatives might not be ready to take orders on the go-live date.</a:t>
            </a: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painting crew might be delayed due to heavy rain, which could negatively impact the project schedule.</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Examples of issues:</a:t>
            </a:r>
          </a:p>
          <a:p>
            <a:pPr lvl="0"/>
            <a:r>
              <a:rPr lang="en-IN" dirty="0">
                <a:latin typeface="Calibri" panose="020F0502020204030204" pitchFamily="34" charset="0"/>
                <a:cs typeface="Calibri" panose="020F0502020204030204" pitchFamily="34" charset="0"/>
              </a:rPr>
              <a:t> </a:t>
            </a: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Funding is not approved.</a:t>
            </a: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Requirements are unclear.</a:t>
            </a:r>
          </a:p>
        </p:txBody>
      </p:sp>
    </p:spTree>
    <p:extLst>
      <p:ext uri="{BB962C8B-B14F-4D97-AF65-F5344CB8AC3E}">
        <p14:creationId xmlns:p14="http://schemas.microsoft.com/office/powerpoint/2010/main" val="402742927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492694419"/>
              </p:ext>
            </p:extLst>
          </p:nvPr>
        </p:nvGraphicFramePr>
        <p:xfrm>
          <a:off x="838200" y="990600"/>
          <a:ext cx="76962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0" y="38100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a:t>
            </a:r>
            <a:endParaRPr lang="en-GB" sz="2800" b="1" dirty="0">
              <a:solidFill>
                <a:srgbClr val="0050AD"/>
              </a:solidFill>
              <a:latin typeface="Calibri" panose="020F0502020204030204" pitchFamily="34" charset="0"/>
              <a:cs typeface="Calibri" panose="020F0502020204030204" pitchFamily="34" charset="0"/>
            </a:endParaRPr>
          </a:p>
        </p:txBody>
      </p:sp>
      <p:sp>
        <p:nvSpPr>
          <p:cNvPr id="5" name="TextBox 4"/>
          <p:cNvSpPr txBox="1"/>
          <p:nvPr/>
        </p:nvSpPr>
        <p:spPr>
          <a:xfrm>
            <a:off x="4114800" y="3090446"/>
            <a:ext cx="1371600" cy="338554"/>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Communicate</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064611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The purpose of creating a risk-adjusted backlog is to: </a:t>
            </a:r>
          </a:p>
          <a:p>
            <a:pPr marL="0" lvl="0" indent="0">
              <a:buNone/>
            </a:pPr>
            <a:endParaRPr lang="en-IN" sz="1800" dirty="0">
              <a:latin typeface="Calibri" panose="020F0502020204030204" pitchFamily="34" charset="0"/>
            </a:endParaRPr>
          </a:p>
          <a:p>
            <a:pPr lvl="0">
              <a:buFont typeface="+mj-lt"/>
              <a:buAutoNum type="alphaUcPeriod"/>
            </a:pPr>
            <a:r>
              <a:rPr lang="en-US" sz="1800" dirty="0"/>
              <a:t>Determine whether it is viable to undertake the project. </a:t>
            </a:r>
          </a:p>
          <a:p>
            <a:pPr lvl="0">
              <a:buFont typeface="+mj-lt"/>
              <a:buAutoNum type="alphaUcPeriod"/>
            </a:pPr>
            <a:r>
              <a:rPr lang="en-US" sz="1800" dirty="0"/>
              <a:t>Determine the sequence in which the risks will be eliminated. </a:t>
            </a:r>
          </a:p>
          <a:p>
            <a:pPr lvl="0">
              <a:buFont typeface="+mj-lt"/>
              <a:buAutoNum type="alphaUcPeriod"/>
            </a:pPr>
            <a:r>
              <a:rPr lang="en-US" sz="1800" dirty="0"/>
              <a:t>Have a single list of tasks that need to be completed.</a:t>
            </a:r>
          </a:p>
          <a:p>
            <a:pPr lvl="0">
              <a:buFont typeface="+mj-lt"/>
              <a:buAutoNum type="alphaUcPeriod"/>
            </a:pPr>
            <a:r>
              <a:rPr lang="en-US" sz="1800" dirty="0"/>
              <a:t>Remind the team that risks will always be part of any project.</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272</a:t>
            </a:fld>
            <a:endParaRPr lang="en-US" dirty="0"/>
          </a:p>
        </p:txBody>
      </p:sp>
    </p:spTree>
    <p:extLst>
      <p:ext uri="{BB962C8B-B14F-4D97-AF65-F5344CB8AC3E}">
        <p14:creationId xmlns:p14="http://schemas.microsoft.com/office/powerpoint/2010/main" val="583418962"/>
      </p:ext>
    </p:extLst>
  </p:cSld>
  <p:clrMapOvr>
    <a:masterClrMapping/>
  </p:clrMapOvr>
  <p:transition spd="med">
    <p:pull/>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273</a:t>
            </a:fld>
            <a:endParaRPr lang="en-US" dirty="0"/>
          </a:p>
        </p:txBody>
      </p:sp>
    </p:spTree>
    <p:extLst>
      <p:ext uri="{BB962C8B-B14F-4D97-AF65-F5344CB8AC3E}">
        <p14:creationId xmlns:p14="http://schemas.microsoft.com/office/powerpoint/2010/main" val="2581751864"/>
      </p:ext>
    </p:extLst>
  </p:cSld>
  <p:clrMapOvr>
    <a:masterClrMapping/>
  </p:clrMapOvr>
  <p:transition spd="med">
    <p:pull/>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What are the two categories of risk?</a:t>
            </a:r>
          </a:p>
          <a:p>
            <a:pPr lvl="0"/>
            <a:endParaRPr lang="en-IN" sz="1800" dirty="0">
              <a:latin typeface="Calibri" panose="020F0502020204030204" pitchFamily="34" charset="0"/>
            </a:endParaRPr>
          </a:p>
          <a:p>
            <a:pPr lvl="0">
              <a:buFont typeface="+mj-lt"/>
              <a:buAutoNum type="alphaUcPeriod"/>
            </a:pPr>
            <a:r>
              <a:rPr lang="en-US" sz="1800" dirty="0"/>
              <a:t>Issues and Threats</a:t>
            </a:r>
          </a:p>
          <a:p>
            <a:pPr lvl="0">
              <a:buFont typeface="+mj-lt"/>
              <a:buAutoNum type="alphaUcPeriod"/>
            </a:pPr>
            <a:r>
              <a:rPr lang="en-US" sz="1800" dirty="0"/>
              <a:t>Issues and Problems</a:t>
            </a:r>
          </a:p>
          <a:p>
            <a:pPr lvl="0">
              <a:buFont typeface="+mj-lt"/>
              <a:buAutoNum type="alphaUcPeriod"/>
            </a:pPr>
            <a:r>
              <a:rPr lang="en-US" sz="1800" dirty="0"/>
              <a:t>Change and Opportunities</a:t>
            </a:r>
          </a:p>
          <a:p>
            <a:pPr lvl="0">
              <a:buFont typeface="+mj-lt"/>
              <a:buAutoNum type="alphaUcPeriod"/>
            </a:pPr>
            <a:r>
              <a:rPr lang="en-US" sz="1800" dirty="0"/>
              <a:t>Threats and Opportunities</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274</a:t>
            </a:fld>
            <a:endParaRPr lang="en-US" dirty="0"/>
          </a:p>
        </p:txBody>
      </p:sp>
    </p:spTree>
    <p:extLst>
      <p:ext uri="{BB962C8B-B14F-4D97-AF65-F5344CB8AC3E}">
        <p14:creationId xmlns:p14="http://schemas.microsoft.com/office/powerpoint/2010/main" val="4236553934"/>
      </p:ext>
    </p:extLst>
  </p:cSld>
  <p:clrMapOvr>
    <a:masterClrMapping/>
  </p:clrMapOvr>
  <p:transition spd="med">
    <p:pull/>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275</a:t>
            </a:fld>
            <a:endParaRPr lang="en-US" dirty="0"/>
          </a:p>
        </p:txBody>
      </p:sp>
    </p:spTree>
    <p:extLst>
      <p:ext uri="{BB962C8B-B14F-4D97-AF65-F5344CB8AC3E}">
        <p14:creationId xmlns:p14="http://schemas.microsoft.com/office/powerpoint/2010/main" val="4162143879"/>
      </p:ext>
    </p:extLst>
  </p:cSld>
  <p:clrMapOvr>
    <a:masterClrMapping/>
  </p:clrMapOvr>
  <p:transition spd="med">
    <p:pull/>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Risks should be identified, assessed, and responded to based on which factors?</a:t>
            </a:r>
          </a:p>
          <a:p>
            <a:pPr marL="0" lvl="0" indent="0">
              <a:buNone/>
            </a:pPr>
            <a:endParaRPr lang="en-IN" sz="1800" dirty="0">
              <a:latin typeface="Calibri" panose="020F0502020204030204" pitchFamily="34" charset="0"/>
            </a:endParaRPr>
          </a:p>
          <a:p>
            <a:pPr lvl="0">
              <a:buFont typeface="+mj-lt"/>
              <a:buAutoNum type="alphaUcPeriod"/>
            </a:pPr>
            <a:r>
              <a:rPr lang="en-US" sz="1800" dirty="0"/>
              <a:t>Possibility and Impact</a:t>
            </a:r>
          </a:p>
          <a:p>
            <a:pPr lvl="0">
              <a:buFont typeface="+mj-lt"/>
              <a:buAutoNum type="alphaUcPeriod"/>
            </a:pPr>
            <a:r>
              <a:rPr lang="en-US" sz="1800" dirty="0"/>
              <a:t>Probability and Impact</a:t>
            </a:r>
          </a:p>
          <a:p>
            <a:pPr lvl="0">
              <a:buFont typeface="+mj-lt"/>
              <a:buAutoNum type="alphaUcPeriod"/>
            </a:pPr>
            <a:r>
              <a:rPr lang="en-US" sz="1800" dirty="0"/>
              <a:t>Change and Impact</a:t>
            </a:r>
          </a:p>
          <a:p>
            <a:pPr lvl="0">
              <a:buFont typeface="+mj-lt"/>
              <a:buAutoNum type="alphaUcPeriod"/>
            </a:pPr>
            <a:r>
              <a:rPr lang="en-US" sz="1800" dirty="0"/>
              <a:t>Probability and Severity</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276</a:t>
            </a:fld>
            <a:endParaRPr lang="en-US" dirty="0"/>
          </a:p>
        </p:txBody>
      </p:sp>
    </p:spTree>
    <p:extLst>
      <p:ext uri="{BB962C8B-B14F-4D97-AF65-F5344CB8AC3E}">
        <p14:creationId xmlns:p14="http://schemas.microsoft.com/office/powerpoint/2010/main" val="2814976628"/>
      </p:ext>
    </p:extLst>
  </p:cSld>
  <p:clrMapOvr>
    <a:masterClrMapping/>
  </p:clrMapOvr>
  <p:transition spd="med">
    <p:pull/>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277</a:t>
            </a:fld>
            <a:endParaRPr lang="en-US" dirty="0"/>
          </a:p>
        </p:txBody>
      </p:sp>
    </p:spTree>
    <p:extLst>
      <p:ext uri="{BB962C8B-B14F-4D97-AF65-F5344CB8AC3E}">
        <p14:creationId xmlns:p14="http://schemas.microsoft.com/office/powerpoint/2010/main" val="3233518170"/>
      </p:ext>
    </p:extLst>
  </p:cSld>
  <p:clrMapOvr>
    <a:masterClrMapping/>
  </p:clrMapOvr>
  <p:transition spd="med">
    <p:pull/>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a:t>
            </a:r>
            <a:r>
              <a:rPr lang="en-IN" sz="1800" b="1" dirty="0">
                <a:latin typeface="Calibri" panose="020F0502020204030204" pitchFamily="34" charset="0"/>
              </a:rPr>
              <a:t>cannot</a:t>
            </a:r>
            <a:r>
              <a:rPr lang="en-IN" sz="1800" dirty="0">
                <a:latin typeface="Calibri" panose="020F0502020204030204" pitchFamily="34" charset="0"/>
              </a:rPr>
              <a:t> be identified as a risk for a given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Funding for the project may not be made available in time for project completion without going beyond the agreed schedule.</a:t>
            </a:r>
          </a:p>
          <a:p>
            <a:pPr lvl="0">
              <a:buFont typeface="+mj-lt"/>
              <a:buAutoNum type="alphaUcPeriod"/>
            </a:pPr>
            <a:r>
              <a:rPr lang="en-IN" sz="1800" dirty="0">
                <a:latin typeface="Calibri" panose="020F0502020204030204" pitchFamily="34" charset="0"/>
              </a:rPr>
              <a:t>The requirements given by the Product Owner are unclear to the development team.</a:t>
            </a:r>
          </a:p>
          <a:p>
            <a:pPr lvl="0">
              <a:buFont typeface="+mj-lt"/>
              <a:buAutoNum type="alphaUcPeriod"/>
            </a:pPr>
            <a:r>
              <a:rPr lang="en-IN" sz="1800" dirty="0">
                <a:latin typeface="Calibri" panose="020F0502020204030204" pitchFamily="34" charset="0"/>
              </a:rPr>
              <a:t>The development team may not possess the required skills to develop the project’s products. </a:t>
            </a:r>
          </a:p>
          <a:p>
            <a:pPr lvl="0">
              <a:buFont typeface="+mj-lt"/>
              <a:buAutoNum type="alphaUcPeriod"/>
            </a:pPr>
            <a:r>
              <a:rPr lang="en-IN" sz="1800" dirty="0">
                <a:latin typeface="Calibri" panose="020F0502020204030204" pitchFamily="34" charset="0"/>
              </a:rPr>
              <a:t>The Product Owner believes that the User Stories for product A may not accurately reflect the needs of the end users.</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278</a:t>
            </a:fld>
            <a:endParaRPr lang="en-US" dirty="0"/>
          </a:p>
        </p:txBody>
      </p:sp>
    </p:spTree>
    <p:extLst>
      <p:ext uri="{BB962C8B-B14F-4D97-AF65-F5344CB8AC3E}">
        <p14:creationId xmlns:p14="http://schemas.microsoft.com/office/powerpoint/2010/main" val="4144665370"/>
      </p:ext>
    </p:extLst>
  </p:cSld>
  <p:clrMapOvr>
    <a:masterClrMapping/>
  </p:clrMapOvr>
  <p:transition spd="med">
    <p:pull/>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279</a:t>
            </a:fld>
            <a:endParaRPr lang="en-US" dirty="0"/>
          </a:p>
        </p:txBody>
      </p:sp>
    </p:spTree>
    <p:extLst>
      <p:ext uri="{BB962C8B-B14F-4D97-AF65-F5344CB8AC3E}">
        <p14:creationId xmlns:p14="http://schemas.microsoft.com/office/powerpoint/2010/main" val="2901575467"/>
      </p:ext>
    </p:extLst>
  </p:cSld>
  <p:clrMapOvr>
    <a:masterClrMapping/>
  </p:clrMapOvr>
  <p:transition spd="med">
    <p:pull/>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280</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In your projects, is risk management carried out by specialist teams or project delivery teams? Please type your answer in the Question window.</a:t>
            </a:r>
          </a:p>
        </p:txBody>
      </p:sp>
      <p:sp>
        <p:nvSpPr>
          <p:cNvPr id="6" name="TextBox 5"/>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607034605"/>
      </p:ext>
    </p:extLst>
  </p:cSld>
  <p:clrMapOvr>
    <a:masterClrMapping/>
  </p:clrMapOvr>
  <p:transition spd="med">
    <p:pull/>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6739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Phases and Processes</a:t>
            </a:r>
            <a:endParaRPr lang="en-GB" sz="2800" b="1" dirty="0">
              <a:solidFill>
                <a:srgbClr val="0050AD"/>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4267200"/>
            <a:ext cx="2286000" cy="1815765"/>
          </a:xfrm>
          <a:prstGeom prst="rect">
            <a:avLst/>
          </a:prstGeom>
        </p:spPr>
      </p:pic>
    </p:spTree>
    <p:extLst>
      <p:ext uri="{BB962C8B-B14F-4D97-AF65-F5344CB8AC3E}">
        <p14:creationId xmlns:p14="http://schemas.microsoft.com/office/powerpoint/2010/main" val="2322446023"/>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10600" cy="685800"/>
          </a:xfrm>
        </p:spPr>
        <p:txBody>
          <a:bodyPr/>
          <a:lstStyle/>
          <a:p>
            <a:r>
              <a:rPr lang="en-US" dirty="0">
                <a:solidFill>
                  <a:srgbClr val="0050AD"/>
                </a:solidFill>
              </a:rPr>
              <a:t>Scrum Phases and Processes</a:t>
            </a:r>
          </a:p>
        </p:txBody>
      </p:sp>
      <p:graphicFrame>
        <p:nvGraphicFramePr>
          <p:cNvPr id="5" name="Table 4"/>
          <p:cNvGraphicFramePr>
            <a:graphicFrameLocks noGrp="1"/>
          </p:cNvGraphicFramePr>
          <p:nvPr>
            <p:extLst>
              <p:ext uri="{D42A27DB-BD31-4B8C-83A1-F6EECF244321}">
                <p14:modId xmlns:p14="http://schemas.microsoft.com/office/powerpoint/2010/main" val="1763011170"/>
              </p:ext>
            </p:extLst>
          </p:nvPr>
        </p:nvGraphicFramePr>
        <p:xfrm>
          <a:off x="1676400" y="1066800"/>
          <a:ext cx="5918522" cy="4724401"/>
        </p:xfrm>
        <a:graphic>
          <a:graphicData uri="http://schemas.openxmlformats.org/drawingml/2006/table">
            <a:tbl>
              <a:tblPr firstRow="1" firstCol="1" bandRow="1"/>
              <a:tblGrid>
                <a:gridCol w="662645">
                  <a:extLst>
                    <a:ext uri="{9D8B030D-6E8A-4147-A177-3AD203B41FA5}">
                      <a16:colId xmlns:a16="http://schemas.microsoft.com/office/drawing/2014/main" val="20000"/>
                    </a:ext>
                  </a:extLst>
                </a:gridCol>
                <a:gridCol w="1606547">
                  <a:extLst>
                    <a:ext uri="{9D8B030D-6E8A-4147-A177-3AD203B41FA5}">
                      <a16:colId xmlns:a16="http://schemas.microsoft.com/office/drawing/2014/main" val="20001"/>
                    </a:ext>
                  </a:extLst>
                </a:gridCol>
                <a:gridCol w="3649330">
                  <a:extLst>
                    <a:ext uri="{9D8B030D-6E8A-4147-A177-3AD203B41FA5}">
                      <a16:colId xmlns:a16="http://schemas.microsoft.com/office/drawing/2014/main" val="20002"/>
                    </a:ext>
                  </a:extLst>
                </a:gridCol>
              </a:tblGrid>
              <a:tr h="336840">
                <a:tc>
                  <a:txBody>
                    <a:bodyPr/>
                    <a:lstStyle/>
                    <a:p>
                      <a:pPr algn="ctr">
                        <a:lnSpc>
                          <a:spcPct val="115000"/>
                        </a:lnSpc>
                        <a:spcAft>
                          <a:spcPts val="0"/>
                        </a:spcAft>
                      </a:pPr>
                      <a:r>
                        <a:rPr lang="en-US" sz="1000" b="1" dirty="0">
                          <a:effectLst/>
                          <a:latin typeface="Arial Narrow" panose="020B0606020202030204" pitchFamily="34" charset="0"/>
                          <a:ea typeface="Times New Roman" panose="02020603050405020304" pitchFamily="18" charset="0"/>
                          <a:cs typeface="Calibri" panose="020F0502020204030204" pitchFamily="34" charset="0"/>
                        </a:rPr>
                        <a:t>Chapter </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dirty="0">
                          <a:effectLst/>
                          <a:latin typeface="Arial Narrow" panose="020B0606020202030204" pitchFamily="34" charset="0"/>
                          <a:ea typeface="Times New Roman" panose="02020603050405020304" pitchFamily="18" charset="0"/>
                          <a:cs typeface="Calibri" panose="020F0502020204030204" pitchFamily="34" charset="0"/>
                        </a:rPr>
                        <a:t>Phase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dirty="0">
                          <a:effectLst/>
                          <a:latin typeface="Arial Narrow" panose="020B0606020202030204" pitchFamily="34" charset="0"/>
                          <a:ea typeface="Times New Roman" panose="02020603050405020304" pitchFamily="18" charset="0"/>
                          <a:cs typeface="Calibri" panose="020F0502020204030204" pitchFamily="34" charset="0"/>
                        </a:rPr>
                        <a:t>Fundamental Scrum Processes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302326">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8</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Initiate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Project Vision</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Identify Scrum Master and Stakeholder(s)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Form Scrum Team</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Develop Epic(s)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Prioritized Product Backlog </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Conduct Release Planning</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02326">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9</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Plan and Estimate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User Stories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Estimate User Stories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Commit User Stories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Identify Tasks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Estimate Tasks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Sprint Backlog</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23035">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10</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Implement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Deliverables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Conduct Daily Standup</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Groom Prioritized Product Backlog </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29937">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11</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Review and Retrospect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Demonstrate and Validate Sprint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Retrospect Sprint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29937">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12</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Release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Ship Deliverables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Retrospect Project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TextBox 5"/>
          <p:cNvSpPr txBox="1"/>
          <p:nvPr/>
        </p:nvSpPr>
        <p:spPr>
          <a:xfrm>
            <a:off x="1600200" y="5943600"/>
            <a:ext cx="6324600" cy="276999"/>
          </a:xfrm>
          <a:prstGeom prst="rect">
            <a:avLst/>
          </a:prstGeom>
          <a:noFill/>
        </p:spPr>
        <p:txBody>
          <a:bodyPr wrap="square" rtlCol="0">
            <a:spAutoFit/>
          </a:bodyPr>
          <a:lstStyle/>
          <a:p>
            <a:pPr algn="ctr"/>
            <a:r>
              <a:rPr lang="en-IN" sz="1200" dirty="0">
                <a:latin typeface="Calibri" panose="020F0502020204030204" pitchFamily="34" charset="0"/>
                <a:cs typeface="Calibri" panose="020F0502020204030204" pitchFamily="34" charset="0"/>
              </a:rPr>
              <a:t>Table 1‑1: Summary of Fundamental Scrum Processes; Page 15 SBOK™ Guide </a:t>
            </a:r>
            <a:endParaRPr lang="en-US" sz="1200"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282</a:t>
            </a:fld>
            <a:endParaRPr lang="en-US" dirty="0"/>
          </a:p>
        </p:txBody>
      </p:sp>
    </p:spTree>
    <p:extLst>
      <p:ext uri="{BB962C8B-B14F-4D97-AF65-F5344CB8AC3E}">
        <p14:creationId xmlns:p14="http://schemas.microsoft.com/office/powerpoint/2010/main" val="3939242361"/>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81000" y="4495800"/>
          <a:ext cx="8305800" cy="762000"/>
        </p:xfrm>
        <a:graphic>
          <a:graphicData uri="http://schemas.openxmlformats.org/drawingml/2006/table">
            <a:tbl>
              <a:tblPr firstRow="1" firstCol="1" bandRow="1">
                <a:tableStyleId>{5C22544A-7EE6-4342-B048-85BDC9FD1C3A}</a:tableStyleId>
              </a:tblPr>
              <a:tblGrid>
                <a:gridCol w="1448901">
                  <a:extLst>
                    <a:ext uri="{9D8B030D-6E8A-4147-A177-3AD203B41FA5}">
                      <a16:colId xmlns:a16="http://schemas.microsoft.com/office/drawing/2014/main" val="20000"/>
                    </a:ext>
                  </a:extLst>
                </a:gridCol>
                <a:gridCol w="1333666">
                  <a:extLst>
                    <a:ext uri="{9D8B030D-6E8A-4147-A177-3AD203B41FA5}">
                      <a16:colId xmlns:a16="http://schemas.microsoft.com/office/drawing/2014/main" val="20001"/>
                    </a:ext>
                  </a:extLst>
                </a:gridCol>
                <a:gridCol w="1934018">
                  <a:extLst>
                    <a:ext uri="{9D8B030D-6E8A-4147-A177-3AD203B41FA5}">
                      <a16:colId xmlns:a16="http://schemas.microsoft.com/office/drawing/2014/main" val="20002"/>
                    </a:ext>
                  </a:extLst>
                </a:gridCol>
                <a:gridCol w="2158042">
                  <a:extLst>
                    <a:ext uri="{9D8B030D-6E8A-4147-A177-3AD203B41FA5}">
                      <a16:colId xmlns:a16="http://schemas.microsoft.com/office/drawing/2014/main" val="20003"/>
                    </a:ext>
                  </a:extLst>
                </a:gridCol>
                <a:gridCol w="1431173">
                  <a:extLst>
                    <a:ext uri="{9D8B030D-6E8A-4147-A177-3AD203B41FA5}">
                      <a16:colId xmlns:a16="http://schemas.microsoft.com/office/drawing/2014/main" val="20004"/>
                    </a:ext>
                  </a:extLst>
                </a:gridCol>
              </a:tblGrid>
              <a:tr h="762000">
                <a:tc>
                  <a:txBody>
                    <a:bodyPr/>
                    <a:lstStyle/>
                    <a:p>
                      <a:pPr marL="0" marR="0" indent="255905">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Business Case</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110490" marR="0" indent="-11049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Vision Statement</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243840"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Prioritized</a:t>
                      </a:r>
                    </a:p>
                    <a:p>
                      <a:pPr marL="4000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Product 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  Sprint </a:t>
                      </a:r>
                    </a:p>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41211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Accepted</a:t>
                      </a:r>
                    </a:p>
                    <a:p>
                      <a:pPr marL="0" marR="40005" algn="r">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Deliverables </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extLst>
                  <a:ext uri="{0D108BD9-81ED-4DB2-BD59-A6C34878D82A}">
                    <a16:rowId xmlns:a16="http://schemas.microsoft.com/office/drawing/2014/main" val="10000"/>
                  </a:ext>
                </a:extLst>
              </a:tr>
            </a:tbl>
          </a:graphicData>
        </a:graphic>
      </p:graphicFrame>
      <p:grpSp>
        <p:nvGrpSpPr>
          <p:cNvPr id="7" name="Group 6"/>
          <p:cNvGrpSpPr/>
          <p:nvPr/>
        </p:nvGrpSpPr>
        <p:grpSpPr>
          <a:xfrm>
            <a:off x="762000" y="1600200"/>
            <a:ext cx="7611525" cy="2819400"/>
            <a:chOff x="0" y="-122400"/>
            <a:chExt cx="6111367" cy="2264390"/>
          </a:xfrm>
        </p:grpSpPr>
        <p:sp>
          <p:nvSpPr>
            <p:cNvPr id="8" name="Shape 120"/>
            <p:cNvSpPr/>
            <p:nvPr/>
          </p:nvSpPr>
          <p:spPr>
            <a:xfrm>
              <a:off x="516203" y="1839427"/>
              <a:ext cx="432599" cy="0"/>
            </a:xfrm>
            <a:custGeom>
              <a:avLst/>
              <a:gdLst/>
              <a:ahLst/>
              <a:cxnLst/>
              <a:rect l="0" t="0" r="0" b="0"/>
              <a:pathLst>
                <a:path w="432599">
                  <a:moveTo>
                    <a:pt x="0" y="0"/>
                  </a:moveTo>
                  <a:lnTo>
                    <a:pt x="432599"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 name="Shape 121"/>
            <p:cNvSpPr/>
            <p:nvPr/>
          </p:nvSpPr>
          <p:spPr>
            <a:xfrm>
              <a:off x="938779"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 name="Shape 122"/>
            <p:cNvSpPr/>
            <p:nvPr/>
          </p:nvSpPr>
          <p:spPr>
            <a:xfrm>
              <a:off x="1631200" y="1839427"/>
              <a:ext cx="432582" cy="0"/>
            </a:xfrm>
            <a:custGeom>
              <a:avLst/>
              <a:gdLst/>
              <a:ahLst/>
              <a:cxnLst/>
              <a:rect l="0" t="0" r="0" b="0"/>
              <a:pathLst>
                <a:path w="432582">
                  <a:moveTo>
                    <a:pt x="0" y="0"/>
                  </a:moveTo>
                  <a:lnTo>
                    <a:pt x="432582"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 name="Shape 123"/>
            <p:cNvSpPr/>
            <p:nvPr/>
          </p:nvSpPr>
          <p:spPr>
            <a:xfrm>
              <a:off x="2053782"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 name="Shape 124"/>
            <p:cNvSpPr/>
            <p:nvPr/>
          </p:nvSpPr>
          <p:spPr>
            <a:xfrm>
              <a:off x="2855328" y="1839427"/>
              <a:ext cx="432584" cy="0"/>
            </a:xfrm>
            <a:custGeom>
              <a:avLst/>
              <a:gdLst/>
              <a:ahLst/>
              <a:cxnLst/>
              <a:rect l="0" t="0" r="0" b="0"/>
              <a:pathLst>
                <a:path w="432584">
                  <a:moveTo>
                    <a:pt x="0" y="0"/>
                  </a:moveTo>
                  <a:lnTo>
                    <a:pt x="432584"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3" name="Shape 125"/>
            <p:cNvSpPr/>
            <p:nvPr/>
          </p:nvSpPr>
          <p:spPr>
            <a:xfrm>
              <a:off x="3277909" y="1764802"/>
              <a:ext cx="74606" cy="149249"/>
            </a:xfrm>
            <a:custGeom>
              <a:avLst/>
              <a:gdLst/>
              <a:ahLst/>
              <a:cxnLst/>
              <a:rect l="0" t="0" r="0" b="0"/>
              <a:pathLst>
                <a:path w="74606" h="149249">
                  <a:moveTo>
                    <a:pt x="0" y="0"/>
                  </a:moveTo>
                  <a:lnTo>
                    <a:pt x="74606"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4" name="Shape 126"/>
            <p:cNvSpPr/>
            <p:nvPr/>
          </p:nvSpPr>
          <p:spPr>
            <a:xfrm>
              <a:off x="2497180" y="1048972"/>
              <a:ext cx="0" cy="432582"/>
            </a:xfrm>
            <a:custGeom>
              <a:avLst/>
              <a:gdLst/>
              <a:ahLst/>
              <a:cxnLst/>
              <a:rect l="0" t="0" r="0" b="0"/>
              <a:pathLst>
                <a:path h="432582">
                  <a:moveTo>
                    <a:pt x="0" y="432582"/>
                  </a:moveTo>
                  <a:lnTo>
                    <a:pt x="0" y="0"/>
                  </a:lnTo>
                </a:path>
              </a:pathLst>
            </a:custGeom>
            <a:ln w="50800" cap="flat">
              <a:solidFill>
                <a:schemeClr val="bg1">
                  <a:lumMod val="75000"/>
                </a:schemeClr>
              </a:solidFill>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5" name="Shape 127"/>
            <p:cNvSpPr/>
            <p:nvPr/>
          </p:nvSpPr>
          <p:spPr>
            <a:xfrm>
              <a:off x="2422552" y="984373"/>
              <a:ext cx="149255" cy="74599"/>
            </a:xfrm>
            <a:custGeom>
              <a:avLst/>
              <a:gdLst/>
              <a:ahLst/>
              <a:cxnLst/>
              <a:rect l="0" t="0" r="0" b="0"/>
              <a:pathLst>
                <a:path w="149255" h="74599">
                  <a:moveTo>
                    <a:pt x="74620" y="0"/>
                  </a:moveTo>
                  <a:lnTo>
                    <a:pt x="149255" y="74599"/>
                  </a:lnTo>
                  <a:lnTo>
                    <a:pt x="0" y="74599"/>
                  </a:lnTo>
                  <a:lnTo>
                    <a:pt x="74620" y="0"/>
                  </a:lnTo>
                  <a:close/>
                </a:path>
              </a:pathLst>
            </a:custGeom>
            <a:solidFill>
              <a:schemeClr val="bg1">
                <a:lumMod val="75000"/>
              </a:schemeClr>
            </a:solidFill>
            <a:ln w="0" cap="flat">
              <a:solidFill>
                <a:schemeClr val="bg1">
                  <a:lumMod val="75000"/>
                </a:schemeClr>
              </a:solidFill>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6" name="Rectangle 15"/>
            <p:cNvSpPr/>
            <p:nvPr/>
          </p:nvSpPr>
          <p:spPr>
            <a:xfrm>
              <a:off x="1957815" y="550797"/>
              <a:ext cx="1498747"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Release Schedule</a:t>
              </a:r>
              <a:endPar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7" name="Shape 5786"/>
            <p:cNvSpPr/>
            <p:nvPr/>
          </p:nvSpPr>
          <p:spPr>
            <a:xfrm>
              <a:off x="2417641" y="237106"/>
              <a:ext cx="77659" cy="46253"/>
            </a:xfrm>
            <a:custGeom>
              <a:avLst/>
              <a:gdLst/>
              <a:ahLst/>
              <a:cxnLst/>
              <a:rect l="0" t="0" r="0" b="0"/>
              <a:pathLst>
                <a:path w="77659" h="46253">
                  <a:moveTo>
                    <a:pt x="0" y="0"/>
                  </a:moveTo>
                  <a:lnTo>
                    <a:pt x="77659" y="0"/>
                  </a:lnTo>
                  <a:lnTo>
                    <a:pt x="77659" y="46253"/>
                  </a:lnTo>
                  <a:lnTo>
                    <a:pt x="0" y="46253"/>
                  </a:lnTo>
                  <a:lnTo>
                    <a:pt x="0" y="0"/>
                  </a:lnTo>
                </a:path>
              </a:pathLst>
            </a:custGeom>
            <a:ln w="0" cap="flat">
              <a:miter lim="127000"/>
            </a:ln>
          </p:spPr>
          <p:style>
            <a:lnRef idx="0">
              <a:srgbClr val="000000">
                <a:alpha val="0"/>
              </a:srgbClr>
            </a:lnRef>
            <a:fillRef idx="1">
              <a:srgbClr val="57585A"/>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8" name="Shape 133"/>
            <p:cNvSpPr/>
            <p:nvPr/>
          </p:nvSpPr>
          <p:spPr>
            <a:xfrm>
              <a:off x="2417648"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9" name="Shape 134"/>
            <p:cNvSpPr/>
            <p:nvPr/>
          </p:nvSpPr>
          <p:spPr>
            <a:xfrm>
              <a:off x="2497492" y="143311"/>
              <a:ext cx="0" cy="243925"/>
            </a:xfrm>
            <a:custGeom>
              <a:avLst/>
              <a:gdLst/>
              <a:ahLst/>
              <a:cxnLst/>
              <a:rect l="0" t="0" r="0" b="0"/>
              <a:pathLst>
                <a:path h="243925">
                  <a:moveTo>
                    <a:pt x="0" y="0"/>
                  </a:moveTo>
                  <a:lnTo>
                    <a:pt x="0" y="243925"/>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0" name="Shape 135"/>
            <p:cNvSpPr/>
            <p:nvPr/>
          </p:nvSpPr>
          <p:spPr>
            <a:xfrm>
              <a:off x="2580904"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1" name="Shape 136"/>
            <p:cNvSpPr/>
            <p:nvPr/>
          </p:nvSpPr>
          <p:spPr>
            <a:xfrm>
              <a:off x="2331583" y="33521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2" name="Shape 137"/>
            <p:cNvSpPr/>
            <p:nvPr/>
          </p:nvSpPr>
          <p:spPr>
            <a:xfrm>
              <a:off x="2331583" y="28572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3" name="Shape 138"/>
            <p:cNvSpPr/>
            <p:nvPr/>
          </p:nvSpPr>
          <p:spPr>
            <a:xfrm>
              <a:off x="2331583" y="234738"/>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4" name="Shape 5787"/>
            <p:cNvSpPr/>
            <p:nvPr/>
          </p:nvSpPr>
          <p:spPr>
            <a:xfrm>
              <a:off x="0" y="1553071"/>
              <a:ext cx="439481" cy="574435"/>
            </a:xfrm>
            <a:custGeom>
              <a:avLst/>
              <a:gdLst/>
              <a:ahLst/>
              <a:cxnLst/>
              <a:rect l="0" t="0" r="0" b="0"/>
              <a:pathLst>
                <a:path w="439481" h="574435">
                  <a:moveTo>
                    <a:pt x="0" y="0"/>
                  </a:moveTo>
                  <a:lnTo>
                    <a:pt x="439481" y="0"/>
                  </a:lnTo>
                  <a:lnTo>
                    <a:pt x="439481" y="574435"/>
                  </a:lnTo>
                  <a:lnTo>
                    <a:pt x="0" y="574435"/>
                  </a:lnTo>
                  <a:lnTo>
                    <a:pt x="0" y="0"/>
                  </a:lnTo>
                </a:path>
              </a:pathLst>
            </a:custGeom>
            <a:ln w="12701" cap="flat">
              <a:miter lim="127000"/>
            </a:ln>
          </p:spPr>
          <p:style>
            <a:lnRef idx="1">
              <a:srgbClr val="2C5EAC"/>
            </a:lnRef>
            <a:fillRef idx="1">
              <a:srgbClr val="DEF2F8"/>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5" name="Shape 140"/>
            <p:cNvSpPr/>
            <p:nvPr/>
          </p:nvSpPr>
          <p:spPr>
            <a:xfrm>
              <a:off x="2331583" y="186116"/>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6" name="Shape 142"/>
            <p:cNvSpPr/>
            <p:nvPr/>
          </p:nvSpPr>
          <p:spPr>
            <a:xfrm>
              <a:off x="2276028" y="3"/>
              <a:ext cx="442274" cy="442292"/>
            </a:xfrm>
            <a:custGeom>
              <a:avLst/>
              <a:gdLst/>
              <a:ahLst/>
              <a:cxnLst/>
              <a:rect l="0" t="0" r="0" b="0"/>
              <a:pathLst>
                <a:path w="442274" h="442292">
                  <a:moveTo>
                    <a:pt x="442274" y="401768"/>
                  </a:moveTo>
                  <a:cubicBezTo>
                    <a:pt x="442274" y="424141"/>
                    <a:pt x="424137" y="442292"/>
                    <a:pt x="401763" y="442292"/>
                  </a:cubicBezTo>
                  <a:lnTo>
                    <a:pt x="40514" y="442292"/>
                  </a:lnTo>
                  <a:cubicBezTo>
                    <a:pt x="18151" y="442292"/>
                    <a:pt x="0" y="424141"/>
                    <a:pt x="0" y="401768"/>
                  </a:cubicBezTo>
                  <a:lnTo>
                    <a:pt x="0" y="40529"/>
                  </a:lnTo>
                  <a:cubicBezTo>
                    <a:pt x="0" y="18140"/>
                    <a:pt x="18151" y="0"/>
                    <a:pt x="40514" y="0"/>
                  </a:cubicBezTo>
                  <a:lnTo>
                    <a:pt x="401763" y="0"/>
                  </a:lnTo>
                  <a:cubicBezTo>
                    <a:pt x="424137" y="0"/>
                    <a:pt x="442274" y="18140"/>
                    <a:pt x="442274" y="40529"/>
                  </a:cubicBezTo>
                  <a:close/>
                </a:path>
              </a:pathLst>
            </a:custGeom>
            <a:ln w="12701" cap="flat">
              <a:miter lim="127000"/>
            </a:ln>
          </p:spPr>
          <p:style>
            <a:lnRef idx="1">
              <a:srgbClr val="2E72A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7" name="Shape 143"/>
            <p:cNvSpPr/>
            <p:nvPr/>
          </p:nvSpPr>
          <p:spPr>
            <a:xfrm>
              <a:off x="2276028" y="0"/>
              <a:ext cx="442274" cy="100605"/>
            </a:xfrm>
            <a:custGeom>
              <a:avLst/>
              <a:gdLst/>
              <a:ahLst/>
              <a:cxnLst/>
              <a:rect l="0" t="0" r="0" b="0"/>
              <a:pathLst>
                <a:path w="442274" h="100605">
                  <a:moveTo>
                    <a:pt x="36918" y="0"/>
                  </a:moveTo>
                  <a:lnTo>
                    <a:pt x="405374" y="0"/>
                  </a:lnTo>
                  <a:cubicBezTo>
                    <a:pt x="425753" y="0"/>
                    <a:pt x="442274" y="16524"/>
                    <a:pt x="442274" y="36917"/>
                  </a:cubicBezTo>
                  <a:lnTo>
                    <a:pt x="442274" y="100605"/>
                  </a:lnTo>
                  <a:lnTo>
                    <a:pt x="405374" y="100605"/>
                  </a:lnTo>
                  <a:lnTo>
                    <a:pt x="36918" y="100605"/>
                  </a:lnTo>
                  <a:lnTo>
                    <a:pt x="0" y="100605"/>
                  </a:lnTo>
                  <a:lnTo>
                    <a:pt x="0" y="36917"/>
                  </a:lnTo>
                  <a:cubicBezTo>
                    <a:pt x="0" y="16524"/>
                    <a:pt x="16524" y="0"/>
                    <a:pt x="36918" y="0"/>
                  </a:cubicBezTo>
                  <a:close/>
                </a:path>
              </a:pathLst>
            </a:custGeom>
            <a:ln w="0" cap="flat">
              <a:miter lim="127000"/>
            </a:ln>
          </p:spPr>
          <p:style>
            <a:lnRef idx="0">
              <a:srgbClr val="000000">
                <a:alpha val="0"/>
              </a:srgbClr>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8" name="Shape 146"/>
            <p:cNvSpPr/>
            <p:nvPr/>
          </p:nvSpPr>
          <p:spPr>
            <a:xfrm>
              <a:off x="77601" y="1952365"/>
              <a:ext cx="294160" cy="103396"/>
            </a:xfrm>
            <a:custGeom>
              <a:avLst/>
              <a:gdLst/>
              <a:ahLst/>
              <a:cxnLst/>
              <a:rect l="0" t="0" r="0" b="0"/>
              <a:pathLst>
                <a:path w="294160" h="103396">
                  <a:moveTo>
                    <a:pt x="248307" y="0"/>
                  </a:moveTo>
                  <a:lnTo>
                    <a:pt x="294160" y="0"/>
                  </a:lnTo>
                  <a:lnTo>
                    <a:pt x="294160" y="58555"/>
                  </a:lnTo>
                  <a:lnTo>
                    <a:pt x="277885" y="37746"/>
                  </a:lnTo>
                  <a:lnTo>
                    <a:pt x="154200" y="103396"/>
                  </a:lnTo>
                  <a:lnTo>
                    <a:pt x="70107" y="44137"/>
                  </a:lnTo>
                  <a:lnTo>
                    <a:pt x="0" y="99695"/>
                  </a:lnTo>
                  <a:lnTo>
                    <a:pt x="0" y="75511"/>
                  </a:lnTo>
                  <a:lnTo>
                    <a:pt x="70107" y="19948"/>
                  </a:lnTo>
                  <a:lnTo>
                    <a:pt x="154200" y="79229"/>
                  </a:lnTo>
                  <a:lnTo>
                    <a:pt x="267780" y="24830"/>
                  </a:lnTo>
                  <a:lnTo>
                    <a:pt x="248307" y="0"/>
                  </a:lnTo>
                  <a:close/>
                </a:path>
              </a:pathLst>
            </a:custGeom>
            <a:ln w="0" cap="flat">
              <a:miter lim="127000"/>
            </a:ln>
          </p:spPr>
          <p:style>
            <a:lnRef idx="0">
              <a:srgbClr val="000000">
                <a:alpha val="0"/>
              </a:srgbClr>
            </a:lnRef>
            <a:fillRef idx="1">
              <a:srgbClr val="2C5EAC"/>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9" name="Shape 147"/>
            <p:cNvSpPr/>
            <p:nvPr/>
          </p:nvSpPr>
          <p:spPr>
            <a:xfrm>
              <a:off x="73735" y="1946069"/>
              <a:ext cx="0" cy="125816"/>
            </a:xfrm>
            <a:custGeom>
              <a:avLst/>
              <a:gdLst/>
              <a:ahLst/>
              <a:cxnLst/>
              <a:rect l="0" t="0" r="0" b="0"/>
              <a:pathLst>
                <a:path h="125816">
                  <a:moveTo>
                    <a:pt x="0" y="0"/>
                  </a:moveTo>
                  <a:lnTo>
                    <a:pt x="0" y="125816"/>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0" name="Shape 148"/>
            <p:cNvSpPr/>
            <p:nvPr/>
          </p:nvSpPr>
          <p:spPr>
            <a:xfrm>
              <a:off x="69310" y="2071889"/>
              <a:ext cx="302666" cy="0"/>
            </a:xfrm>
            <a:custGeom>
              <a:avLst/>
              <a:gdLst/>
              <a:ahLst/>
              <a:cxnLst/>
              <a:rect l="0" t="0" r="0" b="0"/>
              <a:pathLst>
                <a:path w="302666">
                  <a:moveTo>
                    <a:pt x="0" y="0"/>
                  </a:moveTo>
                  <a:lnTo>
                    <a:pt x="302666"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1" name="Shape 149"/>
            <p:cNvSpPr/>
            <p:nvPr/>
          </p:nvSpPr>
          <p:spPr>
            <a:xfrm>
              <a:off x="69879" y="1656493"/>
              <a:ext cx="302101" cy="0"/>
            </a:xfrm>
            <a:custGeom>
              <a:avLst/>
              <a:gdLst/>
              <a:ahLst/>
              <a:cxnLst/>
              <a:rect l="0" t="0" r="0" b="0"/>
              <a:pathLst>
                <a:path w="302101">
                  <a:moveTo>
                    <a:pt x="0" y="0"/>
                  </a:moveTo>
                  <a:lnTo>
                    <a:pt x="302101"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2" name="Shape 5788"/>
            <p:cNvSpPr/>
            <p:nvPr/>
          </p:nvSpPr>
          <p:spPr>
            <a:xfrm>
              <a:off x="1100969" y="1553071"/>
              <a:ext cx="439495" cy="574435"/>
            </a:xfrm>
            <a:custGeom>
              <a:avLst/>
              <a:gdLst/>
              <a:ahLst/>
              <a:cxnLst/>
              <a:rect l="0" t="0" r="0" b="0"/>
              <a:pathLst>
                <a:path w="439495" h="574435">
                  <a:moveTo>
                    <a:pt x="0" y="0"/>
                  </a:moveTo>
                  <a:lnTo>
                    <a:pt x="439495" y="0"/>
                  </a:lnTo>
                  <a:lnTo>
                    <a:pt x="439495" y="574435"/>
                  </a:lnTo>
                  <a:lnTo>
                    <a:pt x="0" y="574435"/>
                  </a:lnTo>
                  <a:lnTo>
                    <a:pt x="0" y="0"/>
                  </a:lnTo>
                </a:path>
              </a:pathLst>
            </a:custGeom>
            <a:ln w="12701" cap="flat">
              <a:miter lim="127000"/>
            </a:ln>
          </p:spPr>
          <p:style>
            <a:lnRef idx="1">
              <a:srgbClr val="938B4A"/>
            </a:lnRef>
            <a:fillRef idx="1">
              <a:srgbClr val="D6CB6F"/>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3" name="Shape 151"/>
            <p:cNvSpPr/>
            <p:nvPr/>
          </p:nvSpPr>
          <p:spPr>
            <a:xfrm>
              <a:off x="68457" y="17184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4" name="Shape 152"/>
            <p:cNvSpPr/>
            <p:nvPr/>
          </p:nvSpPr>
          <p:spPr>
            <a:xfrm>
              <a:off x="68457" y="17823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5" name="Shape 153"/>
            <p:cNvSpPr/>
            <p:nvPr/>
          </p:nvSpPr>
          <p:spPr>
            <a:xfrm>
              <a:off x="68457" y="1852203"/>
              <a:ext cx="239029" cy="0"/>
            </a:xfrm>
            <a:custGeom>
              <a:avLst/>
              <a:gdLst/>
              <a:ahLst/>
              <a:cxnLst/>
              <a:rect l="0" t="0" r="0" b="0"/>
              <a:pathLst>
                <a:path w="239029">
                  <a:moveTo>
                    <a:pt x="0" y="0"/>
                  </a:moveTo>
                  <a:lnTo>
                    <a:pt x="239029"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6" name="Shape 156"/>
            <p:cNvSpPr/>
            <p:nvPr/>
          </p:nvSpPr>
          <p:spPr>
            <a:xfrm>
              <a:off x="1170856" y="1656493"/>
              <a:ext cx="302097" cy="0"/>
            </a:xfrm>
            <a:custGeom>
              <a:avLst/>
              <a:gdLst/>
              <a:ahLst/>
              <a:cxnLst/>
              <a:rect l="0" t="0" r="0" b="0"/>
              <a:pathLst>
                <a:path w="302097">
                  <a:moveTo>
                    <a:pt x="0" y="0"/>
                  </a:moveTo>
                  <a:lnTo>
                    <a:pt x="302097"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7" name="Shape 157"/>
            <p:cNvSpPr/>
            <p:nvPr/>
          </p:nvSpPr>
          <p:spPr>
            <a:xfrm>
              <a:off x="1169431" y="1718402"/>
              <a:ext cx="302101" cy="0"/>
            </a:xfrm>
            <a:custGeom>
              <a:avLst/>
              <a:gdLst/>
              <a:ahLst/>
              <a:cxnLst/>
              <a:rect l="0" t="0" r="0" b="0"/>
              <a:pathLst>
                <a:path w="302101">
                  <a:moveTo>
                    <a:pt x="0" y="0"/>
                  </a:moveTo>
                  <a:lnTo>
                    <a:pt x="302101"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8" name="Shape 158"/>
            <p:cNvSpPr/>
            <p:nvPr/>
          </p:nvSpPr>
          <p:spPr>
            <a:xfrm>
              <a:off x="1169431" y="1782302"/>
              <a:ext cx="198842" cy="0"/>
            </a:xfrm>
            <a:custGeom>
              <a:avLst/>
              <a:gdLst/>
              <a:ahLst/>
              <a:cxnLst/>
              <a:rect l="0" t="0" r="0" b="0"/>
              <a:pathLst>
                <a:path w="198842">
                  <a:moveTo>
                    <a:pt x="0" y="0"/>
                  </a:moveTo>
                  <a:lnTo>
                    <a:pt x="198842"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9" name="Shape 159"/>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0" name="Shape 160"/>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6350" cap="flat">
              <a:miter lim="127000"/>
            </a:ln>
          </p:spPr>
          <p:style>
            <a:lnRef idx="1">
              <a:srgbClr val="938B4A"/>
            </a:lnRef>
            <a:fillRef idx="1">
              <a:srgbClr val="FFFACD"/>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1" name="Shape 161"/>
            <p:cNvSpPr/>
            <p:nvPr/>
          </p:nvSpPr>
          <p:spPr>
            <a:xfrm>
              <a:off x="1223075" y="1936858"/>
              <a:ext cx="219495" cy="0"/>
            </a:xfrm>
            <a:custGeom>
              <a:avLst/>
              <a:gdLst/>
              <a:ahLst/>
              <a:cxnLst/>
              <a:rect l="0" t="0" r="0" b="0"/>
              <a:pathLst>
                <a:path w="219495">
                  <a:moveTo>
                    <a:pt x="0" y="0"/>
                  </a:moveTo>
                  <a:lnTo>
                    <a:pt x="219495"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2" name="Shape 162"/>
            <p:cNvSpPr/>
            <p:nvPr/>
          </p:nvSpPr>
          <p:spPr>
            <a:xfrm>
              <a:off x="1186081" y="1906991"/>
              <a:ext cx="36994" cy="119521"/>
            </a:xfrm>
            <a:custGeom>
              <a:avLst/>
              <a:gdLst/>
              <a:ahLst/>
              <a:cxnLst/>
              <a:rect l="0" t="0" r="0" b="0"/>
              <a:pathLst>
                <a:path w="36994" h="119521">
                  <a:moveTo>
                    <a:pt x="36994" y="119521"/>
                  </a:moveTo>
                  <a:lnTo>
                    <a:pt x="36994" y="29866"/>
                  </a:lnTo>
                  <a:lnTo>
                    <a:pt x="0"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3" name="Shape 5789"/>
            <p:cNvSpPr/>
            <p:nvPr/>
          </p:nvSpPr>
          <p:spPr>
            <a:xfrm>
              <a:off x="2220754" y="2080040"/>
              <a:ext cx="500381" cy="61950"/>
            </a:xfrm>
            <a:custGeom>
              <a:avLst/>
              <a:gdLst/>
              <a:ahLst/>
              <a:cxnLst/>
              <a:rect l="0" t="0" r="0" b="0"/>
              <a:pathLst>
                <a:path w="500381" h="61950">
                  <a:moveTo>
                    <a:pt x="0" y="0"/>
                  </a:moveTo>
                  <a:lnTo>
                    <a:pt x="500381" y="0"/>
                  </a:lnTo>
                  <a:lnTo>
                    <a:pt x="500381" y="61950"/>
                  </a:lnTo>
                  <a:lnTo>
                    <a:pt x="0" y="61950"/>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4" name="Shape 167"/>
            <p:cNvSpPr/>
            <p:nvPr/>
          </p:nvSpPr>
          <p:spPr>
            <a:xfrm>
              <a:off x="2721139" y="2038900"/>
              <a:ext cx="52459" cy="103090"/>
            </a:xfrm>
            <a:custGeom>
              <a:avLst/>
              <a:gdLst/>
              <a:ahLst/>
              <a:cxnLst/>
              <a:rect l="0" t="0" r="0" b="0"/>
              <a:pathLst>
                <a:path w="52459" h="103090">
                  <a:moveTo>
                    <a:pt x="52459" y="0"/>
                  </a:moveTo>
                  <a:lnTo>
                    <a:pt x="52459" y="61981"/>
                  </a:lnTo>
                  <a:lnTo>
                    <a:pt x="0" y="103090"/>
                  </a:lnTo>
                  <a:lnTo>
                    <a:pt x="0" y="4114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5" name="Shape 168"/>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6" name="Shape 169"/>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7" name="Shape 5790"/>
            <p:cNvSpPr/>
            <p:nvPr/>
          </p:nvSpPr>
          <p:spPr>
            <a:xfrm>
              <a:off x="2220754" y="1991365"/>
              <a:ext cx="500381" cy="61981"/>
            </a:xfrm>
            <a:custGeom>
              <a:avLst/>
              <a:gdLst/>
              <a:ahLst/>
              <a:cxnLst/>
              <a:rect l="0" t="0" r="0" b="0"/>
              <a:pathLst>
                <a:path w="500381" h="61981">
                  <a:moveTo>
                    <a:pt x="0" y="0"/>
                  </a:moveTo>
                  <a:lnTo>
                    <a:pt x="500381" y="0"/>
                  </a:lnTo>
                  <a:lnTo>
                    <a:pt x="500381" y="61981"/>
                  </a:lnTo>
                  <a:lnTo>
                    <a:pt x="0" y="61981"/>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8" name="Shape 171"/>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9" name="Shape 172"/>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0" name="Shape 173"/>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1" name="Shape 174"/>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2" name="Shape 5791"/>
            <p:cNvSpPr/>
            <p:nvPr/>
          </p:nvSpPr>
          <p:spPr>
            <a:xfrm>
              <a:off x="2220754" y="1902741"/>
              <a:ext cx="500381" cy="61956"/>
            </a:xfrm>
            <a:custGeom>
              <a:avLst/>
              <a:gdLst/>
              <a:ahLst/>
              <a:cxnLst/>
              <a:rect l="0" t="0" r="0" b="0"/>
              <a:pathLst>
                <a:path w="500381" h="61956">
                  <a:moveTo>
                    <a:pt x="0" y="0"/>
                  </a:moveTo>
                  <a:lnTo>
                    <a:pt x="500381" y="0"/>
                  </a:lnTo>
                  <a:lnTo>
                    <a:pt x="500381" y="61956"/>
                  </a:lnTo>
                  <a:lnTo>
                    <a:pt x="0" y="6195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3" name="Shape 176"/>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4" name="Shape 177"/>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5" name="Shape 178"/>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6" name="Shape 179"/>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7" name="Shape 5792"/>
            <p:cNvSpPr/>
            <p:nvPr/>
          </p:nvSpPr>
          <p:spPr>
            <a:xfrm>
              <a:off x="2220754" y="1814105"/>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8" name="Shape 181"/>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9" name="Shape 182"/>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0" name="Shape 183"/>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1" name="Shape 184"/>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2" name="Shape 5793"/>
            <p:cNvSpPr/>
            <p:nvPr/>
          </p:nvSpPr>
          <p:spPr>
            <a:xfrm>
              <a:off x="2220754" y="1722192"/>
              <a:ext cx="500381" cy="61936"/>
            </a:xfrm>
            <a:custGeom>
              <a:avLst/>
              <a:gdLst/>
              <a:ahLst/>
              <a:cxnLst/>
              <a:rect l="0" t="0" r="0" b="0"/>
              <a:pathLst>
                <a:path w="500381" h="61936">
                  <a:moveTo>
                    <a:pt x="0" y="0"/>
                  </a:moveTo>
                  <a:lnTo>
                    <a:pt x="500381" y="0"/>
                  </a:lnTo>
                  <a:lnTo>
                    <a:pt x="500381" y="61936"/>
                  </a:lnTo>
                  <a:lnTo>
                    <a:pt x="0" y="6193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3" name="Shape 186"/>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4" name="Shape 187"/>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5" name="Shape 188"/>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6" name="Shape 189"/>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7" name="Shape 5794"/>
            <p:cNvSpPr/>
            <p:nvPr/>
          </p:nvSpPr>
          <p:spPr>
            <a:xfrm>
              <a:off x="2220754" y="1630267"/>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8" name="Shape 191"/>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9" name="Shape 192"/>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0" name="Shape 193"/>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1" name="Shape 194"/>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6350" cap="flat">
              <a:round/>
            </a:ln>
          </p:spPr>
          <p:style>
            <a:lnRef idx="1">
              <a:srgbClr val="105482"/>
            </a:lnRef>
            <a:fillRef idx="1">
              <a:srgbClr val="8ABCE5"/>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2" name="Shape 198"/>
            <p:cNvSpPr/>
            <p:nvPr/>
          </p:nvSpPr>
          <p:spPr>
            <a:xfrm>
              <a:off x="3437168" y="1916358"/>
              <a:ext cx="546300" cy="124957"/>
            </a:xfrm>
            <a:custGeom>
              <a:avLst/>
              <a:gdLst/>
              <a:ahLst/>
              <a:cxnLst/>
              <a:rect l="0" t="0" r="0" b="0"/>
              <a:pathLst>
                <a:path w="546300" h="124957">
                  <a:moveTo>
                    <a:pt x="243846" y="0"/>
                  </a:moveTo>
                  <a:lnTo>
                    <a:pt x="546300" y="46146"/>
                  </a:lnTo>
                  <a:lnTo>
                    <a:pt x="302497" y="124957"/>
                  </a:lnTo>
                  <a:lnTo>
                    <a:pt x="0" y="78808"/>
                  </a:lnTo>
                  <a:lnTo>
                    <a:pt x="243846" y="0"/>
                  </a:lnTo>
                  <a:close/>
                </a:path>
              </a:pathLst>
            </a:custGeom>
            <a:ln w="6350" cap="flat">
              <a:bevel/>
            </a:ln>
          </p:spPr>
          <p:style>
            <a:lnRef idx="1">
              <a:srgbClr val="DE853E"/>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3" name="Shape 199"/>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4" name="Shape 200"/>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5" name="Shape 201"/>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6" name="Shape 202"/>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7" name="Shape 203"/>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8" name="Shape 204"/>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9" name="Shape 205"/>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0" name="Shape 206"/>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1" name="Shape 207"/>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2" name="Shape 208"/>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3" name="Shape 209"/>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4" name="Shape 210"/>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5" name="Shape 211"/>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6" name="Shape 212"/>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7" name="Shape 213"/>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8" name="Shape 214"/>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9" name="Shape 215"/>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0" name="Shape 216"/>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1" name="Shape 217"/>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2" name="Shape 218"/>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3" name="Shape 219"/>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4" name="Shape 220"/>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5" name="Shape 221"/>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6" name="Shape 222"/>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7" name="Shape 223"/>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8" name="Shape 224"/>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9" name="Shape 225"/>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0" name="Shape 226"/>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1" name="Shape 227"/>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2" name="Shape 228"/>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3" name="Shape 229"/>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4" name="Shape 230"/>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5" name="Shape 231"/>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6" name="Shape 232"/>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7" name="Rectangle 106"/>
            <p:cNvSpPr/>
            <p:nvPr/>
          </p:nvSpPr>
          <p:spPr>
            <a:xfrm>
              <a:off x="4531270" y="1040395"/>
              <a:ext cx="573911"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0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Sprint</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8" name="Rectangle 107"/>
            <p:cNvSpPr/>
            <p:nvPr/>
          </p:nvSpPr>
          <p:spPr>
            <a:xfrm>
              <a:off x="4653634" y="-122400"/>
              <a:ext cx="377720" cy="15945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Daily</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9" name="Rectangle 108"/>
            <p:cNvSpPr/>
            <p:nvPr/>
          </p:nvSpPr>
          <p:spPr>
            <a:xfrm>
              <a:off x="4470089" y="1346394"/>
              <a:ext cx="965358" cy="16312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1-6 weeks</a:t>
              </a:r>
              <a:endPar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0" name="Rectangle 109"/>
            <p:cNvSpPr/>
            <p:nvPr/>
          </p:nvSpPr>
          <p:spPr>
            <a:xfrm>
              <a:off x="4455436" y="305998"/>
              <a:ext cx="748834" cy="300565"/>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12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Create Deliverables</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1" name="Shape 237"/>
            <p:cNvSpPr/>
            <p:nvPr/>
          </p:nvSpPr>
          <p:spPr>
            <a:xfrm>
              <a:off x="4083790" y="836337"/>
              <a:ext cx="1247198" cy="997302"/>
            </a:xfrm>
            <a:custGeom>
              <a:avLst/>
              <a:gdLst/>
              <a:ahLst/>
              <a:cxnLst/>
              <a:rect l="0" t="0" r="0" b="0"/>
              <a:pathLst>
                <a:path w="1247198" h="997302">
                  <a:moveTo>
                    <a:pt x="345711" y="792590"/>
                  </a:moveTo>
                  <a:cubicBezTo>
                    <a:pt x="285455" y="710187"/>
                    <a:pt x="249901" y="608574"/>
                    <a:pt x="249901" y="498648"/>
                  </a:cubicBezTo>
                  <a:cubicBezTo>
                    <a:pt x="249901" y="223258"/>
                    <a:pt x="473159" y="0"/>
                    <a:pt x="748548" y="0"/>
                  </a:cubicBezTo>
                  <a:cubicBezTo>
                    <a:pt x="1023959" y="0"/>
                    <a:pt x="1247198" y="223258"/>
                    <a:pt x="1247198" y="498648"/>
                  </a:cubicBezTo>
                  <a:cubicBezTo>
                    <a:pt x="1247198" y="774043"/>
                    <a:pt x="1023959" y="997302"/>
                    <a:pt x="748548" y="997302"/>
                  </a:cubicBezTo>
                  <a:lnTo>
                    <a:pt x="0" y="997302"/>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2" name="Shape 238"/>
            <p:cNvSpPr/>
            <p:nvPr/>
          </p:nvSpPr>
          <p:spPr>
            <a:xfrm>
              <a:off x="4365947" y="1573549"/>
              <a:ext cx="115866" cy="104962"/>
            </a:xfrm>
            <a:custGeom>
              <a:avLst/>
              <a:gdLst/>
              <a:ahLst/>
              <a:cxnLst/>
              <a:rect l="0" t="0" r="0" b="0"/>
              <a:pathLst>
                <a:path w="115866" h="104962">
                  <a:moveTo>
                    <a:pt x="115866" y="0"/>
                  </a:moveTo>
                  <a:lnTo>
                    <a:pt x="104961" y="104962"/>
                  </a:lnTo>
                  <a:lnTo>
                    <a:pt x="0" y="94085"/>
                  </a:lnTo>
                  <a:lnTo>
                    <a:pt x="115866"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3" name="Shape 239"/>
            <p:cNvSpPr/>
            <p:nvPr/>
          </p:nvSpPr>
          <p:spPr>
            <a:xfrm>
              <a:off x="4820305" y="1833639"/>
              <a:ext cx="558645" cy="0"/>
            </a:xfrm>
            <a:custGeom>
              <a:avLst/>
              <a:gdLst/>
              <a:ahLst/>
              <a:cxnLst/>
              <a:rect l="0" t="0" r="0" b="0"/>
              <a:pathLst>
                <a:path w="558645">
                  <a:moveTo>
                    <a:pt x="0" y="0"/>
                  </a:moveTo>
                  <a:lnTo>
                    <a:pt x="558645"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4" name="Shape 240"/>
            <p:cNvSpPr/>
            <p:nvPr/>
          </p:nvSpPr>
          <p:spPr>
            <a:xfrm>
              <a:off x="5368935" y="1759010"/>
              <a:ext cx="74602" cy="149256"/>
            </a:xfrm>
            <a:custGeom>
              <a:avLst/>
              <a:gdLst/>
              <a:ahLst/>
              <a:cxnLst/>
              <a:rect l="0" t="0" r="0" b="0"/>
              <a:pathLst>
                <a:path w="74602" h="149256">
                  <a:moveTo>
                    <a:pt x="0" y="0"/>
                  </a:moveTo>
                  <a:lnTo>
                    <a:pt x="74602" y="74621"/>
                  </a:lnTo>
                  <a:lnTo>
                    <a:pt x="0" y="149256"/>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5" name="Shape 241"/>
            <p:cNvSpPr/>
            <p:nvPr/>
          </p:nvSpPr>
          <p:spPr>
            <a:xfrm>
              <a:off x="4380199" y="99334"/>
              <a:ext cx="870913" cy="767728"/>
            </a:xfrm>
            <a:custGeom>
              <a:avLst/>
              <a:gdLst/>
              <a:ahLst/>
              <a:cxnLst/>
              <a:rect l="0" t="0" r="0" b="0"/>
              <a:pathLst>
                <a:path w="870913" h="767728">
                  <a:moveTo>
                    <a:pt x="236405" y="767728"/>
                  </a:moveTo>
                  <a:cubicBezTo>
                    <a:pt x="55470" y="655179"/>
                    <a:pt x="0" y="417316"/>
                    <a:pt x="112518" y="236387"/>
                  </a:cubicBezTo>
                  <a:cubicBezTo>
                    <a:pt x="225026" y="55483"/>
                    <a:pt x="462914" y="0"/>
                    <a:pt x="643788" y="112518"/>
                  </a:cubicBezTo>
                  <a:cubicBezTo>
                    <a:pt x="810807" y="216374"/>
                    <a:pt x="870913" y="427007"/>
                    <a:pt x="790718" y="601121"/>
                  </a:cubicBezTo>
                </a:path>
              </a:pathLst>
            </a:custGeom>
            <a:ln w="38099"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6" name="Shape 242"/>
            <p:cNvSpPr/>
            <p:nvPr/>
          </p:nvSpPr>
          <p:spPr>
            <a:xfrm>
              <a:off x="5124078" y="667698"/>
              <a:ext cx="99295" cy="75478"/>
            </a:xfrm>
            <a:custGeom>
              <a:avLst/>
              <a:gdLst/>
              <a:ahLst/>
              <a:cxnLst/>
              <a:rect l="0" t="0" r="0" b="0"/>
              <a:pathLst>
                <a:path w="99295" h="75478">
                  <a:moveTo>
                    <a:pt x="0" y="0"/>
                  </a:moveTo>
                  <a:lnTo>
                    <a:pt x="99295" y="51679"/>
                  </a:lnTo>
                  <a:lnTo>
                    <a:pt x="23814" y="75478"/>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7" name="Shape 244"/>
            <p:cNvSpPr/>
            <p:nvPr/>
          </p:nvSpPr>
          <p:spPr>
            <a:xfrm>
              <a:off x="5536206" y="1552683"/>
              <a:ext cx="575157" cy="575177"/>
            </a:xfrm>
            <a:custGeom>
              <a:avLst/>
              <a:gdLst/>
              <a:ahLst/>
              <a:cxnLst/>
              <a:rect l="0" t="0" r="0" b="0"/>
              <a:pathLst>
                <a:path w="575157" h="575177">
                  <a:moveTo>
                    <a:pt x="0" y="0"/>
                  </a:moveTo>
                  <a:lnTo>
                    <a:pt x="492171" y="0"/>
                  </a:lnTo>
                  <a:lnTo>
                    <a:pt x="575157" y="143770"/>
                  </a:lnTo>
                  <a:lnTo>
                    <a:pt x="575157" y="575177"/>
                  </a:lnTo>
                  <a:lnTo>
                    <a:pt x="82987" y="575177"/>
                  </a:lnTo>
                  <a:lnTo>
                    <a:pt x="0" y="431374"/>
                  </a:lnTo>
                  <a:lnTo>
                    <a:pt x="0" y="0"/>
                  </a:lnTo>
                  <a:close/>
                </a:path>
              </a:pathLst>
            </a:custGeom>
            <a:ln w="12701" cap="flat">
              <a:miter lim="127000"/>
            </a:ln>
          </p:spPr>
          <p:style>
            <a:lnRef idx="1">
              <a:srgbClr val="135047"/>
            </a:lnRef>
            <a:fillRef idx="1">
              <a:srgbClr val="3A8476"/>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8" name="Shape 245"/>
            <p:cNvSpPr/>
            <p:nvPr/>
          </p:nvSpPr>
          <p:spPr>
            <a:xfrm>
              <a:off x="5758064" y="1791043"/>
              <a:ext cx="223855" cy="223855"/>
            </a:xfrm>
            <a:custGeom>
              <a:avLst/>
              <a:gdLst/>
              <a:ahLst/>
              <a:cxnLst/>
              <a:rect l="0" t="0" r="0" b="0"/>
              <a:pathLst>
                <a:path w="223855" h="223855">
                  <a:moveTo>
                    <a:pt x="111927" y="0"/>
                  </a:moveTo>
                  <a:cubicBezTo>
                    <a:pt x="173742" y="0"/>
                    <a:pt x="223855" y="50112"/>
                    <a:pt x="223855" y="111927"/>
                  </a:cubicBezTo>
                  <a:cubicBezTo>
                    <a:pt x="223855" y="173744"/>
                    <a:pt x="173742" y="223855"/>
                    <a:pt x="111927" y="223855"/>
                  </a:cubicBezTo>
                  <a:cubicBezTo>
                    <a:pt x="50112" y="223855"/>
                    <a:pt x="0" y="173744"/>
                    <a:pt x="0" y="111927"/>
                  </a:cubicBezTo>
                  <a:cubicBezTo>
                    <a:pt x="0" y="50112"/>
                    <a:pt x="50112" y="0"/>
                    <a:pt x="111927" y="0"/>
                  </a:cubicBez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9" name="Shape 246"/>
            <p:cNvSpPr/>
            <p:nvPr/>
          </p:nvSpPr>
          <p:spPr>
            <a:xfrm>
              <a:off x="5619201" y="1696459"/>
              <a:ext cx="492166" cy="0"/>
            </a:xfrm>
            <a:custGeom>
              <a:avLst/>
              <a:gdLst/>
              <a:ahLst/>
              <a:cxnLst/>
              <a:rect l="0" t="0" r="0" b="0"/>
              <a:pathLst>
                <a:path w="492166">
                  <a:moveTo>
                    <a:pt x="0" y="0"/>
                  </a:moveTo>
                  <a:lnTo>
                    <a:pt x="492166"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0" name="Shape 247"/>
            <p:cNvSpPr/>
            <p:nvPr/>
          </p:nvSpPr>
          <p:spPr>
            <a:xfrm>
              <a:off x="5536213" y="1552687"/>
              <a:ext cx="82987" cy="575175"/>
            </a:xfrm>
            <a:custGeom>
              <a:avLst/>
              <a:gdLst/>
              <a:ahLst/>
              <a:cxnLst/>
              <a:rect l="0" t="0" r="0" b="0"/>
              <a:pathLst>
                <a:path w="82987" h="575175">
                  <a:moveTo>
                    <a:pt x="82987" y="575175"/>
                  </a:moveTo>
                  <a:lnTo>
                    <a:pt x="82987" y="143773"/>
                  </a:lnTo>
                  <a:lnTo>
                    <a:pt x="0"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1" name="Shape 248"/>
            <p:cNvSpPr/>
            <p:nvPr/>
          </p:nvSpPr>
          <p:spPr>
            <a:xfrm>
              <a:off x="5731050" y="1772842"/>
              <a:ext cx="138082" cy="251602"/>
            </a:xfrm>
            <a:custGeom>
              <a:avLst/>
              <a:gdLst/>
              <a:ahLst/>
              <a:cxnLst/>
              <a:rect l="0" t="0" r="0" b="0"/>
              <a:pathLst>
                <a:path w="138082" h="251602">
                  <a:moveTo>
                    <a:pt x="138078" y="0"/>
                  </a:moveTo>
                  <a:lnTo>
                    <a:pt x="138082" y="0"/>
                  </a:lnTo>
                  <a:lnTo>
                    <a:pt x="138082" y="19655"/>
                  </a:lnTo>
                  <a:lnTo>
                    <a:pt x="138082" y="19655"/>
                  </a:lnTo>
                  <a:cubicBezTo>
                    <a:pt x="109731" y="19655"/>
                    <a:pt x="83076" y="30700"/>
                    <a:pt x="63023" y="50745"/>
                  </a:cubicBezTo>
                  <a:cubicBezTo>
                    <a:pt x="21641" y="92134"/>
                    <a:pt x="21641" y="159473"/>
                    <a:pt x="63023" y="200858"/>
                  </a:cubicBezTo>
                  <a:cubicBezTo>
                    <a:pt x="83076" y="220906"/>
                    <a:pt x="109731" y="231945"/>
                    <a:pt x="138082" y="231945"/>
                  </a:cubicBezTo>
                  <a:lnTo>
                    <a:pt x="138082" y="231945"/>
                  </a:lnTo>
                  <a:lnTo>
                    <a:pt x="138082" y="251602"/>
                  </a:lnTo>
                  <a:lnTo>
                    <a:pt x="138082" y="251602"/>
                  </a:lnTo>
                  <a:cubicBezTo>
                    <a:pt x="105888" y="251602"/>
                    <a:pt x="73692" y="239316"/>
                    <a:pt x="49126" y="214754"/>
                  </a:cubicBezTo>
                  <a:cubicBezTo>
                    <a:pt x="0" y="165629"/>
                    <a:pt x="0" y="85973"/>
                    <a:pt x="49126" y="36848"/>
                  </a:cubicBezTo>
                  <a:cubicBezTo>
                    <a:pt x="61409" y="24563"/>
                    <a:pt x="75600" y="15351"/>
                    <a:pt x="90743" y="9210"/>
                  </a:cubicBezTo>
                  <a:lnTo>
                    <a:pt x="138078"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2" name="Shape 249"/>
            <p:cNvSpPr/>
            <p:nvPr/>
          </p:nvSpPr>
          <p:spPr>
            <a:xfrm>
              <a:off x="5869133" y="1772842"/>
              <a:ext cx="125801" cy="251602"/>
            </a:xfrm>
            <a:custGeom>
              <a:avLst/>
              <a:gdLst/>
              <a:ahLst/>
              <a:cxnLst/>
              <a:rect l="0" t="0" r="0" b="0"/>
              <a:pathLst>
                <a:path w="125801" h="251602">
                  <a:moveTo>
                    <a:pt x="0" y="0"/>
                  </a:moveTo>
                  <a:lnTo>
                    <a:pt x="3" y="0"/>
                  </a:lnTo>
                  <a:lnTo>
                    <a:pt x="47341" y="9210"/>
                  </a:lnTo>
                  <a:cubicBezTo>
                    <a:pt x="62485" y="15351"/>
                    <a:pt x="76677" y="24563"/>
                    <a:pt x="88958" y="36848"/>
                  </a:cubicBezTo>
                  <a:cubicBezTo>
                    <a:pt x="101239" y="49129"/>
                    <a:pt x="110450" y="63318"/>
                    <a:pt x="116591" y="78462"/>
                  </a:cubicBezTo>
                  <a:lnTo>
                    <a:pt x="125801" y="125799"/>
                  </a:lnTo>
                  <a:lnTo>
                    <a:pt x="125801" y="125803"/>
                  </a:lnTo>
                  <a:lnTo>
                    <a:pt x="116591" y="173139"/>
                  </a:lnTo>
                  <a:cubicBezTo>
                    <a:pt x="110450" y="188283"/>
                    <a:pt x="101239" y="202473"/>
                    <a:pt x="88958" y="214754"/>
                  </a:cubicBezTo>
                  <a:cubicBezTo>
                    <a:pt x="76676" y="227035"/>
                    <a:pt x="62486" y="236247"/>
                    <a:pt x="47341" y="242389"/>
                  </a:cubicBezTo>
                  <a:lnTo>
                    <a:pt x="0" y="251602"/>
                  </a:lnTo>
                  <a:lnTo>
                    <a:pt x="0" y="231945"/>
                  </a:lnTo>
                  <a:lnTo>
                    <a:pt x="40643" y="223919"/>
                  </a:lnTo>
                  <a:cubicBezTo>
                    <a:pt x="53358" y="218654"/>
                    <a:pt x="65035" y="210882"/>
                    <a:pt x="75060" y="200858"/>
                  </a:cubicBezTo>
                  <a:cubicBezTo>
                    <a:pt x="116441" y="159473"/>
                    <a:pt x="116441" y="92134"/>
                    <a:pt x="75060" y="50745"/>
                  </a:cubicBezTo>
                  <a:cubicBezTo>
                    <a:pt x="65035" y="40723"/>
                    <a:pt x="53358" y="32950"/>
                    <a:pt x="40643" y="27683"/>
                  </a:cubicBezTo>
                  <a:lnTo>
                    <a:pt x="0" y="19655"/>
                  </a:lnTo>
                  <a:lnTo>
                    <a:pt x="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3" name="Shape 250"/>
            <p:cNvSpPr/>
            <p:nvPr/>
          </p:nvSpPr>
          <p:spPr>
            <a:xfrm>
              <a:off x="5797293" y="1846691"/>
              <a:ext cx="145396" cy="112557"/>
            </a:xfrm>
            <a:custGeom>
              <a:avLst/>
              <a:gdLst/>
              <a:ahLst/>
              <a:cxnLst/>
              <a:rect l="0" t="0" r="0" b="0"/>
              <a:pathLst>
                <a:path w="145396" h="112557">
                  <a:moveTo>
                    <a:pt x="124520" y="0"/>
                  </a:moveTo>
                  <a:lnTo>
                    <a:pt x="145396" y="21226"/>
                  </a:lnTo>
                  <a:lnTo>
                    <a:pt x="54052" y="112557"/>
                  </a:lnTo>
                  <a:lnTo>
                    <a:pt x="0" y="58494"/>
                  </a:lnTo>
                  <a:lnTo>
                    <a:pt x="8" y="58502"/>
                  </a:lnTo>
                  <a:lnTo>
                    <a:pt x="28680" y="29815"/>
                  </a:lnTo>
                  <a:lnTo>
                    <a:pt x="54637" y="58018"/>
                  </a:lnTo>
                  <a:lnTo>
                    <a:pt x="12452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grpSp>
      <p:sp>
        <p:nvSpPr>
          <p:cNvPr id="124" name="Text Box 1"/>
          <p:cNvSpPr txBox="1">
            <a:spLocks noChangeArrowheads="1"/>
          </p:cNvSpPr>
          <p:nvPr/>
        </p:nvSpPr>
        <p:spPr bwMode="auto">
          <a:xfrm>
            <a:off x="1300162" y="5105400"/>
            <a:ext cx="2381250" cy="2286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Project Vision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5" name="Text Box 2"/>
          <p:cNvSpPr txBox="1">
            <a:spLocks noChangeArrowheads="1"/>
          </p:cNvSpPr>
          <p:nvPr/>
        </p:nvSpPr>
        <p:spPr bwMode="auto">
          <a:xfrm>
            <a:off x="4271962" y="1600200"/>
            <a:ext cx="9461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Release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6" name="Text Box 3"/>
          <p:cNvSpPr txBox="1">
            <a:spLocks noChangeArrowheads="1"/>
          </p:cNvSpPr>
          <p:nvPr/>
        </p:nvSpPr>
        <p:spPr bwMode="auto">
          <a:xfrm>
            <a:off x="4348162" y="5105400"/>
            <a:ext cx="2438400" cy="3048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7" name="Text Box 5"/>
          <p:cNvSpPr txBox="1">
            <a:spLocks noChangeArrowheads="1"/>
          </p:cNvSpPr>
          <p:nvPr/>
        </p:nvSpPr>
        <p:spPr bwMode="auto">
          <a:xfrm>
            <a:off x="6862762" y="5105400"/>
            <a:ext cx="2133600" cy="493712"/>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Review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Retrospect Spring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8" name="Bent-Up Arrow 178"/>
          <p:cNvSpPr/>
          <p:nvPr/>
        </p:nvSpPr>
        <p:spPr>
          <a:xfrm flipH="1">
            <a:off x="3738562" y="5410200"/>
            <a:ext cx="4419600" cy="517525"/>
          </a:xfrm>
          <a:prstGeom prst="bentUpArrow">
            <a:avLst>
              <a:gd name="adj1" fmla="val 9938"/>
              <a:gd name="adj2" fmla="val 14820"/>
              <a:gd name="adj3" fmla="val 15135"/>
            </a:avLst>
          </a:prstGeom>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29" name="Rectangle 128"/>
          <p:cNvSpPr/>
          <p:nvPr/>
        </p:nvSpPr>
        <p:spPr>
          <a:xfrm>
            <a:off x="8113490" y="5715000"/>
            <a:ext cx="46854" cy="193528"/>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30" name="Text Box 6"/>
          <p:cNvSpPr txBox="1">
            <a:spLocks noChangeArrowheads="1"/>
          </p:cNvSpPr>
          <p:nvPr/>
        </p:nvSpPr>
        <p:spPr bwMode="auto">
          <a:xfrm>
            <a:off x="7239000" y="2057400"/>
            <a:ext cx="1219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Daily Standup</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31" name="Rectangle 182"/>
          <p:cNvSpPr>
            <a:spLocks noChangeArrowheads="1"/>
          </p:cNvSpPr>
          <p:nvPr/>
        </p:nvSpPr>
        <p:spPr bwMode="auto">
          <a:xfrm>
            <a:off x="847061" y="40916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2" name="Rectangle 186"/>
          <p:cNvSpPr>
            <a:spLocks noChangeArrowheads="1"/>
          </p:cNvSpPr>
          <p:nvPr/>
        </p:nvSpPr>
        <p:spPr bwMode="auto">
          <a:xfrm>
            <a:off x="847061" y="45488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3" name="Rectangle 187"/>
          <p:cNvSpPr>
            <a:spLocks noChangeArrowheads="1"/>
          </p:cNvSpPr>
          <p:nvPr/>
        </p:nvSpPr>
        <p:spPr bwMode="auto">
          <a:xfrm>
            <a:off x="847061" y="501243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a:xfrm>
            <a:off x="0" y="304800"/>
            <a:ext cx="9144000" cy="715963"/>
          </a:xfrm>
        </p:spPr>
        <p:txBody>
          <a:bodyPr/>
          <a:lstStyle/>
          <a:p>
            <a:r>
              <a:rPr lang="en-US" dirty="0"/>
              <a:t>Scrum Flow</a:t>
            </a:r>
            <a:endParaRPr lang="en-IN" dirty="0"/>
          </a:p>
        </p:txBody>
      </p:sp>
    </p:spTree>
    <p:extLst>
      <p:ext uri="{BB962C8B-B14F-4D97-AF65-F5344CB8AC3E}">
        <p14:creationId xmlns:p14="http://schemas.microsoft.com/office/powerpoint/2010/main" val="3863395439"/>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Initiate</a:t>
            </a:r>
            <a:endParaRPr lang="en-IN" dirty="0"/>
          </a:p>
        </p:txBody>
      </p:sp>
    </p:spTree>
    <p:extLst>
      <p:ext uri="{BB962C8B-B14F-4D97-AF65-F5344CB8AC3E}">
        <p14:creationId xmlns:p14="http://schemas.microsoft.com/office/powerpoint/2010/main" val="599118479"/>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9144000" cy="715963"/>
          </a:xfrm>
        </p:spPr>
        <p:txBody>
          <a:bodyPr/>
          <a:lstStyle/>
          <a:p>
            <a:r>
              <a:rPr lang="en-US" dirty="0"/>
              <a:t>Scrum Phase - Initiate </a:t>
            </a:r>
          </a:p>
        </p:txBody>
      </p:sp>
      <p:sp>
        <p:nvSpPr>
          <p:cNvPr id="5" name="Rectangle 4"/>
          <p:cNvSpPr/>
          <p:nvPr/>
        </p:nvSpPr>
        <p:spPr>
          <a:xfrm>
            <a:off x="1969414" y="5791200"/>
            <a:ext cx="4753096"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8‑2: Initiate Overview (Essentials); SBOK Page 138</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914400"/>
            <a:ext cx="7191428" cy="4943511"/>
          </a:xfrm>
          <a:prstGeom prst="rect">
            <a:avLst/>
          </a:prstGeom>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285</a:t>
            </a:fld>
            <a:endParaRPr lang="en-US" dirty="0"/>
          </a:p>
        </p:txBody>
      </p:sp>
    </p:spTree>
    <p:extLst>
      <p:ext uri="{BB962C8B-B14F-4D97-AF65-F5344CB8AC3E}">
        <p14:creationId xmlns:p14="http://schemas.microsoft.com/office/powerpoint/2010/main" val="1618489477"/>
      </p:ext>
    </p:extLst>
  </p:cSld>
  <p:clrMapOvr>
    <a:masterClrMapping/>
  </p:clrMapOvr>
  <p:transition spd="med">
    <p:pull/>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9144000" cy="715963"/>
          </a:xfrm>
        </p:spPr>
        <p:txBody>
          <a:bodyPr/>
          <a:lstStyle/>
          <a:p>
            <a:r>
              <a:rPr lang="en-US" dirty="0"/>
              <a:t>Initiate – Create Project Vision</a:t>
            </a:r>
          </a:p>
        </p:txBody>
      </p:sp>
      <p:sp>
        <p:nvSpPr>
          <p:cNvPr id="5" name="Rectangle 4"/>
          <p:cNvSpPr/>
          <p:nvPr/>
        </p:nvSpPr>
        <p:spPr>
          <a:xfrm>
            <a:off x="1143000" y="5867400"/>
            <a:ext cx="6927474"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8‑3: </a:t>
            </a:r>
            <a:r>
              <a:rPr lang="en-IN" sz="1400" dirty="0">
                <a:latin typeface="Calibri" panose="020F0502020204030204" pitchFamily="34" charset="0"/>
                <a:cs typeface="Calibri" panose="020F0502020204030204" pitchFamily="34" charset="0"/>
              </a:rPr>
              <a:t>Create Project Vision—Inputs, Tools, and Outputs</a:t>
            </a:r>
            <a:r>
              <a:rPr lang="en-US" sz="1400" dirty="0">
                <a:latin typeface="Calibri" panose="020F0502020204030204" pitchFamily="34" charset="0"/>
                <a:cs typeface="Calibri" panose="020F0502020204030204" pitchFamily="34" charset="0"/>
              </a:rPr>
              <a:t>; SBOK Page 139</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286</a:t>
            </a:fld>
            <a:endParaRPr lang="en-US" dirty="0"/>
          </a:p>
        </p:txBody>
      </p:sp>
      <p:pic>
        <p:nvPicPr>
          <p:cNvPr id="15" name="Picture 14"/>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143001" y="1219200"/>
            <a:ext cx="6927475" cy="1295400"/>
          </a:xfrm>
          <a:prstGeom prst="rect">
            <a:avLst/>
          </a:prstGeom>
          <a:noFill/>
          <a:ln>
            <a:noFill/>
          </a:ln>
          <a:extLst>
            <a:ext uri="{53640926-AAD7-44D8-BBD7-CCE9431645EC}">
              <a14:shadowObscured xmlns:a14="http://schemas.microsoft.com/office/drawing/2010/main"/>
            </a:ext>
          </a:extLst>
        </p:spPr>
      </p:pic>
      <p:sp>
        <p:nvSpPr>
          <p:cNvPr id="16" name="Text Box 2"/>
          <p:cNvSpPr txBox="1">
            <a:spLocks noChangeArrowheads="1"/>
          </p:cNvSpPr>
          <p:nvPr/>
        </p:nvSpPr>
        <p:spPr bwMode="auto">
          <a:xfrm>
            <a:off x="1143000" y="2528190"/>
            <a:ext cx="2203075" cy="316491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Project Business Case*</a:t>
            </a: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Program Product Owner</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Program Scrum Master</a:t>
            </a:r>
            <a:endParaRPr lang="en-IN" sz="1050" dirty="0">
              <a:effectLst/>
              <a:latin typeface="Calibri" panose="020F0502020204030204" pitchFamily="34" charset="0"/>
              <a:ea typeface="Times New Roman"/>
              <a:cs typeface="Calibri" panose="020F0502020204030204" pitchFamily="34" charset="0"/>
            </a:endParaRP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Program Stakeholder(s)</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Program Product Backlog</a:t>
            </a:r>
            <a:endParaRPr lang="en-IN" sz="1050" dirty="0">
              <a:effectLst/>
              <a:latin typeface="Calibri" panose="020F0502020204030204" pitchFamily="34" charset="0"/>
              <a:ea typeface="Times New Roman"/>
              <a:cs typeface="Calibri" panose="020F0502020204030204" pitchFamily="34" charset="0"/>
            </a:endParaRP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Trial Project</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Proof of Concept</a:t>
            </a:r>
            <a:endParaRPr lang="en-IN" sz="1050" dirty="0">
              <a:effectLst/>
              <a:latin typeface="Calibri" panose="020F0502020204030204" pitchFamily="34" charset="0"/>
              <a:ea typeface="Times New Roman"/>
              <a:cs typeface="Calibri" panose="020F0502020204030204" pitchFamily="34" charset="0"/>
            </a:endParaRP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Company Vision</a:t>
            </a: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Company Mission</a:t>
            </a: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Market Study</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Scrum Guidance Body Recommendations</a:t>
            </a:r>
            <a:endParaRPr lang="en-IN" sz="1050" dirty="0">
              <a:effectLst/>
              <a:latin typeface="Calibri" panose="020F0502020204030204" pitchFamily="34" charset="0"/>
              <a:ea typeface="Times New Roman"/>
              <a:cs typeface="Calibri" panose="020F0502020204030204" pitchFamily="34" charset="0"/>
            </a:endParaRPr>
          </a:p>
          <a:p>
            <a:pPr marL="0" marR="0" algn="l">
              <a:lnSpc>
                <a:spcPct val="115000"/>
              </a:lnSpc>
              <a:spcBef>
                <a:spcPts val="0"/>
              </a:spcBef>
              <a:spcAft>
                <a:spcPts val="0"/>
              </a:spcAft>
            </a:pPr>
            <a:r>
              <a:rPr lang="en-IN" sz="1050" dirty="0">
                <a:solidFill>
                  <a:srgbClr val="000000"/>
                </a:solidFill>
                <a:effectLst/>
                <a:latin typeface="Calibri" panose="020F0502020204030204" pitchFamily="34" charset="0"/>
                <a:ea typeface="Times New Roman"/>
                <a:cs typeface="Calibri" panose="020F0502020204030204" pitchFamily="34" charset="0"/>
              </a:rPr>
              <a:t> </a:t>
            </a:r>
            <a:endParaRPr lang="en-IN" sz="1050" dirty="0">
              <a:effectLst/>
              <a:latin typeface="Calibri" panose="020F0502020204030204" pitchFamily="34" charset="0"/>
              <a:ea typeface="Times New Roman"/>
              <a:cs typeface="Calibri" panose="020F0502020204030204" pitchFamily="34" charset="0"/>
            </a:endParaRPr>
          </a:p>
        </p:txBody>
      </p:sp>
      <p:sp>
        <p:nvSpPr>
          <p:cNvPr id="17" name="Text Box 2"/>
          <p:cNvSpPr txBox="1">
            <a:spLocks noChangeArrowheads="1"/>
          </p:cNvSpPr>
          <p:nvPr/>
        </p:nvSpPr>
        <p:spPr bwMode="auto">
          <a:xfrm>
            <a:off x="3498476" y="2528190"/>
            <a:ext cx="2209800" cy="316491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Vision Meeting*</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JAD Sessions</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SWOT Analysis</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Gap Analysis</a:t>
            </a:r>
          </a:p>
          <a:p>
            <a:pPr marL="180340" marR="0" algn="l">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 </a:t>
            </a:r>
          </a:p>
        </p:txBody>
      </p:sp>
      <p:sp>
        <p:nvSpPr>
          <p:cNvPr id="18" name="Text Box 2"/>
          <p:cNvSpPr txBox="1">
            <a:spLocks noChangeArrowheads="1"/>
          </p:cNvSpPr>
          <p:nvPr/>
        </p:nvSpPr>
        <p:spPr bwMode="auto">
          <a:xfrm>
            <a:off x="5860676" y="2514600"/>
            <a:ext cx="2209800" cy="317850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Identified Product Owner*</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Vision Statement*</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Charter</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Budget</a:t>
            </a:r>
          </a:p>
          <a:p>
            <a:pPr marL="180340" marR="0" algn="l">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 </a:t>
            </a:r>
          </a:p>
        </p:txBody>
      </p:sp>
    </p:spTree>
    <p:extLst>
      <p:ext uri="{BB962C8B-B14F-4D97-AF65-F5344CB8AC3E}">
        <p14:creationId xmlns:p14="http://schemas.microsoft.com/office/powerpoint/2010/main" val="554449200"/>
      </p:ext>
    </p:extLst>
  </p:cSld>
  <p:clrMapOvr>
    <a:masterClrMapping/>
  </p:clrMapOvr>
  <p:transition spd="med">
    <p:pull/>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A Project Vision Meeting is a meeting with the Product Owner, the Sponsor and other Project Stakeholder(s). </a:t>
            </a:r>
          </a:p>
          <a:p>
            <a:pPr marL="0" indent="0">
              <a:buNone/>
            </a:pPr>
            <a:endParaRPr lang="en-IN" sz="1800" dirty="0"/>
          </a:p>
          <a:p>
            <a:pPr marL="0" indent="0">
              <a:buNone/>
            </a:pPr>
            <a:r>
              <a:rPr lang="en-IN" sz="1800" dirty="0"/>
              <a:t>It helps identify the business context, business requirements, and stakeholder expectations in order to develop an effective Project Vision Statement. </a:t>
            </a:r>
          </a:p>
          <a:p>
            <a:pPr marL="0" indent="0">
              <a:buNone/>
            </a:pPr>
            <a:endParaRPr lang="en-IN" sz="1800" dirty="0"/>
          </a:p>
          <a:p>
            <a:pPr marL="0" indent="0">
              <a:buNone/>
            </a:pPr>
            <a:r>
              <a:rPr lang="en-IN" sz="1800" dirty="0"/>
              <a:t>Scrum believes in closely engaging and collaborating with all business representatives to get their buy-in for the project and to deliver greater value</a:t>
            </a:r>
          </a:p>
        </p:txBody>
      </p:sp>
      <p:sp>
        <p:nvSpPr>
          <p:cNvPr id="4" name="Title 3"/>
          <p:cNvSpPr>
            <a:spLocks noGrp="1"/>
          </p:cNvSpPr>
          <p:nvPr>
            <p:ph type="title"/>
          </p:nvPr>
        </p:nvSpPr>
        <p:spPr>
          <a:xfrm>
            <a:off x="990600" y="304800"/>
            <a:ext cx="8153400" cy="715963"/>
          </a:xfrm>
        </p:spPr>
        <p:txBody>
          <a:bodyPr/>
          <a:lstStyle/>
          <a:p>
            <a:r>
              <a:rPr lang="en-US" dirty="0"/>
              <a:t>Create Project Vision: Mandatory Tool – Project Vision Meeting</a:t>
            </a:r>
            <a:endParaRPr lang="en-IN" dirty="0"/>
          </a:p>
        </p:txBody>
      </p:sp>
    </p:spTree>
    <p:extLst>
      <p:ext uri="{BB962C8B-B14F-4D97-AF65-F5344CB8AC3E}">
        <p14:creationId xmlns:p14="http://schemas.microsoft.com/office/powerpoint/2010/main" val="111258371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The Product Owner is the person responsible for achieving maximum business value for the project. </a:t>
            </a:r>
          </a:p>
          <a:p>
            <a:pPr marL="0" indent="0">
              <a:buNone/>
            </a:pPr>
            <a:endParaRPr lang="en-IN" sz="1800" dirty="0"/>
          </a:p>
          <a:p>
            <a:pPr marL="0" indent="0">
              <a:buNone/>
            </a:pPr>
            <a:r>
              <a:rPr lang="en-IN" sz="1800" dirty="0"/>
              <a:t>He or she is also responsible for articulating customer requirements and maintaining business justification for the project. </a:t>
            </a:r>
          </a:p>
          <a:p>
            <a:pPr marL="0" indent="0">
              <a:buNone/>
            </a:pPr>
            <a:endParaRPr lang="en-IN" sz="1800" dirty="0"/>
          </a:p>
          <a:p>
            <a:pPr marL="0" indent="0">
              <a:buNone/>
            </a:pPr>
            <a:r>
              <a:rPr lang="en-IN" sz="1800" dirty="0"/>
              <a:t>The Product Owner represents the Voice of the Customer.</a:t>
            </a:r>
          </a:p>
        </p:txBody>
      </p:sp>
      <p:sp>
        <p:nvSpPr>
          <p:cNvPr id="4" name="Title 3"/>
          <p:cNvSpPr>
            <a:spLocks noGrp="1"/>
          </p:cNvSpPr>
          <p:nvPr>
            <p:ph type="title"/>
          </p:nvPr>
        </p:nvSpPr>
        <p:spPr>
          <a:xfrm>
            <a:off x="990600" y="304800"/>
            <a:ext cx="8153400" cy="715963"/>
          </a:xfrm>
        </p:spPr>
        <p:txBody>
          <a:bodyPr/>
          <a:lstStyle/>
          <a:p>
            <a:r>
              <a:rPr lang="en-US" dirty="0"/>
              <a:t>Create Project Vision: Critical Output – </a:t>
            </a:r>
            <a:br>
              <a:rPr lang="en-US" dirty="0"/>
            </a:br>
            <a:r>
              <a:rPr lang="en-US" dirty="0"/>
              <a:t>Identified Product Owner</a:t>
            </a:r>
            <a:endParaRPr lang="en-IN" dirty="0"/>
          </a:p>
        </p:txBody>
      </p:sp>
    </p:spTree>
    <p:extLst>
      <p:ext uri="{BB962C8B-B14F-4D97-AF65-F5344CB8AC3E}">
        <p14:creationId xmlns:p14="http://schemas.microsoft.com/office/powerpoint/2010/main" val="528587475"/>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A good project vision explains the business need the project is intended to meet rather than how it will meet the need. </a:t>
            </a:r>
          </a:p>
          <a:p>
            <a:pPr marL="0" indent="0">
              <a:buNone/>
            </a:pPr>
            <a:endParaRPr lang="en-IN" sz="1800" dirty="0"/>
          </a:p>
          <a:p>
            <a:pPr marL="0" indent="0">
              <a:buNone/>
            </a:pPr>
            <a:r>
              <a:rPr lang="en-IN" sz="1800" dirty="0"/>
              <a:t>The Project Vision Statement should not be too specific and should have room for flexibility. </a:t>
            </a:r>
          </a:p>
          <a:p>
            <a:pPr marL="0" indent="0">
              <a:buNone/>
            </a:pPr>
            <a:endParaRPr lang="en-IN" sz="1800" dirty="0"/>
          </a:p>
          <a:p>
            <a:pPr marL="0" indent="0">
              <a:buNone/>
            </a:pPr>
            <a:r>
              <a:rPr lang="en-IN" sz="1800" dirty="0"/>
              <a:t>It is possible that the current understanding of the project may be based on assumptions that will change as the project progresses, so it is important that the project vision is flexible enough to accommodate these changes. </a:t>
            </a:r>
          </a:p>
          <a:p>
            <a:pPr marL="0" indent="0">
              <a:buNone/>
            </a:pPr>
            <a:endParaRPr lang="en-IN" sz="1800" dirty="0"/>
          </a:p>
          <a:p>
            <a:pPr marL="0" indent="0">
              <a:buNone/>
            </a:pPr>
            <a:r>
              <a:rPr lang="en-IN" sz="1800" dirty="0"/>
              <a:t>The project vision should focus on the problem rather than the solution.</a:t>
            </a:r>
          </a:p>
        </p:txBody>
      </p:sp>
      <p:sp>
        <p:nvSpPr>
          <p:cNvPr id="4" name="Title 3"/>
          <p:cNvSpPr>
            <a:spLocks noGrp="1"/>
          </p:cNvSpPr>
          <p:nvPr>
            <p:ph type="title"/>
          </p:nvPr>
        </p:nvSpPr>
        <p:spPr>
          <a:xfrm>
            <a:off x="990600" y="304800"/>
            <a:ext cx="8153400" cy="715963"/>
          </a:xfrm>
        </p:spPr>
        <p:txBody>
          <a:bodyPr/>
          <a:lstStyle/>
          <a:p>
            <a:r>
              <a:rPr lang="en-US" dirty="0"/>
              <a:t>Create Project Vision: Critical Output – </a:t>
            </a:r>
            <a:br>
              <a:rPr lang="en-US" dirty="0"/>
            </a:br>
            <a:r>
              <a:rPr lang="en-US" dirty="0"/>
              <a:t>Project Vision Statement</a:t>
            </a:r>
            <a:endParaRPr lang="en-IN" dirty="0"/>
          </a:p>
        </p:txBody>
      </p:sp>
    </p:spTree>
    <p:extLst>
      <p:ext uri="{BB962C8B-B14F-4D97-AF65-F5344CB8AC3E}">
        <p14:creationId xmlns:p14="http://schemas.microsoft.com/office/powerpoint/2010/main" val="3399574870"/>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sz="1800" dirty="0" err="1"/>
              <a:t>VMfoods</a:t>
            </a:r>
            <a:r>
              <a:rPr lang="en-IN" sz="1800" dirty="0"/>
              <a:t> is a 10-year-old, nationwide grocery chain with about 100 outlets. Lately, the management team at </a:t>
            </a:r>
            <a:r>
              <a:rPr lang="en-IN" sz="1800" dirty="0" err="1"/>
              <a:t>VMfoods</a:t>
            </a:r>
            <a:r>
              <a:rPr lang="en-IN" sz="1800" dirty="0"/>
              <a:t> has observed that their customers are leading a fast-paced lifestyle and do not travel long distances to do their grocery shopping. They also feel that because grocery shopping is not a highly involved process (and because </a:t>
            </a:r>
            <a:r>
              <a:rPr lang="en-IN" sz="1800" dirty="0" err="1"/>
              <a:t>VMfoods</a:t>
            </a:r>
            <a:r>
              <a:rPr lang="en-IN" sz="1800" dirty="0"/>
              <a:t> always provides high-quality products), the best way to increase market share would be to deliver groceries to the customer’s residence.</a:t>
            </a:r>
          </a:p>
          <a:p>
            <a:endParaRPr lang="en-IN" sz="1800" dirty="0"/>
          </a:p>
          <a:p>
            <a:r>
              <a:rPr lang="en-IN" sz="1800" dirty="0"/>
              <a:t>In this regard, a representative has approached your team on behalf of </a:t>
            </a:r>
            <a:r>
              <a:rPr lang="en-IN" sz="1800" dirty="0" err="1"/>
              <a:t>VMfoods</a:t>
            </a:r>
            <a:r>
              <a:rPr lang="en-IN" sz="1800" dirty="0"/>
              <a:t> to create a website for customers to prepare their online delivery order and make payments.</a:t>
            </a:r>
          </a:p>
          <a:p>
            <a:endParaRPr lang="en-IN" sz="1800" dirty="0"/>
          </a:p>
          <a:p>
            <a:pPr marL="0" indent="0">
              <a:buNone/>
            </a:pPr>
            <a:endParaRPr lang="en-US" sz="1800" dirty="0"/>
          </a:p>
        </p:txBody>
      </p:sp>
      <p:sp>
        <p:nvSpPr>
          <p:cNvPr id="3" name="Title 2"/>
          <p:cNvSpPr>
            <a:spLocks noGrp="1"/>
          </p:cNvSpPr>
          <p:nvPr>
            <p:ph type="title"/>
          </p:nvPr>
        </p:nvSpPr>
        <p:spPr/>
        <p:txBody>
          <a:bodyPr/>
          <a:lstStyle/>
          <a:p>
            <a:r>
              <a:rPr lang="en-US" dirty="0"/>
              <a:t>Case Study Scenario - </a:t>
            </a:r>
            <a:r>
              <a:rPr lang="en-US" dirty="0" err="1"/>
              <a:t>VMfoods</a:t>
            </a:r>
            <a:endParaRPr lang="en-US" dirty="0"/>
          </a:p>
        </p:txBody>
      </p:sp>
    </p:spTree>
    <p:extLst>
      <p:ext uri="{BB962C8B-B14F-4D97-AF65-F5344CB8AC3E}">
        <p14:creationId xmlns:p14="http://schemas.microsoft.com/office/powerpoint/2010/main" val="3185554773"/>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b="1" dirty="0"/>
              <a:t>FOR</a:t>
            </a:r>
            <a:endParaRPr lang="en-IN" sz="1800" dirty="0"/>
          </a:p>
          <a:p>
            <a:pPr marL="0" indent="0">
              <a:buNone/>
            </a:pPr>
            <a:endParaRPr lang="en-IN" sz="1800" b="1" dirty="0"/>
          </a:p>
          <a:p>
            <a:pPr marL="0" indent="0">
              <a:buNone/>
            </a:pPr>
            <a:r>
              <a:rPr lang="en-IN" sz="1800" b="1" dirty="0"/>
              <a:t>WHO</a:t>
            </a:r>
            <a:endParaRPr lang="en-IN" sz="1800" dirty="0"/>
          </a:p>
          <a:p>
            <a:pPr marL="0" indent="0">
              <a:buNone/>
            </a:pPr>
            <a:endParaRPr lang="en-IN" sz="1800" b="1" dirty="0"/>
          </a:p>
          <a:p>
            <a:pPr marL="0" indent="0">
              <a:buNone/>
            </a:pPr>
            <a:r>
              <a:rPr lang="en-IN" sz="1800" b="1" dirty="0"/>
              <a:t>THE</a:t>
            </a:r>
            <a:endParaRPr lang="en-IN" sz="1800" dirty="0"/>
          </a:p>
          <a:p>
            <a:pPr marL="0" indent="0">
              <a:buNone/>
            </a:pPr>
            <a:endParaRPr lang="en-IN" sz="1800" b="1" dirty="0"/>
          </a:p>
          <a:p>
            <a:pPr marL="0" indent="0">
              <a:buNone/>
            </a:pPr>
            <a:r>
              <a:rPr lang="en-IN" sz="1800" b="1" dirty="0"/>
              <a:t>THAT</a:t>
            </a:r>
            <a:endParaRPr lang="en-IN" sz="1800" dirty="0"/>
          </a:p>
          <a:p>
            <a:pPr marL="0" indent="0">
              <a:buNone/>
            </a:pPr>
            <a:endParaRPr lang="en-IN" sz="1800" b="1" dirty="0"/>
          </a:p>
          <a:p>
            <a:pPr marL="0" indent="0">
              <a:buNone/>
            </a:pPr>
            <a:r>
              <a:rPr lang="en-IN" sz="1800" b="1" dirty="0"/>
              <a:t>UNLIKE</a:t>
            </a:r>
            <a:endParaRPr lang="en-IN" sz="1800" dirty="0"/>
          </a:p>
          <a:p>
            <a:pPr marL="0" indent="0">
              <a:buNone/>
            </a:pPr>
            <a:endParaRPr lang="en-IN" sz="1800" b="1" dirty="0"/>
          </a:p>
          <a:p>
            <a:pPr marL="0" indent="0">
              <a:buNone/>
            </a:pPr>
            <a:r>
              <a:rPr lang="en-IN" sz="1800" b="1" dirty="0"/>
              <a:t>OUR PRODUCT</a:t>
            </a:r>
            <a:endParaRPr lang="en-US" sz="1800" dirty="0"/>
          </a:p>
        </p:txBody>
      </p:sp>
      <p:sp>
        <p:nvSpPr>
          <p:cNvPr id="3" name="Title 2"/>
          <p:cNvSpPr>
            <a:spLocks noGrp="1"/>
          </p:cNvSpPr>
          <p:nvPr>
            <p:ph type="title"/>
          </p:nvPr>
        </p:nvSpPr>
        <p:spPr/>
        <p:txBody>
          <a:bodyPr/>
          <a:lstStyle/>
          <a:p>
            <a:r>
              <a:rPr lang="en-US" dirty="0" err="1"/>
              <a:t>VMfoods</a:t>
            </a:r>
            <a:r>
              <a:rPr lang="en-US" dirty="0"/>
              <a:t> – Project Vision Template</a:t>
            </a:r>
          </a:p>
        </p:txBody>
      </p:sp>
    </p:spTree>
    <p:extLst>
      <p:ext uri="{BB962C8B-B14F-4D97-AF65-F5344CB8AC3E}">
        <p14:creationId xmlns:p14="http://schemas.microsoft.com/office/powerpoint/2010/main" val="2340417473"/>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b="1" dirty="0"/>
              <a:t>FOR </a:t>
            </a:r>
            <a:r>
              <a:rPr lang="en-IN" sz="1800" dirty="0"/>
              <a:t> Grocery Shoppers</a:t>
            </a:r>
          </a:p>
          <a:p>
            <a:pPr marL="0" indent="0">
              <a:buNone/>
            </a:pPr>
            <a:endParaRPr lang="en-IN" sz="1800" b="1" dirty="0"/>
          </a:p>
          <a:p>
            <a:pPr marL="0" indent="0">
              <a:buNone/>
            </a:pPr>
            <a:r>
              <a:rPr lang="en-IN" sz="1800" b="1" dirty="0"/>
              <a:t>WHO</a:t>
            </a:r>
            <a:r>
              <a:rPr lang="en-IN" sz="1800" dirty="0"/>
              <a:t> Lead fast-paced lifestyles</a:t>
            </a:r>
          </a:p>
          <a:p>
            <a:pPr marL="0" indent="0">
              <a:buNone/>
            </a:pPr>
            <a:endParaRPr lang="en-IN" sz="1800" b="1" dirty="0"/>
          </a:p>
          <a:p>
            <a:pPr marL="0" indent="0">
              <a:buNone/>
            </a:pPr>
            <a:r>
              <a:rPr lang="en-IN" sz="1800" b="1" dirty="0"/>
              <a:t>THE</a:t>
            </a:r>
            <a:r>
              <a:rPr lang="en-IN" sz="1800" dirty="0"/>
              <a:t> </a:t>
            </a:r>
            <a:r>
              <a:rPr lang="en-IN" sz="1800" dirty="0" err="1"/>
              <a:t>VMfoods</a:t>
            </a:r>
            <a:r>
              <a:rPr lang="en-IN" sz="1800" dirty="0"/>
              <a:t> Home Grocery Delivery Service</a:t>
            </a:r>
          </a:p>
          <a:p>
            <a:pPr marL="0" indent="0">
              <a:buNone/>
            </a:pPr>
            <a:endParaRPr lang="en-IN" sz="1800" b="1" dirty="0"/>
          </a:p>
          <a:p>
            <a:pPr marL="0" indent="0">
              <a:buNone/>
            </a:pPr>
            <a:r>
              <a:rPr lang="en-IN" sz="1800" b="1" dirty="0"/>
              <a:t>THAT</a:t>
            </a:r>
            <a:r>
              <a:rPr lang="en-IN" sz="1800" dirty="0"/>
              <a:t> Delivers high-quality groceries to your home</a:t>
            </a:r>
          </a:p>
          <a:p>
            <a:pPr marL="0" indent="0">
              <a:buNone/>
            </a:pPr>
            <a:endParaRPr lang="en-IN" sz="1800" b="1" dirty="0"/>
          </a:p>
          <a:p>
            <a:pPr marL="0" indent="0">
              <a:buNone/>
            </a:pPr>
            <a:r>
              <a:rPr lang="en-IN" sz="1800" b="1" dirty="0"/>
              <a:t>UNLIKE</a:t>
            </a:r>
            <a:r>
              <a:rPr lang="en-IN" sz="1800" dirty="0"/>
              <a:t> Food Mart, etc.</a:t>
            </a:r>
          </a:p>
          <a:p>
            <a:pPr marL="0" indent="0">
              <a:buNone/>
            </a:pPr>
            <a:endParaRPr lang="en-IN" sz="1800" b="1" dirty="0"/>
          </a:p>
          <a:p>
            <a:pPr marL="0" indent="0">
              <a:buNone/>
            </a:pPr>
            <a:r>
              <a:rPr lang="en-IN" sz="1800" b="1" dirty="0"/>
              <a:t>OUR PRODUCT</a:t>
            </a:r>
            <a:r>
              <a:rPr lang="en-IN" sz="1800" dirty="0"/>
              <a:t> allows easy online ordering and a 24 hour delivery guarantee</a:t>
            </a:r>
            <a:endParaRPr lang="en-US" sz="1800" dirty="0"/>
          </a:p>
        </p:txBody>
      </p:sp>
      <p:sp>
        <p:nvSpPr>
          <p:cNvPr id="3" name="Title 2"/>
          <p:cNvSpPr>
            <a:spLocks noGrp="1"/>
          </p:cNvSpPr>
          <p:nvPr>
            <p:ph type="title"/>
          </p:nvPr>
        </p:nvSpPr>
        <p:spPr/>
        <p:txBody>
          <a:bodyPr/>
          <a:lstStyle/>
          <a:p>
            <a:r>
              <a:rPr lang="en-US" dirty="0" err="1"/>
              <a:t>VMfoods</a:t>
            </a:r>
            <a:r>
              <a:rPr lang="en-US" dirty="0"/>
              <a:t> – Project Vision Template</a:t>
            </a:r>
          </a:p>
        </p:txBody>
      </p:sp>
    </p:spTree>
    <p:extLst>
      <p:ext uri="{BB962C8B-B14F-4D97-AF65-F5344CB8AC3E}">
        <p14:creationId xmlns:p14="http://schemas.microsoft.com/office/powerpoint/2010/main" val="391330806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304800"/>
            <a:ext cx="8153400" cy="715963"/>
          </a:xfrm>
        </p:spPr>
        <p:txBody>
          <a:bodyPr/>
          <a:lstStyle/>
          <a:p>
            <a:r>
              <a:rPr lang="en-US" dirty="0"/>
              <a:t>Identify Scrum Master and Stakeholder(s)</a:t>
            </a:r>
            <a:endParaRPr lang="en-IN" dirty="0"/>
          </a:p>
        </p:txBody>
      </p:sp>
      <p:pic>
        <p:nvPicPr>
          <p:cNvPr id="5" name="Picture 4"/>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0065" y="1619250"/>
            <a:ext cx="5563870" cy="104775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90065" y="2667000"/>
            <a:ext cx="1803400" cy="31242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r>
              <a:rPr lang="en-IN" sz="1100" b="1" dirty="0">
                <a:effectLst/>
                <a:latin typeface="Calibri" panose="020F0502020204030204" pitchFamily="34" charset="0"/>
                <a:ea typeface="Times New Roman"/>
                <a:cs typeface="Calibri" panose="020F0502020204030204" pitchFamily="34" charset="0"/>
              </a:rPr>
              <a:t>*</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Availability and Commitment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Organizational Resource Matrix</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Skills Requirement Matrix</a:t>
            </a:r>
          </a:p>
          <a:p>
            <a:pPr marL="228600" marR="0" indent="-228600" algn="l">
              <a:lnSpc>
                <a:spcPct val="115000"/>
              </a:lnSpc>
              <a:spcBef>
                <a:spcPts val="0"/>
              </a:spcBef>
              <a:spcAft>
                <a:spcPts val="0"/>
              </a:spcAft>
              <a:buFont typeface="+mj-lt"/>
              <a:buAutoNum type="arabicPeriod"/>
            </a:pPr>
            <a:r>
              <a:rPr lang="en-IN" sz="1100" dirty="0">
                <a:solidFill>
                  <a:srgbClr val="000000"/>
                </a:solidFill>
                <a:effectLst/>
                <a:latin typeface="Calibri" panose="020F0502020204030204" pitchFamily="34" charset="0"/>
                <a:ea typeface="Times New Roman"/>
                <a:cs typeface="Calibri" panose="020F0502020204030204" pitchFamily="34" charset="0"/>
              </a:rPr>
              <a:t>Scrum Guidance Body Recommendations</a:t>
            </a:r>
            <a:endParaRPr lang="en-IN" sz="1100" dirty="0">
              <a:effectLst/>
              <a:latin typeface="Calibri" panose="020F0502020204030204" pitchFamily="34" charset="0"/>
              <a:ea typeface="Times New Roman"/>
              <a:cs typeface="Calibri" panose="020F0502020204030204" pitchFamily="34" charset="0"/>
            </a:endParaRPr>
          </a:p>
        </p:txBody>
      </p:sp>
      <p:sp>
        <p:nvSpPr>
          <p:cNvPr id="7" name="Text Box 2"/>
          <p:cNvSpPr txBox="1">
            <a:spLocks noChangeArrowheads="1"/>
          </p:cNvSpPr>
          <p:nvPr/>
        </p:nvSpPr>
        <p:spPr bwMode="auto">
          <a:xfrm>
            <a:off x="3700987" y="2644959"/>
            <a:ext cx="1770380" cy="314624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Selection Criteria*</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Expert Advice from HR</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Training and Training Costs</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Resource Costs</a:t>
            </a:r>
          </a:p>
        </p:txBody>
      </p:sp>
      <p:sp>
        <p:nvSpPr>
          <p:cNvPr id="8" name="Text Box 2"/>
          <p:cNvSpPr txBox="1">
            <a:spLocks noChangeArrowheads="1"/>
          </p:cNvSpPr>
          <p:nvPr/>
        </p:nvSpPr>
        <p:spPr bwMode="auto">
          <a:xfrm>
            <a:off x="5561965" y="2670986"/>
            <a:ext cx="1791970" cy="312021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Identified Scrum Master*</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Identified Stakeholder(s)*</a:t>
            </a:r>
          </a:p>
        </p:txBody>
      </p:sp>
      <p:sp>
        <p:nvSpPr>
          <p:cNvPr id="9" name="Rectangle 8"/>
          <p:cNvSpPr/>
          <p:nvPr/>
        </p:nvSpPr>
        <p:spPr>
          <a:xfrm>
            <a:off x="685800" y="5943600"/>
            <a:ext cx="80772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8‑6: </a:t>
            </a:r>
            <a:r>
              <a:rPr lang="en-IN" sz="1400" dirty="0">
                <a:latin typeface="Calibri" panose="020F0502020204030204" pitchFamily="34" charset="0"/>
                <a:cs typeface="Calibri" panose="020F0502020204030204" pitchFamily="34" charset="0"/>
              </a:rPr>
              <a:t>Identify Scrum Master and Stakeholder(s)—Inputs, Tools, and Outputs</a:t>
            </a:r>
            <a:r>
              <a:rPr lang="en-US" sz="1400" dirty="0">
                <a:latin typeface="Calibri" panose="020F0502020204030204" pitchFamily="34" charset="0"/>
                <a:cs typeface="Calibri" panose="020F0502020204030204" pitchFamily="34" charset="0"/>
              </a:rPr>
              <a:t>; SBOK Page 146</a:t>
            </a:r>
          </a:p>
        </p:txBody>
      </p:sp>
    </p:spTree>
    <p:extLst>
      <p:ext uri="{BB962C8B-B14F-4D97-AF65-F5344CB8AC3E}">
        <p14:creationId xmlns:p14="http://schemas.microsoft.com/office/powerpoint/2010/main" val="185978968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Identify Scrum Master and Stakeholder(s): Critical Tools – Selection Criteria</a:t>
            </a:r>
            <a:endParaRPr lang="en-US" dirty="0"/>
          </a:p>
        </p:txBody>
      </p:sp>
      <p:sp>
        <p:nvSpPr>
          <p:cNvPr id="2" name="Rectangle 1"/>
          <p:cNvSpPr/>
          <p:nvPr/>
        </p:nvSpPr>
        <p:spPr>
          <a:xfrm>
            <a:off x="381000" y="1143000"/>
            <a:ext cx="8534400" cy="5181600"/>
          </a:xfrm>
          <a:prstGeom prst="rect">
            <a:avLst/>
          </a:prstGeom>
        </p:spPr>
        <p:txBody>
          <a:bodyPr/>
          <a:lstStyle/>
          <a:p>
            <a:pPr lvl="0"/>
            <a:r>
              <a:rPr lang="en-IN" dirty="0">
                <a:latin typeface="Calibri" panose="020F0502020204030204" pitchFamily="34" charset="0"/>
                <a:cs typeface="Calibri" panose="020F0502020204030204" pitchFamily="34" charset="0"/>
              </a:rPr>
              <a:t>In some projects, there may have been pre-conditions stipulating certain team members and their roles. When there is flexibility in choosing the Scrum Master(s), the following are important Selection Criteria:</a:t>
            </a:r>
          </a:p>
          <a:p>
            <a:pPr lvl="0"/>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b="1" dirty="0">
                <a:latin typeface="Calibri" panose="020F0502020204030204" pitchFamily="34" charset="0"/>
                <a:cs typeface="Calibri" panose="020F0502020204030204" pitchFamily="34" charset="0"/>
              </a:rPr>
              <a:t>Problem-solving</a:t>
            </a: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b="1" dirty="0">
                <a:latin typeface="Calibri" panose="020F0502020204030204" pitchFamily="34" charset="0"/>
                <a:cs typeface="Calibri" panose="020F0502020204030204" pitchFamily="34" charset="0"/>
              </a:rPr>
              <a:t>Availability</a:t>
            </a: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b="1" dirty="0">
                <a:latin typeface="Calibri" panose="020F0502020204030204" pitchFamily="34" charset="0"/>
                <a:cs typeface="Calibri" panose="020F0502020204030204" pitchFamily="34" charset="0"/>
              </a:rPr>
              <a:t>Commitment</a:t>
            </a: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b="1" dirty="0">
                <a:latin typeface="Calibri" panose="020F0502020204030204" pitchFamily="34" charset="0"/>
                <a:cs typeface="Calibri" panose="020F0502020204030204" pitchFamily="34" charset="0"/>
              </a:rPr>
              <a:t>Servant Leadership Style</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5342624"/>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Identify Scrum Master and Stakeholder(s): Critical Output – Identified Scrum Master</a:t>
            </a:r>
            <a:endParaRPr lang="en-US" dirty="0"/>
          </a:p>
        </p:txBody>
      </p:sp>
      <p:sp>
        <p:nvSpPr>
          <p:cNvPr id="2" name="Rectangle 1"/>
          <p:cNvSpPr/>
          <p:nvPr/>
        </p:nvSpPr>
        <p:spPr>
          <a:xfrm>
            <a:off x="381000" y="1371600"/>
            <a:ext cx="8534400" cy="3886200"/>
          </a:xfrm>
          <a:prstGeom prst="rect">
            <a:avLst/>
          </a:prstGeom>
        </p:spPr>
        <p:txBody>
          <a:bodyPr/>
          <a:lstStyle/>
          <a:p>
            <a:pPr lvl="0"/>
            <a:r>
              <a:rPr lang="en-IN" dirty="0">
                <a:latin typeface="Calibri" panose="020F0502020204030204" pitchFamily="34" charset="0"/>
                <a:cs typeface="Calibri" panose="020F0502020204030204" pitchFamily="34" charset="0"/>
              </a:rPr>
              <a:t>A Scrum Master is a facilitator and ‘servant leader’ who ensure that the Scrum Team is provided with an environment conducive to completing the project successfully.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Master guides, facilitates, and teaches Scrum practices to everyone involved in the project; clears impediments for the team; and, ensures that Scrum processes are being followed.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the responsibility of the Product Owner to identify the Scrum Master for a Scrum project.</a:t>
            </a:r>
          </a:p>
        </p:txBody>
      </p:sp>
    </p:spTree>
    <p:extLst>
      <p:ext uri="{BB962C8B-B14F-4D97-AF65-F5344CB8AC3E}">
        <p14:creationId xmlns:p14="http://schemas.microsoft.com/office/powerpoint/2010/main" val="373335011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Identify Scrum Master and Stakeholder(s): Critical Output – Identified Stakeholder(s)</a:t>
            </a:r>
            <a:endParaRPr lang="en-US" dirty="0"/>
          </a:p>
        </p:txBody>
      </p:sp>
      <p:sp>
        <p:nvSpPr>
          <p:cNvPr id="2" name="Rectangle 1"/>
          <p:cNvSpPr/>
          <p:nvPr/>
        </p:nvSpPr>
        <p:spPr>
          <a:xfrm>
            <a:off x="381000" y="1371600"/>
            <a:ext cx="8534400" cy="3886200"/>
          </a:xfrm>
          <a:prstGeom prst="rect">
            <a:avLst/>
          </a:prstGeom>
        </p:spPr>
        <p:txBody>
          <a:bodyPr/>
          <a:lstStyle/>
          <a:p>
            <a:pPr lvl="0"/>
            <a:r>
              <a:rPr lang="en-IN" dirty="0">
                <a:latin typeface="Calibri" panose="020F0502020204030204" pitchFamily="34" charset="0"/>
                <a:cs typeface="Calibri" panose="020F0502020204030204" pitchFamily="34" charset="0"/>
              </a:rPr>
              <a:t>Stakeholder(s), which is a collective term that includes customers, users, and sponsors, frequently interface with the Scrum Core Team and influence the project throughout the product development process.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for the stakeholders that the project produces the collaborative benefits.</a:t>
            </a:r>
          </a:p>
        </p:txBody>
      </p:sp>
    </p:spTree>
    <p:extLst>
      <p:ext uri="{BB962C8B-B14F-4D97-AF65-F5344CB8AC3E}">
        <p14:creationId xmlns:p14="http://schemas.microsoft.com/office/powerpoint/2010/main" val="3970520462"/>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Form Scrum Team</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3" y="1524000"/>
            <a:ext cx="5611495" cy="105664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66253" y="2566280"/>
            <a:ext cx="1803400" cy="299631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Availability and Commitment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Organizational Resource Matrix</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Skills Requirement Matrix</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Resource Requirements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7" name="Text Box 2"/>
          <p:cNvSpPr txBox="1">
            <a:spLocks noChangeArrowheads="1"/>
          </p:cNvSpPr>
          <p:nvPr/>
        </p:nvSpPr>
        <p:spPr bwMode="auto">
          <a:xfrm>
            <a:off x="3686810" y="2566279"/>
            <a:ext cx="1770380" cy="299631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 Selection*</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Expert Advice from HR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Costs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Training and Training Costs </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Resource Costs</a:t>
            </a:r>
          </a:p>
        </p:txBody>
      </p:sp>
      <p:sp>
        <p:nvSpPr>
          <p:cNvPr id="8" name="Text Box 2"/>
          <p:cNvSpPr txBox="1">
            <a:spLocks noChangeArrowheads="1"/>
          </p:cNvSpPr>
          <p:nvPr/>
        </p:nvSpPr>
        <p:spPr bwMode="auto">
          <a:xfrm>
            <a:off x="5590327" y="2566279"/>
            <a:ext cx="1791970" cy="299631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Back-up Persons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Collaboration Plan</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Team Building Plan</a:t>
            </a:r>
          </a:p>
        </p:txBody>
      </p:sp>
      <p:sp>
        <p:nvSpPr>
          <p:cNvPr id="9" name="Rectangle 8"/>
          <p:cNvSpPr/>
          <p:nvPr/>
        </p:nvSpPr>
        <p:spPr>
          <a:xfrm>
            <a:off x="685800" y="5943600"/>
            <a:ext cx="80772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8‑8: </a:t>
            </a:r>
            <a:r>
              <a:rPr lang="en-IN" sz="1400" dirty="0">
                <a:latin typeface="Calibri" panose="020F0502020204030204" pitchFamily="34" charset="0"/>
                <a:cs typeface="Calibri" panose="020F0502020204030204" pitchFamily="34" charset="0"/>
              </a:rPr>
              <a:t>Form Scrum Team—Inputs, Tools, and Outputs</a:t>
            </a:r>
            <a:r>
              <a:rPr lang="en-US" sz="1400" dirty="0">
                <a:latin typeface="Calibri" panose="020F0502020204030204" pitchFamily="34" charset="0"/>
                <a:cs typeface="Calibri" panose="020F0502020204030204" pitchFamily="34" charset="0"/>
              </a:rPr>
              <a:t>; SBOK Page 152</a:t>
            </a:r>
          </a:p>
        </p:txBody>
      </p:sp>
    </p:spTree>
    <p:extLst>
      <p:ext uri="{BB962C8B-B14F-4D97-AF65-F5344CB8AC3E}">
        <p14:creationId xmlns:p14="http://schemas.microsoft.com/office/powerpoint/2010/main" val="303197924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066800" y="228600"/>
            <a:ext cx="8077200" cy="715963"/>
          </a:xfrm>
        </p:spPr>
        <p:txBody>
          <a:bodyPr/>
          <a:lstStyle/>
          <a:p>
            <a:r>
              <a:rPr lang="en-US" dirty="0"/>
              <a:t>Form Scrum Team: Critical Output – </a:t>
            </a:r>
            <a:br>
              <a:rPr lang="en-US" dirty="0"/>
            </a:br>
            <a:r>
              <a:rPr lang="en-US" dirty="0"/>
              <a:t>Identified Scrum Team</a:t>
            </a:r>
          </a:p>
        </p:txBody>
      </p:sp>
      <p:sp>
        <p:nvSpPr>
          <p:cNvPr id="2" name="Rectangle 1"/>
          <p:cNvSpPr/>
          <p:nvPr/>
        </p:nvSpPr>
        <p:spPr>
          <a:xfrm>
            <a:off x="304800" y="1447800"/>
            <a:ext cx="8534400" cy="4572000"/>
          </a:xfrm>
          <a:prstGeom prst="rect">
            <a:avLst/>
          </a:prstGeom>
        </p:spPr>
        <p:txBody>
          <a:bodyPr/>
          <a:lstStyle/>
          <a:p>
            <a:pPr lvl="0"/>
            <a:r>
              <a:rPr lang="en-IN" dirty="0">
                <a:latin typeface="Calibri" panose="020F0502020204030204" pitchFamily="34" charset="0"/>
                <a:cs typeface="Calibri" panose="020F0502020204030204" pitchFamily="34" charset="0"/>
              </a:rPr>
              <a:t>The Scrum Team, sometimes referred to as the Development Team, is a group or team of people who are responsible for understanding the business requirements specified by the Product Owner, estimating User Stories, and final creation of the project Deliverables.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Scrum Teams are cross-functional and self-organizing.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team decides the amount of work to commit to in a Sprint and determines the best way to perform the work.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Team consists of 6-10 cross-functional team members, who carry out all the work involved in creating potentially shippable Deliverables including development, testing, quality assurance, etc.</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Identifying the Scrum Team is the responsibility of the Product Owner, often in consultation with the Scrum Master.</a:t>
            </a:r>
          </a:p>
        </p:txBody>
      </p:sp>
    </p:spTree>
    <p:extLst>
      <p:ext uri="{BB962C8B-B14F-4D97-AF65-F5344CB8AC3E}">
        <p14:creationId xmlns:p14="http://schemas.microsoft.com/office/powerpoint/2010/main" val="3628566674"/>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Develop Epic(s)</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7" name="Text Box 2"/>
          <p:cNvSpPr txBox="1">
            <a:spLocks noChangeArrowheads="1"/>
          </p:cNvSpPr>
          <p:nvPr/>
        </p:nvSpPr>
        <p:spPr bwMode="auto">
          <a:xfrm>
            <a:off x="1778000" y="2352040"/>
            <a:ext cx="1803400" cy="32867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indent="-228600">
              <a:buFont typeface="+mj-lt"/>
              <a:buAutoNum type="arabicPeriod"/>
            </a:pPr>
            <a:r>
              <a:rPr lang="en-IN" sz="1100" dirty="0">
                <a:latin typeface="Calibri" panose="020F0502020204030204" pitchFamily="34" charset="0"/>
                <a:cs typeface="Calibri" panose="020F0502020204030204" pitchFamily="34" charset="0"/>
              </a:rPr>
              <a:t>Scrum Core Team*</a:t>
            </a:r>
          </a:p>
          <a:p>
            <a:pPr marL="228600" indent="-228600">
              <a:buFont typeface="+mj-lt"/>
              <a:buAutoNum type="arabicPeriod"/>
            </a:pPr>
            <a:r>
              <a:rPr lang="en-IN" sz="1100" dirty="0">
                <a:latin typeface="Calibri" panose="020F0502020204030204" pitchFamily="34" charset="0"/>
                <a:cs typeface="Calibri" panose="020F0502020204030204" pitchFamily="34" charset="0"/>
              </a:rPr>
              <a:t>Project Vision Statement*</a:t>
            </a:r>
          </a:p>
          <a:p>
            <a:pPr marL="228600" indent="-228600">
              <a:buFont typeface="+mj-lt"/>
              <a:buAutoNum type="arabicPeriod"/>
            </a:pPr>
            <a:r>
              <a:rPr lang="en-IN" sz="1100" dirty="0">
                <a:latin typeface="Calibri" panose="020F0502020204030204" pitchFamily="34" charset="0"/>
                <a:cs typeface="Calibri" panose="020F0502020204030204" pitchFamily="34" charset="0"/>
              </a:rPr>
              <a:t>Stakeholder(s) </a:t>
            </a:r>
          </a:p>
          <a:p>
            <a:pPr marL="228600" indent="-228600">
              <a:buFont typeface="+mj-lt"/>
              <a:buAutoNum type="arabicPeriod"/>
            </a:pPr>
            <a:r>
              <a:rPr lang="en-IN" sz="1100" dirty="0">
                <a:latin typeface="Calibri" panose="020F0502020204030204" pitchFamily="34" charset="0"/>
                <a:cs typeface="Calibri" panose="020F0502020204030204" pitchFamily="34" charset="0"/>
              </a:rPr>
              <a:t>Program Product Backlog</a:t>
            </a:r>
          </a:p>
          <a:p>
            <a:pPr marL="228600" indent="-228600">
              <a:buFont typeface="+mj-lt"/>
              <a:buAutoNum type="arabicPeriod"/>
            </a:pPr>
            <a:r>
              <a:rPr lang="en-IN" sz="1100" dirty="0">
                <a:latin typeface="Calibri" panose="020F0502020204030204" pitchFamily="34" charset="0"/>
                <a:cs typeface="Calibri" panose="020F0502020204030204" pitchFamily="34" charset="0"/>
              </a:rPr>
              <a:t>Approved Change Requests</a:t>
            </a:r>
          </a:p>
          <a:p>
            <a:pPr marL="228600" indent="-228600">
              <a:buFont typeface="+mj-lt"/>
              <a:buAutoNum type="arabicPeriod"/>
            </a:pPr>
            <a:r>
              <a:rPr lang="en-IN" sz="1100" dirty="0">
                <a:latin typeface="Calibri" panose="020F0502020204030204" pitchFamily="34" charset="0"/>
                <a:cs typeface="Calibri" panose="020F0502020204030204" pitchFamily="34" charset="0"/>
              </a:rPr>
              <a:t>Unapproved Change Requests</a:t>
            </a:r>
          </a:p>
          <a:p>
            <a:pPr marL="228600" indent="-228600">
              <a:buFont typeface="+mj-lt"/>
              <a:buAutoNum type="arabicPeriod"/>
            </a:pPr>
            <a:r>
              <a:rPr lang="en-IN" sz="1100" dirty="0">
                <a:latin typeface="Calibri" panose="020F0502020204030204" pitchFamily="34" charset="0"/>
                <a:cs typeface="Calibri" panose="020F0502020204030204" pitchFamily="34" charset="0"/>
              </a:rPr>
              <a:t>Program and Portfolio Risks</a:t>
            </a:r>
          </a:p>
          <a:p>
            <a:pPr marL="228600" indent="-228600">
              <a:buFont typeface="+mj-lt"/>
              <a:buAutoNum type="arabicPeriod"/>
            </a:pPr>
            <a:r>
              <a:rPr lang="en-IN" sz="1100" dirty="0">
                <a:latin typeface="Calibri" panose="020F0502020204030204" pitchFamily="34" charset="0"/>
                <a:cs typeface="Calibri" panose="020F0502020204030204" pitchFamily="34" charset="0"/>
              </a:rPr>
              <a:t>Laws and Regulations</a:t>
            </a:r>
          </a:p>
          <a:p>
            <a:pPr marL="228600" indent="-228600">
              <a:buFont typeface="+mj-lt"/>
              <a:buAutoNum type="arabicPeriod"/>
            </a:pPr>
            <a:r>
              <a:rPr lang="en-IN" sz="1100" dirty="0">
                <a:latin typeface="Calibri" panose="020F0502020204030204" pitchFamily="34" charset="0"/>
                <a:cs typeface="Calibri" panose="020F0502020204030204" pitchFamily="34" charset="0"/>
              </a:rPr>
              <a:t>Applicable Contracts</a:t>
            </a:r>
          </a:p>
          <a:p>
            <a:pPr marL="228600" indent="-228600">
              <a:buFont typeface="+mj-lt"/>
              <a:buAutoNum type="arabicPeriod"/>
            </a:pPr>
            <a:r>
              <a:rPr lang="en-IN" sz="1100" dirty="0">
                <a:latin typeface="Calibri" panose="020F0502020204030204" pitchFamily="34" charset="0"/>
                <a:cs typeface="Calibri" panose="020F0502020204030204" pitchFamily="34" charset="0"/>
              </a:rPr>
              <a:t>Previous Project Information</a:t>
            </a:r>
          </a:p>
          <a:p>
            <a:pPr marL="228600" indent="-228600">
              <a:buFont typeface="+mj-lt"/>
              <a:buAutoNum type="arabicPeriod"/>
            </a:pPr>
            <a:r>
              <a:rPr lang="en-IN" sz="1100" dirty="0">
                <a:latin typeface="Calibri" panose="020F0502020204030204" pitchFamily="34" charset="0"/>
                <a:cs typeface="Calibri" panose="020F0502020204030204" pitchFamily="34" charset="0"/>
              </a:rPr>
              <a:t>Scrum Guidance Body Recommendations</a:t>
            </a:r>
          </a:p>
        </p:txBody>
      </p:sp>
      <p:sp>
        <p:nvSpPr>
          <p:cNvPr id="8" name="Text Box 2"/>
          <p:cNvSpPr txBox="1">
            <a:spLocks noChangeArrowheads="1"/>
          </p:cNvSpPr>
          <p:nvPr/>
        </p:nvSpPr>
        <p:spPr bwMode="auto">
          <a:xfrm>
            <a:off x="3686809" y="2311456"/>
            <a:ext cx="1770380" cy="3327343"/>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Workshops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Focus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or Customer Interviews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Questionnaires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Risk Identification Techniques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9" name="Text Box 2"/>
          <p:cNvSpPr txBox="1">
            <a:spLocks noChangeArrowheads="1"/>
          </p:cNvSpPr>
          <p:nvPr/>
        </p:nvSpPr>
        <p:spPr bwMode="auto">
          <a:xfrm>
            <a:off x="5585777" y="2332637"/>
            <a:ext cx="1791970" cy="330616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Epic(s)*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Personas*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Approved Changes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p:txBody>
      </p:sp>
      <p:sp>
        <p:nvSpPr>
          <p:cNvPr id="10" name="Rectangle 9"/>
          <p:cNvSpPr/>
          <p:nvPr/>
        </p:nvSpPr>
        <p:spPr>
          <a:xfrm>
            <a:off x="1524000" y="5943600"/>
            <a:ext cx="5943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8‑10: </a:t>
            </a:r>
            <a:r>
              <a:rPr lang="en-IN" sz="1400" dirty="0">
                <a:latin typeface="Calibri" panose="020F0502020204030204" pitchFamily="34" charset="0"/>
                <a:cs typeface="Calibri" panose="020F0502020204030204" pitchFamily="34" charset="0"/>
              </a:rPr>
              <a:t>Develop Epics—Inputs, Tools, and Outputs</a:t>
            </a:r>
            <a:r>
              <a:rPr lang="en-US" sz="1400" dirty="0">
                <a:latin typeface="Calibri" panose="020F0502020204030204" pitchFamily="34" charset="0"/>
                <a:cs typeface="Calibri" panose="020F0502020204030204" pitchFamily="34" charset="0"/>
              </a:rPr>
              <a:t>; SBOK Page 158</a:t>
            </a:r>
          </a:p>
        </p:txBody>
      </p:sp>
    </p:spTree>
    <p:extLst>
      <p:ext uri="{BB962C8B-B14F-4D97-AF65-F5344CB8AC3E}">
        <p14:creationId xmlns:p14="http://schemas.microsoft.com/office/powerpoint/2010/main" val="110092925"/>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Critical Tool – </a:t>
            </a:r>
            <a:br>
              <a:rPr lang="en-US" dirty="0"/>
            </a:br>
            <a:r>
              <a:rPr lang="en-US" dirty="0"/>
              <a:t>User Group Meetings</a:t>
            </a:r>
          </a:p>
        </p:txBody>
      </p:sp>
      <p:sp>
        <p:nvSpPr>
          <p:cNvPr id="2" name="Rectangle 1"/>
          <p:cNvSpPr/>
          <p:nvPr/>
        </p:nvSpPr>
        <p:spPr>
          <a:xfrm>
            <a:off x="304800" y="1295400"/>
            <a:ext cx="8534400" cy="4800600"/>
          </a:xfrm>
          <a:prstGeom prst="rect">
            <a:avLst/>
          </a:prstGeom>
        </p:spPr>
        <p:txBody>
          <a:bodyPr/>
          <a:lstStyle/>
          <a:p>
            <a:pPr lvl="0"/>
            <a:r>
              <a:rPr lang="en-IN" dirty="0">
                <a:latin typeface="Calibri" panose="020F0502020204030204" pitchFamily="34" charset="0"/>
                <a:cs typeface="Calibri" panose="020F0502020204030204" pitchFamily="34" charset="0"/>
              </a:rPr>
              <a:t>User Group Meetings involve relevant stakeholders (primarily users or customers of the product).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They provide the Scrum Core Team with first-hand information about user expectations.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helps in formulating the Acceptance Criteria for the product and provides valuable insights for developing Epics.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User Group Meetings are vital in the prevention of expensive rework that may result from a lack of clarity regarding expectations and requirements.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meetings also promote buy-in for the project and create a common understanding among the Scrum Core Team and relevant Stakeholder(s).</a:t>
            </a:r>
          </a:p>
        </p:txBody>
      </p:sp>
    </p:spTree>
    <p:extLst>
      <p:ext uri="{BB962C8B-B14F-4D97-AF65-F5344CB8AC3E}">
        <p14:creationId xmlns:p14="http://schemas.microsoft.com/office/powerpoint/2010/main" val="3489626956"/>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Critical Output – </a:t>
            </a:r>
            <a:br>
              <a:rPr lang="en-US" dirty="0"/>
            </a:br>
            <a:r>
              <a:rPr lang="en-US" dirty="0"/>
              <a:t>Epic(s)</a:t>
            </a:r>
          </a:p>
        </p:txBody>
      </p:sp>
      <p:sp>
        <p:nvSpPr>
          <p:cNvPr id="2" name="Rectangle 1"/>
          <p:cNvSpPr/>
          <p:nvPr/>
        </p:nvSpPr>
        <p:spPr>
          <a:xfrm>
            <a:off x="304800" y="1295400"/>
            <a:ext cx="8534400" cy="4800600"/>
          </a:xfrm>
          <a:prstGeom prst="rect">
            <a:avLst/>
          </a:prstGeom>
        </p:spPr>
        <p:txBody>
          <a:bodyPr/>
          <a:lstStyle/>
          <a:p>
            <a:pPr lvl="0"/>
            <a:r>
              <a:rPr lang="en-IN" dirty="0">
                <a:latin typeface="Calibri" panose="020F0502020204030204" pitchFamily="34" charset="0"/>
                <a:cs typeface="Calibri" panose="020F0502020204030204" pitchFamily="34" charset="0"/>
              </a:rPr>
              <a:t>Epics are written in the initial stages of the project when most User Stories are high-level functionalities or product descriptions and requirements are broadly defined.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Epics are large, unrefined User Stories in the Prioritized Product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Epics come up in the Prioritized Product Backlog for completion in an upcoming Sprint, they are then broken down into smaller, more granular User Stories.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smaller User Stories are generally simple, short, and easy to implement functionalities or blocks of tasks to be completed in a Sprint. </a:t>
            </a:r>
          </a:p>
        </p:txBody>
      </p:sp>
    </p:spTree>
    <p:extLst>
      <p:ext uri="{BB962C8B-B14F-4D97-AF65-F5344CB8AC3E}">
        <p14:creationId xmlns:p14="http://schemas.microsoft.com/office/powerpoint/2010/main" val="165150152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Format of User Stories/Epic(s)</a:t>
            </a:r>
          </a:p>
        </p:txBody>
      </p:sp>
      <p:grpSp>
        <p:nvGrpSpPr>
          <p:cNvPr id="4" name="Group 3"/>
          <p:cNvGrpSpPr/>
          <p:nvPr/>
        </p:nvGrpSpPr>
        <p:grpSpPr>
          <a:xfrm>
            <a:off x="457200" y="2209800"/>
            <a:ext cx="8534400" cy="2819400"/>
            <a:chOff x="457200" y="1371600"/>
            <a:chExt cx="8534400" cy="2819400"/>
          </a:xfrm>
        </p:grpSpPr>
        <p:graphicFrame>
          <p:nvGraphicFramePr>
            <p:cNvPr id="6" name="Diagram 5"/>
            <p:cNvGraphicFramePr/>
            <p:nvPr/>
          </p:nvGraphicFramePr>
          <p:xfrm>
            <a:off x="457200" y="1371600"/>
            <a:ext cx="85344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066800" y="1840468"/>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Who</a:t>
              </a:r>
              <a:endParaRPr lang="en-IN" b="1" dirty="0">
                <a:ln/>
                <a:solidFill>
                  <a:srgbClr val="FF0000"/>
                </a:solidFill>
                <a:latin typeface="Calibri" panose="020F0502020204030204" pitchFamily="34" charset="0"/>
                <a:cs typeface="Calibri" panose="020F0502020204030204" pitchFamily="34" charset="0"/>
              </a:endParaRPr>
            </a:p>
          </p:txBody>
        </p:sp>
        <p:sp>
          <p:nvSpPr>
            <p:cNvPr id="8" name="TextBox 7"/>
            <p:cNvSpPr txBox="1"/>
            <p:nvPr/>
          </p:nvSpPr>
          <p:spPr>
            <a:xfrm>
              <a:off x="6743700" y="1840468"/>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Why</a:t>
              </a:r>
              <a:endParaRPr lang="en-IN" b="1" dirty="0">
                <a:ln/>
                <a:solidFill>
                  <a:srgbClr val="FF0000"/>
                </a:solidFill>
                <a:latin typeface="Calibri" panose="020F0502020204030204" pitchFamily="34" charset="0"/>
                <a:cs typeface="Calibri" panose="020F0502020204030204" pitchFamily="34" charset="0"/>
              </a:endParaRPr>
            </a:p>
          </p:txBody>
        </p:sp>
        <p:sp>
          <p:nvSpPr>
            <p:cNvPr id="9" name="TextBox 8"/>
            <p:cNvSpPr txBox="1"/>
            <p:nvPr/>
          </p:nvSpPr>
          <p:spPr>
            <a:xfrm>
              <a:off x="4038600" y="1828800"/>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What</a:t>
              </a:r>
              <a:endParaRPr lang="en-IN" b="1" dirty="0">
                <a:ln/>
                <a:solidFill>
                  <a:srgbClr val="FF0000"/>
                </a:solidFill>
                <a:latin typeface="Calibri" panose="020F0502020204030204" pitchFamily="34" charset="0"/>
                <a:cs typeface="Calibri" panose="020F0502020204030204" pitchFamily="34" charset="0"/>
              </a:endParaRPr>
            </a:p>
          </p:txBody>
        </p:sp>
        <p:sp>
          <p:nvSpPr>
            <p:cNvPr id="10" name="Rounded Rectangle 9"/>
            <p:cNvSpPr/>
            <p:nvPr/>
          </p:nvSpPr>
          <p:spPr>
            <a:xfrm>
              <a:off x="457200" y="2209800"/>
              <a:ext cx="22098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sp>
          <p:nvSpPr>
            <p:cNvPr id="11" name="Rounded Rectangle 10"/>
            <p:cNvSpPr/>
            <p:nvPr/>
          </p:nvSpPr>
          <p:spPr>
            <a:xfrm>
              <a:off x="2743200" y="2209800"/>
              <a:ext cx="35814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sp>
          <p:nvSpPr>
            <p:cNvPr id="12" name="Rounded Rectangle 11"/>
            <p:cNvSpPr/>
            <p:nvPr/>
          </p:nvSpPr>
          <p:spPr>
            <a:xfrm>
              <a:off x="6400800" y="2209800"/>
              <a:ext cx="19050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grpSp>
    </p:spTree>
    <p:extLst>
      <p:ext uri="{BB962C8B-B14F-4D97-AF65-F5344CB8AC3E}">
        <p14:creationId xmlns:p14="http://schemas.microsoft.com/office/powerpoint/2010/main" val="3105268935"/>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Epic 1</a:t>
            </a:r>
            <a:r>
              <a:rPr lang="en-IN" dirty="0">
                <a:latin typeface="Calibri" panose="020F0502020204030204" pitchFamily="34" charset="0"/>
                <a:cs typeface="Calibri" panose="020F0502020204030204" pitchFamily="34" charset="0"/>
              </a:rPr>
              <a:t> - As a user David, I should be able to login to my account, so that I could check my past history.</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 2</a:t>
            </a:r>
            <a:r>
              <a:rPr lang="en-IN" dirty="0">
                <a:latin typeface="Calibri" panose="020F0502020204030204" pitchFamily="34" charset="0"/>
                <a:cs typeface="Calibri" panose="020F0502020204030204" pitchFamily="34" charset="0"/>
              </a:rPr>
              <a:t> - As a user David, I should be able to make purchases online so that I could make purchase without going to the store.  </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 3</a:t>
            </a:r>
            <a:r>
              <a:rPr lang="en-IN" dirty="0">
                <a:latin typeface="Calibri" panose="020F0502020204030204" pitchFamily="34" charset="0"/>
                <a:cs typeface="Calibri" panose="020F0502020204030204" pitchFamily="34" charset="0"/>
              </a:rPr>
              <a:t> - As a user David, I should be able to easily browse for products and have a shopping cart feature to select items to purchase, so that I do not have to search for products repeatedly.</a:t>
            </a:r>
          </a:p>
          <a:p>
            <a:pPr lvl="0"/>
            <a:endParaRPr lang="en-IN" dirty="0">
              <a:latin typeface="Calibri" panose="020F0502020204030204" pitchFamily="34" charset="0"/>
              <a:cs typeface="Calibri" panose="020F0502020204030204" pitchFamily="34" charset="0"/>
            </a:endParaRPr>
          </a:p>
          <a:p>
            <a:pPr lvl="0"/>
            <a:r>
              <a:rPr lang="en-IN" kern="0" dirty="0">
                <a:solidFill>
                  <a:srgbClr val="0050AD"/>
                </a:solidFill>
                <a:latin typeface="Calibri" panose="020F0502020204030204" pitchFamily="34" charset="0"/>
                <a:cs typeface="Calibri" panose="020F0502020204030204" pitchFamily="34" charset="0"/>
              </a:rPr>
              <a:t>Please create two more epics based on </a:t>
            </a:r>
            <a:r>
              <a:rPr lang="en-IN" kern="0" dirty="0" err="1">
                <a:solidFill>
                  <a:srgbClr val="0050AD"/>
                </a:solidFill>
                <a:latin typeface="Calibri" panose="020F0502020204030204" pitchFamily="34" charset="0"/>
                <a:cs typeface="Calibri" panose="020F0502020204030204" pitchFamily="34" charset="0"/>
              </a:rPr>
              <a:t>VMfoods</a:t>
            </a:r>
            <a:r>
              <a:rPr lang="en-IN" kern="0" dirty="0">
                <a:solidFill>
                  <a:srgbClr val="0050AD"/>
                </a:solidFill>
                <a:latin typeface="Calibri" panose="020F0502020204030204" pitchFamily="34" charset="0"/>
                <a:cs typeface="Calibri" panose="020F0502020204030204" pitchFamily="34" charset="0"/>
              </a:rPr>
              <a:t> case study similar to the epics shown above?</a:t>
            </a:r>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p:txBody>
      </p:sp>
      <p:sp>
        <p:nvSpPr>
          <p:cNvPr id="6" name="Title 2"/>
          <p:cNvSpPr>
            <a:spLocks noGrp="1"/>
          </p:cNvSpPr>
          <p:nvPr>
            <p:ph type="title"/>
          </p:nvPr>
        </p:nvSpPr>
        <p:spPr>
          <a:xfrm>
            <a:off x="1143000" y="274637"/>
            <a:ext cx="8001000" cy="715963"/>
          </a:xfrm>
        </p:spPr>
        <p:txBody>
          <a:bodyPr/>
          <a:lstStyle/>
          <a:p>
            <a:r>
              <a:rPr lang="en-US" dirty="0"/>
              <a:t>Case Study – </a:t>
            </a:r>
            <a:r>
              <a:rPr lang="en-IN" dirty="0"/>
              <a:t>Create an Initial Product Backlog</a:t>
            </a:r>
            <a:br>
              <a:rPr lang="en-IN" dirty="0"/>
            </a:br>
            <a:r>
              <a:rPr lang="en-IN" dirty="0"/>
              <a:t>Epics</a:t>
            </a:r>
            <a:endParaRPr lang="en-US" dirty="0"/>
          </a:p>
        </p:txBody>
      </p:sp>
    </p:spTree>
    <p:extLst>
      <p:ext uri="{BB962C8B-B14F-4D97-AF65-F5344CB8AC3E}">
        <p14:creationId xmlns:p14="http://schemas.microsoft.com/office/powerpoint/2010/main" val="4044433270"/>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Critical Output – </a:t>
            </a:r>
            <a:br>
              <a:rPr lang="en-US" dirty="0"/>
            </a:br>
            <a:r>
              <a:rPr lang="en-US" dirty="0"/>
              <a:t>Personas</a:t>
            </a:r>
          </a:p>
        </p:txBody>
      </p:sp>
      <p:sp>
        <p:nvSpPr>
          <p:cNvPr id="2" name="Rectangle 1"/>
          <p:cNvSpPr/>
          <p:nvPr/>
        </p:nvSpPr>
        <p:spPr>
          <a:xfrm>
            <a:off x="304800" y="1295400"/>
            <a:ext cx="8534400" cy="4267200"/>
          </a:xfrm>
          <a:prstGeom prst="rect">
            <a:avLst/>
          </a:prstGeom>
        </p:spPr>
        <p:txBody>
          <a:bodyPr/>
          <a:lstStyle/>
          <a:p>
            <a:pPr lvl="0"/>
            <a:r>
              <a:rPr lang="en-US" dirty="0">
                <a:latin typeface="Calibri" panose="020F0502020204030204" pitchFamily="34" charset="0"/>
                <a:cs typeface="Calibri" panose="020F0502020204030204" pitchFamily="34" charset="0"/>
              </a:rPr>
              <a:t>Personas are highly detailed fictional characters, representative of the majority of users and of other stakeholders who may not directly use the end product.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Personas are created to identify the needs of the target user base.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Creating specific Personas can help the team better understand users and their requirements and goals.</a:t>
            </a:r>
          </a:p>
          <a:p>
            <a:pPr lvl="0"/>
            <a:endParaRPr lang="en-US"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Based on a Persona, the Product Owner can more effectively prioritize features to create the Prioritized Product Backlog.</a:t>
            </a:r>
          </a:p>
        </p:txBody>
      </p:sp>
    </p:spTree>
    <p:extLst>
      <p:ext uri="{BB962C8B-B14F-4D97-AF65-F5344CB8AC3E}">
        <p14:creationId xmlns:p14="http://schemas.microsoft.com/office/powerpoint/2010/main" val="334413527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 Creating a Persona</a:t>
            </a:r>
          </a:p>
        </p:txBody>
      </p:sp>
      <p:sp>
        <p:nvSpPr>
          <p:cNvPr id="2" name="Rectangle 1"/>
          <p:cNvSpPr/>
          <p:nvPr/>
        </p:nvSpPr>
        <p:spPr>
          <a:xfrm>
            <a:off x="304800" y="1295400"/>
            <a:ext cx="8534400" cy="4267200"/>
          </a:xfrm>
          <a:prstGeom prst="rect">
            <a:avLst/>
          </a:prstGeom>
        </p:spPr>
        <p:txBody>
          <a:bodyPr/>
          <a:lstStyle/>
          <a:p>
            <a:pPr lvl="0"/>
            <a:r>
              <a:rPr lang="en-IN" dirty="0">
                <a:latin typeface="Calibri" panose="020F0502020204030204" pitchFamily="34" charset="0"/>
                <a:cs typeface="Calibri" panose="020F0502020204030204" pitchFamily="34" charset="0"/>
              </a:rPr>
              <a:t>Creating a persona involves assigning a fictional name and preferably a picture, like a stock image, to the character.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Persona will include highly specific attributes such as age, gender, education, environment, interests, and goals.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quote illustrating the Persona’s requirements can be included as well.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Next slide talks about examples of Personas for a travel website</a:t>
            </a:r>
          </a:p>
        </p:txBody>
      </p:sp>
    </p:spTree>
    <p:extLst>
      <p:ext uri="{BB962C8B-B14F-4D97-AF65-F5344CB8AC3E}">
        <p14:creationId xmlns:p14="http://schemas.microsoft.com/office/powerpoint/2010/main" val="1946643940"/>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Prasoona\Desktop\scrum pics\persona 1.jpg"/>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Lst>
          </a:blip>
          <a:srcRect/>
          <a:stretch>
            <a:fillRect/>
          </a:stretch>
        </p:blipFill>
        <p:spPr bwMode="auto">
          <a:xfrm>
            <a:off x="990600" y="1676400"/>
            <a:ext cx="2664000" cy="3773618"/>
          </a:xfrm>
          <a:prstGeom prst="rect">
            <a:avLst/>
          </a:prstGeom>
          <a:noFill/>
          <a:ln w="9525">
            <a:noFill/>
            <a:miter lim="800000"/>
            <a:headEnd/>
            <a:tailEnd/>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460870" y="1676400"/>
            <a:ext cx="2685060" cy="3814221"/>
          </a:xfrm>
          <a:prstGeom prst="rect">
            <a:avLst/>
          </a:prstGeom>
          <a:noFill/>
          <a:ln w="9525">
            <a:noFill/>
            <a:miter lim="800000"/>
            <a:headEnd/>
            <a:tailEnd/>
          </a:ln>
        </p:spPr>
      </p:pic>
      <p:sp>
        <p:nvSpPr>
          <p:cNvPr id="6" name="Title 2"/>
          <p:cNvSpPr>
            <a:spLocks noGrp="1"/>
          </p:cNvSpPr>
          <p:nvPr>
            <p:ph type="title"/>
          </p:nvPr>
        </p:nvSpPr>
        <p:spPr>
          <a:xfrm>
            <a:off x="0" y="228600"/>
            <a:ext cx="9144000" cy="715963"/>
          </a:xfrm>
        </p:spPr>
        <p:txBody>
          <a:bodyPr/>
          <a:lstStyle/>
          <a:p>
            <a:r>
              <a:rPr lang="en-US" dirty="0"/>
              <a:t>Example - Personas</a:t>
            </a:r>
          </a:p>
        </p:txBody>
      </p:sp>
    </p:spTree>
    <p:extLst>
      <p:ext uri="{BB962C8B-B14F-4D97-AF65-F5344CB8AC3E}">
        <p14:creationId xmlns:p14="http://schemas.microsoft.com/office/powerpoint/2010/main" val="135434651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74637"/>
            <a:ext cx="8001000" cy="715963"/>
          </a:xfrm>
        </p:spPr>
        <p:txBody>
          <a:bodyPr/>
          <a:lstStyle/>
          <a:p>
            <a:r>
              <a:rPr lang="en-US" dirty="0"/>
              <a:t>Case Study – </a:t>
            </a:r>
            <a:r>
              <a:rPr lang="en-IN" dirty="0"/>
              <a:t>Create an Initial Product Backlog</a:t>
            </a:r>
            <a:br>
              <a:rPr lang="en-IN" dirty="0"/>
            </a:br>
            <a:r>
              <a:rPr lang="en-IN" dirty="0"/>
              <a:t>Persona</a:t>
            </a:r>
            <a:endParaRPr lang="en-US" dirty="0"/>
          </a:p>
        </p:txBody>
      </p:sp>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David, 28 years old, Retail Professional</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David is a retail professional who works long hours at the store and hardly gets time to go out for grocery shopping. David prefers ordering his groceries online. He normally places the same order and as such prefers the option to repeat his orders without the need to specify his address and enter his card details again. For David, speed matters the most when it comes to online orders.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3124200"/>
            <a:ext cx="4572000" cy="2928158"/>
          </a:xfrm>
          <a:prstGeom prst="rect">
            <a:avLst/>
          </a:prstGeom>
        </p:spPr>
      </p:pic>
    </p:spTree>
    <p:extLst>
      <p:ext uri="{BB962C8B-B14F-4D97-AF65-F5344CB8AC3E}">
        <p14:creationId xmlns:p14="http://schemas.microsoft.com/office/powerpoint/2010/main" val="106605645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Sue, 25 years old, Logistics Executive</a:t>
            </a:r>
          </a:p>
          <a:p>
            <a:pPr lvl="0"/>
            <a:endParaRPr lang="en-IN" b="1"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Sue works for </a:t>
            </a:r>
            <a:r>
              <a:rPr lang="en-IN" dirty="0" err="1">
                <a:latin typeface="Calibri" panose="020F0502020204030204" pitchFamily="34" charset="0"/>
                <a:cs typeface="Calibri" panose="020F0502020204030204" pitchFamily="34" charset="0"/>
              </a:rPr>
              <a:t>VMFoods</a:t>
            </a:r>
            <a:r>
              <a:rPr lang="en-IN" dirty="0">
                <a:latin typeface="Calibri" panose="020F0502020204030204" pitchFamily="34" charset="0"/>
                <a:cs typeface="Calibri" panose="020F0502020204030204" pitchFamily="34" charset="0"/>
              </a:rPr>
              <a:t> and will be responsible for managing timely delivery of grocery orders from clients. Sue expects a lot of orders coming in from the </a:t>
            </a:r>
            <a:r>
              <a:rPr lang="en-IN" dirty="0" err="1">
                <a:latin typeface="Calibri" panose="020F0502020204030204" pitchFamily="34" charset="0"/>
                <a:cs typeface="Calibri" panose="020F0502020204030204" pitchFamily="34" charset="0"/>
              </a:rPr>
              <a:t>VMFoods</a:t>
            </a:r>
            <a:r>
              <a:rPr lang="en-IN" dirty="0">
                <a:latin typeface="Calibri" panose="020F0502020204030204" pitchFamily="34" charset="0"/>
                <a:cs typeface="Calibri" panose="020F0502020204030204" pitchFamily="34" charset="0"/>
              </a:rPr>
              <a:t> website. Sue does not like to switch between multiple systems to manage orders because there is every chance of missing out on critical details. Sue prefers a system which will give her an overview of all the orders and their current status in one click. </a:t>
            </a:r>
          </a:p>
        </p:txBody>
      </p:sp>
      <p:sp>
        <p:nvSpPr>
          <p:cNvPr id="6" name="Title 2"/>
          <p:cNvSpPr>
            <a:spLocks noGrp="1"/>
          </p:cNvSpPr>
          <p:nvPr>
            <p:ph type="title"/>
          </p:nvPr>
        </p:nvSpPr>
        <p:spPr>
          <a:xfrm>
            <a:off x="1143000" y="274637"/>
            <a:ext cx="8001000" cy="715963"/>
          </a:xfrm>
        </p:spPr>
        <p:txBody>
          <a:bodyPr/>
          <a:lstStyle/>
          <a:p>
            <a:r>
              <a:rPr lang="en-US" dirty="0"/>
              <a:t>Case Study – </a:t>
            </a:r>
            <a:r>
              <a:rPr lang="en-IN" dirty="0"/>
              <a:t>Create an Initial Product Backlog</a:t>
            </a:r>
            <a:br>
              <a:rPr lang="en-IN" dirty="0"/>
            </a:br>
            <a:r>
              <a:rPr lang="en-IN" dirty="0"/>
              <a:t>Persona</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2971800"/>
            <a:ext cx="2286000" cy="3352800"/>
          </a:xfrm>
          <a:prstGeom prst="rect">
            <a:avLst/>
          </a:prstGeom>
        </p:spPr>
      </p:pic>
    </p:spTree>
    <p:extLst>
      <p:ext uri="{BB962C8B-B14F-4D97-AF65-F5344CB8AC3E}">
        <p14:creationId xmlns:p14="http://schemas.microsoft.com/office/powerpoint/2010/main" val="209039854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4351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37338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309</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you create two personas for </a:t>
            </a:r>
            <a:r>
              <a:rPr lang="en-IN" sz="2000" b="0" kern="0" dirty="0" err="1">
                <a:solidFill>
                  <a:srgbClr val="0050AD"/>
                </a:solidFill>
              </a:rPr>
              <a:t>VMfoods</a:t>
            </a:r>
            <a:r>
              <a:rPr lang="en-IN" sz="2000" b="0" kern="0" dirty="0">
                <a:solidFill>
                  <a:srgbClr val="0050AD"/>
                </a:solidFill>
              </a:rPr>
              <a:t> case study based on the images given? Please type your answer in the Question window.</a:t>
            </a:r>
          </a:p>
        </p:txBody>
      </p:sp>
      <p:sp>
        <p:nvSpPr>
          <p:cNvPr id="6" name="TextBox 5"/>
          <p:cNvSpPr txBox="1"/>
          <p:nvPr/>
        </p:nvSpPr>
        <p:spPr>
          <a:xfrm>
            <a:off x="76200" y="874693"/>
            <a:ext cx="89154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Create an Initial Product Backlog</a:t>
            </a:r>
            <a:br>
              <a:rPr lang="en-IN"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Persona</a:t>
            </a:r>
            <a:endParaRPr lang="en-US" sz="2800" b="1" dirty="0">
              <a:solidFill>
                <a:srgbClr val="0050AD"/>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2819400"/>
            <a:ext cx="3200400" cy="213408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400" y="2895115"/>
            <a:ext cx="3200400" cy="2134085"/>
          </a:xfrm>
          <a:prstGeom prst="rect">
            <a:avLst/>
          </a:prstGeom>
        </p:spPr>
      </p:pic>
    </p:spTree>
    <p:extLst>
      <p:ext uri="{BB962C8B-B14F-4D97-AF65-F5344CB8AC3E}">
        <p14:creationId xmlns:p14="http://schemas.microsoft.com/office/powerpoint/2010/main" val="3587916522"/>
      </p:ext>
    </p:extLst>
  </p:cSld>
  <p:clrMapOvr>
    <a:masterClrMapping/>
  </p:clrMapOvr>
  <p:transition spd="med">
    <p:pull/>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Create Prioritized Product Backlog</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2" y="1219200"/>
            <a:ext cx="5611495" cy="105664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66252" y="2228143"/>
            <a:ext cx="1803400" cy="3486857"/>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Epic(s)*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Personas*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Business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Applicable Contracts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7" name="Text Box 2"/>
          <p:cNvSpPr txBox="1">
            <a:spLocks noChangeArrowheads="1"/>
          </p:cNvSpPr>
          <p:nvPr/>
        </p:nvSpPr>
        <p:spPr bwMode="auto">
          <a:xfrm>
            <a:off x="3686810" y="2286000"/>
            <a:ext cx="1770380" cy="34290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Prioritization Methods*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Workshops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Planning for Value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Risk Assessment Techniques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of Project Value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Estimation Methods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8" name="Text Box 2"/>
          <p:cNvSpPr txBox="1">
            <a:spLocks noChangeArrowheads="1"/>
          </p:cNvSpPr>
          <p:nvPr/>
        </p:nvSpPr>
        <p:spPr bwMode="auto">
          <a:xfrm>
            <a:off x="5585777" y="2243922"/>
            <a:ext cx="1791970" cy="3471077"/>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 </a:t>
            </a:r>
          </a:p>
        </p:txBody>
      </p:sp>
      <p:sp>
        <p:nvSpPr>
          <p:cNvPr id="9" name="Rectangle 8"/>
          <p:cNvSpPr/>
          <p:nvPr/>
        </p:nvSpPr>
        <p:spPr>
          <a:xfrm>
            <a:off x="914400" y="5943600"/>
            <a:ext cx="75438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8‑12: </a:t>
            </a:r>
            <a:r>
              <a:rPr lang="en-IN" sz="1400" dirty="0">
                <a:latin typeface="Calibri" panose="020F0502020204030204" pitchFamily="34" charset="0"/>
                <a:cs typeface="Calibri" panose="020F0502020204030204" pitchFamily="34" charset="0"/>
              </a:rPr>
              <a:t>Create Prioritized Product Backlog—Inputs, Tools, and Outputs</a:t>
            </a:r>
            <a:r>
              <a:rPr lang="en-US" sz="1400" dirty="0">
                <a:latin typeface="Calibri" panose="020F0502020204030204" pitchFamily="34" charset="0"/>
                <a:cs typeface="Calibri" panose="020F0502020204030204" pitchFamily="34" charset="0"/>
              </a:rPr>
              <a:t>; SBOK Page 166</a:t>
            </a:r>
          </a:p>
        </p:txBody>
      </p:sp>
    </p:spTree>
    <p:extLst>
      <p:ext uri="{BB962C8B-B14F-4D97-AF65-F5344CB8AC3E}">
        <p14:creationId xmlns:p14="http://schemas.microsoft.com/office/powerpoint/2010/main" val="588269880"/>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28600"/>
            <a:ext cx="8001000" cy="715963"/>
          </a:xfrm>
        </p:spPr>
        <p:txBody>
          <a:bodyPr/>
          <a:lstStyle/>
          <a:p>
            <a:r>
              <a:rPr lang="en-US" dirty="0"/>
              <a:t>Create Prioritized Product Backlog: Critical Tool - </a:t>
            </a:r>
            <a:r>
              <a:rPr lang="en-IN" dirty="0"/>
              <a:t>User Story Prioritization Methods</a:t>
            </a:r>
            <a:endParaRPr lang="en-US" dirty="0"/>
          </a:p>
        </p:txBody>
      </p:sp>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Examples of Prioritization Methods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err="1">
                <a:latin typeface="Calibri" panose="020F0502020204030204" pitchFamily="34" charset="0"/>
                <a:cs typeface="Calibri" panose="020F0502020204030204" pitchFamily="34" charset="0"/>
              </a:rPr>
              <a:t>MoSCoW</a:t>
            </a:r>
            <a:r>
              <a:rPr lang="en-IN" dirty="0">
                <a:latin typeface="Calibri" panose="020F0502020204030204" pitchFamily="34" charset="0"/>
                <a:cs typeface="Calibri" panose="020F0502020204030204" pitchFamily="34" charset="0"/>
              </a:rPr>
              <a:t> Prioritization scheme</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Paired Comparison</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100-Point Method</a:t>
            </a:r>
          </a:p>
        </p:txBody>
      </p:sp>
    </p:spTree>
    <p:extLst>
      <p:ext uri="{BB962C8B-B14F-4D97-AF65-F5344CB8AC3E}">
        <p14:creationId xmlns:p14="http://schemas.microsoft.com/office/powerpoint/2010/main" val="1302540582"/>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28600"/>
            <a:ext cx="8001000" cy="715963"/>
          </a:xfrm>
        </p:spPr>
        <p:txBody>
          <a:bodyPr/>
          <a:lstStyle/>
          <a:p>
            <a:r>
              <a:rPr lang="en-US" dirty="0"/>
              <a:t>Create Prioritized Product Backlog: Mandatory Output - </a:t>
            </a:r>
            <a:r>
              <a:rPr lang="en-IN" dirty="0"/>
              <a:t>Prioritized Product Backlog</a:t>
            </a:r>
            <a:endParaRPr lang="en-US" dirty="0"/>
          </a:p>
        </p:txBody>
      </p:sp>
      <p:sp>
        <p:nvSpPr>
          <p:cNvPr id="2" name="Rectangle 1"/>
          <p:cNvSpPr/>
          <p:nvPr/>
        </p:nvSpPr>
        <p:spPr>
          <a:xfrm>
            <a:off x="304800" y="12954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The Product Owner develops a Prioritized Product Backlog which contains a prioritized list of business and project requirements written in the form of Epic(s), which are high level User Stories.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Prioritized Product Backlog is based on three primary factors: value, risk or uncertainty, and dependencies.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also referred to as the Risk Adjusted Product Backlog since it includes identified and assessed risks related to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also encompasses all Approved Changes that can be appropriately prioritized in the Prioritized Product Backlog </a:t>
            </a:r>
          </a:p>
        </p:txBody>
      </p:sp>
    </p:spTree>
    <p:extLst>
      <p:ext uri="{BB962C8B-B14F-4D97-AF65-F5344CB8AC3E}">
        <p14:creationId xmlns:p14="http://schemas.microsoft.com/office/powerpoint/2010/main" val="1058877567"/>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28600"/>
            <a:ext cx="8001000" cy="715963"/>
          </a:xfrm>
        </p:spPr>
        <p:txBody>
          <a:bodyPr/>
          <a:lstStyle/>
          <a:p>
            <a:r>
              <a:rPr lang="en-US" dirty="0"/>
              <a:t>Create Prioritized Product Backlog: Critical Output – </a:t>
            </a:r>
            <a:r>
              <a:rPr lang="en-IN" dirty="0"/>
              <a:t>Done Criteria</a:t>
            </a:r>
            <a:endParaRPr lang="en-US" dirty="0"/>
          </a:p>
        </p:txBody>
      </p:sp>
      <p:sp>
        <p:nvSpPr>
          <p:cNvPr id="2" name="Rectangle 1"/>
          <p:cNvSpPr/>
          <p:nvPr/>
        </p:nvSpPr>
        <p:spPr>
          <a:xfrm>
            <a:off x="304800" y="12954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Done Criteria are a set of rules that are applicable to all User Stories.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clear definition of Done is critical, because it removes ambiguity from requirements and helps the team adhere to mandatory quality norms.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clear definition is used to create the Done Criteria that are an output of the Create Prioritized Product Backlog process.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User Story is considered Done when it is demonstrated to and approved by the Product Owner who judges it on the basis of the Done Criteria and the User Story specific Acceptance Criteria. </a:t>
            </a:r>
          </a:p>
        </p:txBody>
      </p:sp>
    </p:spTree>
    <p:extLst>
      <p:ext uri="{BB962C8B-B14F-4D97-AF65-F5344CB8AC3E}">
        <p14:creationId xmlns:p14="http://schemas.microsoft.com/office/powerpoint/2010/main" val="3833860700"/>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92262"/>
            <a:ext cx="7886700" cy="4351338"/>
          </a:xfrm>
        </p:spPr>
        <p:txBody>
          <a:bodyPr/>
          <a:lstStyle/>
          <a:p>
            <a:pPr lvl="0"/>
            <a:r>
              <a:rPr lang="en-US" sz="1800" dirty="0"/>
              <a:t>Reviewed by other team members</a:t>
            </a:r>
            <a:endParaRPr lang="en-IN" sz="1800" dirty="0"/>
          </a:p>
          <a:p>
            <a:pPr lvl="0"/>
            <a:r>
              <a:rPr lang="en-US" sz="1800" dirty="0"/>
              <a:t>Completed unit testing of the User Story</a:t>
            </a:r>
            <a:endParaRPr lang="en-IN" sz="1800" dirty="0"/>
          </a:p>
          <a:p>
            <a:pPr lvl="0"/>
            <a:r>
              <a:rPr lang="en-US" sz="1800" dirty="0"/>
              <a:t>Completion of quality assurance tests </a:t>
            </a:r>
            <a:endParaRPr lang="en-IN" sz="1800" dirty="0"/>
          </a:p>
          <a:p>
            <a:pPr lvl="0"/>
            <a:r>
              <a:rPr lang="en-US" sz="1800" dirty="0"/>
              <a:t>Completion of all documentation related to the User Story</a:t>
            </a:r>
            <a:endParaRPr lang="en-IN" sz="1800" dirty="0"/>
          </a:p>
          <a:p>
            <a:pPr lvl="0"/>
            <a:r>
              <a:rPr lang="en-US" sz="1800" dirty="0"/>
              <a:t>All issues are fixed</a:t>
            </a:r>
            <a:endParaRPr lang="en-IN" sz="1800" dirty="0"/>
          </a:p>
          <a:p>
            <a:r>
              <a:rPr lang="en-US" sz="1800" dirty="0"/>
              <a:t>Successful demonstration to stakeholders and/or business representatives</a:t>
            </a:r>
            <a:endParaRPr lang="en-IN" sz="1800" dirty="0"/>
          </a:p>
        </p:txBody>
      </p:sp>
      <p:sp>
        <p:nvSpPr>
          <p:cNvPr id="4" name="Slide Number Placeholder 3"/>
          <p:cNvSpPr>
            <a:spLocks noGrp="1"/>
          </p:cNvSpPr>
          <p:nvPr>
            <p:ph type="sldNum" sz="quarter" idx="12"/>
          </p:nvPr>
        </p:nvSpPr>
        <p:spPr/>
        <p:txBody>
          <a:bodyPr/>
          <a:lstStyle/>
          <a:p>
            <a:fld id="{7CBCC52C-CE0E-4A77-AE88-E639344518EB}" type="slidenum">
              <a:rPr lang="en-US" smtClean="0"/>
              <a:t>314</a:t>
            </a:fld>
            <a:endParaRPr lang="en-US" dirty="0"/>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Done Criteria - Examples</a:t>
            </a:r>
          </a:p>
        </p:txBody>
      </p:sp>
    </p:spTree>
    <p:extLst>
      <p:ext uri="{BB962C8B-B14F-4D97-AF65-F5344CB8AC3E}">
        <p14:creationId xmlns:p14="http://schemas.microsoft.com/office/powerpoint/2010/main" val="289441052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315</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Team members disagree with prioritization of requirements in the product backlog. How should the Product Owner address this?? Please type your answer in the Question window.</a:t>
            </a:r>
          </a:p>
        </p:txBody>
      </p:sp>
      <p:sp>
        <p:nvSpPr>
          <p:cNvPr id="6" name="TextBox 5"/>
          <p:cNvSpPr txBox="1"/>
          <p:nvPr/>
        </p:nvSpPr>
        <p:spPr>
          <a:xfrm>
            <a:off x="914400" y="417493"/>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 Case Study</a:t>
            </a:r>
            <a:br>
              <a:rPr lang="en-US"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Issues with creating a Product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2801309"/>
      </p:ext>
    </p:extLst>
  </p:cSld>
  <p:clrMapOvr>
    <a:masterClrMapping/>
  </p:clrMapOvr>
  <p:transition spd="med">
    <p:pull/>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316</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Scrum Team members feel that few Product Backlog Items not well defined. What should the Product Owner do in this context?? Please type your answer in the Question window.</a:t>
            </a:r>
          </a:p>
        </p:txBody>
      </p:sp>
      <p:sp>
        <p:nvSpPr>
          <p:cNvPr id="6" name="TextBox 5"/>
          <p:cNvSpPr txBox="1"/>
          <p:nvPr/>
        </p:nvSpPr>
        <p:spPr>
          <a:xfrm>
            <a:off x="914400" y="417493"/>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 Case Study</a:t>
            </a:r>
            <a:br>
              <a:rPr lang="en-US"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Issues with creating a Product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6825002"/>
      </p:ext>
    </p:extLst>
  </p:cSld>
  <p:clrMapOvr>
    <a:masterClrMapping/>
  </p:clrMapOvr>
  <p:transition spd="med">
    <p:pull/>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Conduct Release Planning</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2" y="1219200"/>
            <a:ext cx="5611495" cy="105664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70801" y="2275840"/>
            <a:ext cx="1803400" cy="3362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Chief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Business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Holiday Calendar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a:t>
            </a:r>
          </a:p>
        </p:txBody>
      </p:sp>
      <p:sp>
        <p:nvSpPr>
          <p:cNvPr id="7" name="Text Box 2"/>
          <p:cNvSpPr txBox="1">
            <a:spLocks noChangeArrowheads="1"/>
          </p:cNvSpPr>
          <p:nvPr/>
        </p:nvSpPr>
        <p:spPr bwMode="auto">
          <a:xfrm>
            <a:off x="3686810" y="2279014"/>
            <a:ext cx="1770380" cy="3359785"/>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Release Planning Sessions*</a:t>
            </a:r>
          </a:p>
          <a:p>
            <a:pPr marL="22860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Release Prioritization Methods*</a:t>
            </a:r>
          </a:p>
        </p:txBody>
      </p:sp>
      <p:sp>
        <p:nvSpPr>
          <p:cNvPr id="8" name="Text Box 2"/>
          <p:cNvSpPr txBox="1">
            <a:spLocks noChangeArrowheads="1"/>
          </p:cNvSpPr>
          <p:nvPr/>
        </p:nvSpPr>
        <p:spPr bwMode="auto">
          <a:xfrm>
            <a:off x="5585777" y="2288540"/>
            <a:ext cx="1791970" cy="335025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Release Planning Schedule*</a:t>
            </a:r>
          </a:p>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Length of Sprint*</a:t>
            </a:r>
          </a:p>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Target Customers for Release</a:t>
            </a:r>
          </a:p>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Refined Prioritized Product Backlog</a:t>
            </a:r>
          </a:p>
        </p:txBody>
      </p:sp>
      <p:sp>
        <p:nvSpPr>
          <p:cNvPr id="9" name="Rectangle 8"/>
          <p:cNvSpPr/>
          <p:nvPr/>
        </p:nvSpPr>
        <p:spPr>
          <a:xfrm>
            <a:off x="914400" y="5943600"/>
            <a:ext cx="75438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8‑14: </a:t>
            </a:r>
            <a:r>
              <a:rPr lang="en-IN" sz="1400" dirty="0">
                <a:latin typeface="Calibri" panose="020F0502020204030204" pitchFamily="34" charset="0"/>
                <a:cs typeface="Calibri" panose="020F0502020204030204" pitchFamily="34" charset="0"/>
              </a:rPr>
              <a:t>Conduct Release Planning—Inputs, Tools, and Outputs</a:t>
            </a:r>
            <a:r>
              <a:rPr lang="en-US" sz="1400" dirty="0">
                <a:latin typeface="Calibri" panose="020F0502020204030204" pitchFamily="34" charset="0"/>
                <a:cs typeface="Calibri" panose="020F0502020204030204" pitchFamily="34" charset="0"/>
              </a:rPr>
              <a:t>; SBOK Page 173</a:t>
            </a:r>
          </a:p>
        </p:txBody>
      </p:sp>
    </p:spTree>
    <p:extLst>
      <p:ext uri="{BB962C8B-B14F-4D97-AF65-F5344CB8AC3E}">
        <p14:creationId xmlns:p14="http://schemas.microsoft.com/office/powerpoint/2010/main" val="186964782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Tools – </a:t>
            </a:r>
            <a:br>
              <a:rPr lang="en-US" dirty="0"/>
            </a:br>
            <a:r>
              <a:rPr lang="en-US" dirty="0"/>
              <a:t>Release Planning Sessions</a:t>
            </a:r>
          </a:p>
        </p:txBody>
      </p:sp>
      <p:sp>
        <p:nvSpPr>
          <p:cNvPr id="2" name="Rectangle 1"/>
          <p:cNvSpPr/>
          <p:nvPr/>
        </p:nvSpPr>
        <p:spPr>
          <a:xfrm>
            <a:off x="304800" y="1219200"/>
            <a:ext cx="8534400" cy="5029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Release Planning Sessions are conducted to develop a Release Plan.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plan defines when various sets of usable functionality or products will be delivered to the customer.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major objective of a Release Planning Meeting is to enable the Scrum Team to have an overview of the releases and delivery schedule for the product they are developing so that they can align with the expectations of the Product Owner and relevant stakeholders (primarily the project sponsor).</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Some organizations prefer continuous deployment, where there is a release after creation of specified usable functionality. Other organizations prefer phased deployment, where releases are made at predefined intervals.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416159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Tools – </a:t>
            </a:r>
            <a:br>
              <a:rPr lang="en-US" dirty="0"/>
            </a:br>
            <a:r>
              <a:rPr lang="en-US" dirty="0"/>
              <a:t>Release Prioritization Methods </a:t>
            </a:r>
          </a:p>
        </p:txBody>
      </p:sp>
      <p:sp>
        <p:nvSpPr>
          <p:cNvPr id="2" name="Rectangle 1"/>
          <p:cNvSpPr/>
          <p:nvPr/>
        </p:nvSpPr>
        <p:spPr>
          <a:xfrm>
            <a:off x="304800" y="1219200"/>
            <a:ext cx="8534400" cy="5029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Release Prioritization Methods are used to develop a Release Plan.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These methods are industry and organization specific and are usually determined by the organization’s senior management.</a:t>
            </a:r>
          </a:p>
        </p:txBody>
      </p:sp>
    </p:spTree>
    <p:extLst>
      <p:ext uri="{BB962C8B-B14F-4D97-AF65-F5344CB8AC3E}">
        <p14:creationId xmlns:p14="http://schemas.microsoft.com/office/powerpoint/2010/main" val="3061829229"/>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Outputs – </a:t>
            </a:r>
            <a:br>
              <a:rPr lang="en-US" dirty="0"/>
            </a:br>
            <a:r>
              <a:rPr lang="en-US" dirty="0"/>
              <a:t>Release Planning Schedule </a:t>
            </a:r>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A Release Planning Schedule states released which deliverables are to be to the customers, along with planned intervals, and dates for releases.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There may not be a release scheduled at the end of every Sprint iteration.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 times, a release may be planned after a group of Sprint iterations are completed.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Depending on the organization’s strategy, Release Planning sessions in projects may be driven by functionality, in which the objective is to deliver once a predetermined set of functionality has been developed, or the planning may be driven by date, in which the release happens on a predefined date.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deliverable should be released when it offers sufficient business value to the customer</a:t>
            </a:r>
          </a:p>
        </p:txBody>
      </p:sp>
    </p:spTree>
    <p:extLst>
      <p:ext uri="{BB962C8B-B14F-4D97-AF65-F5344CB8AC3E}">
        <p14:creationId xmlns:p14="http://schemas.microsoft.com/office/powerpoint/2010/main" val="3145806660"/>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Outputs – </a:t>
            </a:r>
            <a:br>
              <a:rPr lang="en-US" dirty="0"/>
            </a:br>
            <a:r>
              <a:rPr lang="en-US" dirty="0"/>
              <a:t>Length of Sprint </a:t>
            </a:r>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The Product Owner and the Scrum Team decide on the Length of Sprint for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determined, the Length of Sprint normally remains the same throughout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Early in the project they may still be experimenting to find the best Sprint length.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Later in the project a change in the Length of Sprint normally means it can be reduced due to improvements in the project environment.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Sprint could be Time-boxed from 1 to 6 weeks. </a:t>
            </a: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8798881"/>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a process in the Initiate phase of Scrum?</a:t>
            </a:r>
          </a:p>
          <a:p>
            <a:pPr lvl="0"/>
            <a:endParaRPr lang="en-IN" sz="1800" dirty="0">
              <a:latin typeface="Calibri" panose="020F0502020204030204" pitchFamily="34" charset="0"/>
            </a:endParaRPr>
          </a:p>
          <a:p>
            <a:pPr lvl="0">
              <a:buFont typeface="+mj-lt"/>
              <a:buAutoNum type="alphaUcPeriod"/>
            </a:pPr>
            <a:r>
              <a:rPr lang="en-US" sz="1800" dirty="0"/>
              <a:t>Identify Scrum Master and Stakeholder(s)</a:t>
            </a:r>
          </a:p>
          <a:p>
            <a:pPr lvl="0">
              <a:buFont typeface="+mj-lt"/>
              <a:buAutoNum type="alphaUcPeriod"/>
            </a:pPr>
            <a:r>
              <a:rPr lang="en-US" sz="1800" dirty="0"/>
              <a:t>Estimate Commit User Stories</a:t>
            </a:r>
          </a:p>
          <a:p>
            <a:pPr lvl="0">
              <a:buFont typeface="+mj-lt"/>
              <a:buAutoNum type="alphaUcPeriod"/>
            </a:pPr>
            <a:r>
              <a:rPr lang="en-US" sz="1800" dirty="0"/>
              <a:t>Conduct Daily Standup</a:t>
            </a:r>
          </a:p>
          <a:p>
            <a:pPr lvl="0">
              <a:buFont typeface="+mj-lt"/>
              <a:buAutoNum type="alphaUcPeriod"/>
            </a:pPr>
            <a:r>
              <a:rPr lang="en-US" sz="1800" dirty="0"/>
              <a:t>Create Business Case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322</a:t>
            </a:fld>
            <a:endParaRPr lang="en-US" dirty="0"/>
          </a:p>
        </p:txBody>
      </p:sp>
    </p:spTree>
    <p:extLst>
      <p:ext uri="{BB962C8B-B14F-4D97-AF65-F5344CB8AC3E}">
        <p14:creationId xmlns:p14="http://schemas.microsoft.com/office/powerpoint/2010/main" val="3280712366"/>
      </p:ext>
    </p:extLst>
  </p:cSld>
  <p:clrMapOvr>
    <a:masterClrMapping/>
  </p:clrMapOvr>
  <p:transition spd="med">
    <p:pull/>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323</a:t>
            </a:fld>
            <a:endParaRPr lang="en-US" dirty="0"/>
          </a:p>
        </p:txBody>
      </p:sp>
    </p:spTree>
    <p:extLst>
      <p:ext uri="{BB962C8B-B14F-4D97-AF65-F5344CB8AC3E}">
        <p14:creationId xmlns:p14="http://schemas.microsoft.com/office/powerpoint/2010/main" val="507452828"/>
      </p:ext>
    </p:extLst>
  </p:cSld>
  <p:clrMapOvr>
    <a:masterClrMapping/>
  </p:clrMapOvr>
  <p:transition spd="med">
    <p:pull/>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statements about Release Planning Sessions to initiate a project is NOT true?</a:t>
            </a:r>
          </a:p>
          <a:p>
            <a:pPr lvl="0"/>
            <a:endParaRPr lang="en-IN" sz="1800" dirty="0"/>
          </a:p>
          <a:p>
            <a:pPr lvl="0">
              <a:buFont typeface="+mj-lt"/>
              <a:buAutoNum type="alphaUcPeriod"/>
            </a:pPr>
            <a:r>
              <a:rPr lang="en-US" sz="1800" dirty="0"/>
              <a:t>The Release Planning Meeting is a tool used to create a Release Planning Schedule.</a:t>
            </a:r>
          </a:p>
          <a:p>
            <a:pPr lvl="0">
              <a:buFont typeface="+mj-lt"/>
              <a:buAutoNum type="alphaUcPeriod"/>
            </a:pPr>
            <a:r>
              <a:rPr lang="en-US" sz="1800" dirty="0"/>
              <a:t>The purpose of Release Planning Session is to enable the Scrum Team to have an overview of the releases.</a:t>
            </a:r>
          </a:p>
          <a:p>
            <a:pPr lvl="0">
              <a:buFont typeface="+mj-lt"/>
              <a:buAutoNum type="alphaUcPeriod"/>
            </a:pPr>
            <a:r>
              <a:rPr lang="en-US" sz="1800" dirty="0"/>
              <a:t>The purpose of a Release Planning Meeting is to allow Scrum Teams to align with the customer’s requirements.</a:t>
            </a:r>
          </a:p>
          <a:p>
            <a:pPr lvl="0">
              <a:buFont typeface="+mj-lt"/>
              <a:buAutoNum type="alphaUcPeriod"/>
            </a:pPr>
            <a:r>
              <a:rPr lang="en-US" sz="1800" dirty="0"/>
              <a:t>In the Release Planning Session the Scrum Core Team creates a Sprint planning schedule that states which deliverables are to be released during which Sprint.</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324</a:t>
            </a:fld>
            <a:endParaRPr lang="en-US" dirty="0"/>
          </a:p>
        </p:txBody>
      </p:sp>
    </p:spTree>
    <p:extLst>
      <p:ext uri="{BB962C8B-B14F-4D97-AF65-F5344CB8AC3E}">
        <p14:creationId xmlns:p14="http://schemas.microsoft.com/office/powerpoint/2010/main" val="3198515049"/>
      </p:ext>
    </p:extLst>
  </p:cSld>
  <p:clrMapOvr>
    <a:masterClrMapping/>
  </p:clrMapOvr>
  <p:transition spd="med">
    <p:pull/>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325</a:t>
            </a:fld>
            <a:endParaRPr lang="en-US" dirty="0"/>
          </a:p>
        </p:txBody>
      </p:sp>
    </p:spTree>
    <p:extLst>
      <p:ext uri="{BB962C8B-B14F-4D97-AF65-F5344CB8AC3E}">
        <p14:creationId xmlns:p14="http://schemas.microsoft.com/office/powerpoint/2010/main" val="2709757816"/>
      </p:ext>
    </p:extLst>
  </p:cSld>
  <p:clrMapOvr>
    <a:masterClrMapping/>
  </p:clrMapOvr>
  <p:transition spd="med">
    <p:pull/>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prioritized set of work to be done is captured by the Product Owner in: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A User Story.</a:t>
            </a:r>
          </a:p>
          <a:p>
            <a:pPr lvl="0">
              <a:buFont typeface="+mj-lt"/>
              <a:buAutoNum type="alphaUcPeriod"/>
            </a:pPr>
            <a:r>
              <a:rPr lang="en-IN" sz="1800" dirty="0">
                <a:latin typeface="Calibri" panose="020F0502020204030204" pitchFamily="34" charset="0"/>
              </a:rPr>
              <a:t>The Prioritized Product Backlog. </a:t>
            </a:r>
          </a:p>
          <a:p>
            <a:pPr lvl="0">
              <a:buFont typeface="+mj-lt"/>
              <a:buAutoNum type="alphaUcPeriod"/>
            </a:pPr>
            <a:r>
              <a:rPr lang="en-IN" sz="1800" dirty="0">
                <a:latin typeface="Calibri" panose="020F0502020204030204" pitchFamily="34" charset="0"/>
              </a:rPr>
              <a:t>A Burndown chart. </a:t>
            </a:r>
          </a:p>
          <a:p>
            <a:pPr lvl="0">
              <a:buFont typeface="+mj-lt"/>
              <a:buAutoNum type="alphaUcPeriod"/>
            </a:pPr>
            <a:r>
              <a:rPr lang="en-IN" sz="1800" dirty="0">
                <a:latin typeface="Calibri" panose="020F0502020204030204" pitchFamily="34" charset="0"/>
              </a:rPr>
              <a:t>Accepted deliverables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326</a:t>
            </a:fld>
            <a:endParaRPr lang="en-US" dirty="0"/>
          </a:p>
        </p:txBody>
      </p:sp>
    </p:spTree>
    <p:extLst>
      <p:ext uri="{BB962C8B-B14F-4D97-AF65-F5344CB8AC3E}">
        <p14:creationId xmlns:p14="http://schemas.microsoft.com/office/powerpoint/2010/main" val="370193506"/>
      </p:ext>
    </p:extLst>
  </p:cSld>
  <p:clrMapOvr>
    <a:masterClrMapping/>
  </p:clrMapOvr>
  <p:transition spd="med">
    <p:pull/>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327</a:t>
            </a:fld>
            <a:endParaRPr lang="en-US" dirty="0"/>
          </a:p>
        </p:txBody>
      </p:sp>
    </p:spTree>
    <p:extLst>
      <p:ext uri="{BB962C8B-B14F-4D97-AF65-F5344CB8AC3E}">
        <p14:creationId xmlns:p14="http://schemas.microsoft.com/office/powerpoint/2010/main" val="3509746861"/>
      </p:ext>
    </p:extLst>
  </p:cSld>
  <p:clrMapOvr>
    <a:masterClrMapping/>
  </p:clrMapOvr>
  <p:transition spd="med">
    <p:pull/>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roles is identified in the Create Project Vision process?</a:t>
            </a:r>
          </a:p>
          <a:p>
            <a:pPr lvl="0"/>
            <a:endParaRPr lang="en-IN" sz="1800" dirty="0">
              <a:latin typeface="Calibri" panose="020F0502020204030204" pitchFamily="34" charset="0"/>
            </a:endParaRPr>
          </a:p>
          <a:p>
            <a:pPr lvl="0">
              <a:buFont typeface="+mj-lt"/>
              <a:buAutoNum type="alphaUcPeriod"/>
            </a:pPr>
            <a:r>
              <a:rPr lang="en-IN" sz="1800" dirty="0"/>
              <a:t>Scrum Master</a:t>
            </a:r>
          </a:p>
          <a:p>
            <a:pPr lvl="0">
              <a:buFont typeface="+mj-lt"/>
              <a:buAutoNum type="alphaUcPeriod"/>
            </a:pPr>
            <a:r>
              <a:rPr lang="en-IN" sz="1800" dirty="0"/>
              <a:t>Product Owner</a:t>
            </a:r>
          </a:p>
          <a:p>
            <a:pPr lvl="0">
              <a:buFont typeface="+mj-lt"/>
              <a:buAutoNum type="alphaUcPeriod"/>
            </a:pPr>
            <a:r>
              <a:rPr lang="en-IN" sz="1800" dirty="0"/>
              <a:t>Scrum Team</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328</a:t>
            </a:fld>
            <a:endParaRPr lang="en-US" dirty="0"/>
          </a:p>
        </p:txBody>
      </p:sp>
    </p:spTree>
    <p:extLst>
      <p:ext uri="{BB962C8B-B14F-4D97-AF65-F5344CB8AC3E}">
        <p14:creationId xmlns:p14="http://schemas.microsoft.com/office/powerpoint/2010/main" val="254176888"/>
      </p:ext>
    </p:extLst>
  </p:cSld>
  <p:clrMapOvr>
    <a:masterClrMapping/>
  </p:clrMapOvr>
  <p:transition spd="med">
    <p:pull/>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329</a:t>
            </a:fld>
            <a:endParaRPr lang="en-US" dirty="0"/>
          </a:p>
        </p:txBody>
      </p:sp>
    </p:spTree>
    <p:extLst>
      <p:ext uri="{BB962C8B-B14F-4D97-AF65-F5344CB8AC3E}">
        <p14:creationId xmlns:p14="http://schemas.microsoft.com/office/powerpoint/2010/main" val="1582679509"/>
      </p:ext>
    </p:extLst>
  </p:cSld>
  <p:clrMapOvr>
    <a:masterClrMapping/>
  </p:clrMapOvr>
  <p:transition spd="med">
    <p:pull/>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330</a:t>
            </a:fld>
            <a:endParaRPr lang="en-US" dirty="0"/>
          </a:p>
        </p:txBody>
      </p:sp>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If you are using Scrum, how does release planning work in your organization? Is functionality driving your Releases or the schedule??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938806518"/>
      </p:ext>
    </p:extLst>
  </p:cSld>
  <p:clrMapOvr>
    <a:masterClrMapping/>
  </p:clrMapOvr>
  <p:transition spd="med">
    <p:pull/>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Plan and Estimate</a:t>
            </a:r>
            <a:endParaRPr lang="en-IN" dirty="0"/>
          </a:p>
        </p:txBody>
      </p:sp>
    </p:spTree>
    <p:extLst>
      <p:ext uri="{BB962C8B-B14F-4D97-AF65-F5344CB8AC3E}">
        <p14:creationId xmlns:p14="http://schemas.microsoft.com/office/powerpoint/2010/main" val="3273726962"/>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228600"/>
            <a:ext cx="9067800" cy="715963"/>
          </a:xfrm>
        </p:spPr>
        <p:txBody>
          <a:bodyPr/>
          <a:lstStyle/>
          <a:p>
            <a:r>
              <a:rPr lang="en-US" dirty="0"/>
              <a:t>Scrum Phase - Plan and Estimate</a:t>
            </a:r>
          </a:p>
        </p:txBody>
      </p:sp>
      <p:sp>
        <p:nvSpPr>
          <p:cNvPr id="5" name="Rectangle 4"/>
          <p:cNvSpPr/>
          <p:nvPr/>
        </p:nvSpPr>
        <p:spPr>
          <a:xfrm>
            <a:off x="1562388" y="5791200"/>
            <a:ext cx="5542992"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9‑2: Plan and Estimate Overview (Essentials); SBOK Page 184</a:t>
            </a:r>
          </a:p>
        </p:txBody>
      </p:sp>
      <p:pic>
        <p:nvPicPr>
          <p:cNvPr id="8" name="Picture 7"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914400"/>
            <a:ext cx="7303666" cy="4876800"/>
          </a:xfrm>
          <a:prstGeom prst="rect">
            <a:avLst/>
          </a:prstGeom>
        </p:spPr>
      </p:pic>
      <p:sp>
        <p:nvSpPr>
          <p:cNvPr id="6" name="Rectangle 5"/>
          <p:cNvSpPr/>
          <p:nvPr/>
        </p:nvSpPr>
        <p:spPr>
          <a:xfrm>
            <a:off x="0" y="6096000"/>
            <a:ext cx="8534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181-211</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332</a:t>
            </a:fld>
            <a:endParaRPr lang="en-US" dirty="0"/>
          </a:p>
        </p:txBody>
      </p:sp>
    </p:spTree>
    <p:extLst>
      <p:ext uri="{BB962C8B-B14F-4D97-AF65-F5344CB8AC3E}">
        <p14:creationId xmlns:p14="http://schemas.microsoft.com/office/powerpoint/2010/main" val="2948610808"/>
      </p:ext>
    </p:extLst>
  </p:cSld>
  <p:clrMapOvr>
    <a:masterClrMapping/>
  </p:clrMapOvr>
  <p:transition spd="med">
    <p:pull/>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Create User Stories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5" name="Text Box 2"/>
          <p:cNvSpPr txBox="1">
            <a:spLocks noChangeArrowheads="1"/>
          </p:cNvSpPr>
          <p:nvPr/>
        </p:nvSpPr>
        <p:spPr bwMode="auto">
          <a:xfrm>
            <a:off x="1766252" y="2347206"/>
            <a:ext cx="1803400" cy="298679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Personas*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Epic(s)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Business Requirements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Laws and Regulations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Applicable Contracts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a:t>
            </a:r>
          </a:p>
        </p:txBody>
      </p:sp>
      <p:sp>
        <p:nvSpPr>
          <p:cNvPr id="7" name="Text Box 2"/>
          <p:cNvSpPr txBox="1">
            <a:spLocks noChangeArrowheads="1"/>
          </p:cNvSpPr>
          <p:nvPr/>
        </p:nvSpPr>
        <p:spPr bwMode="auto">
          <a:xfrm>
            <a:off x="3686810" y="2352040"/>
            <a:ext cx="1770380" cy="2981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Writing Expertise*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Workshops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Focus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Customer or User Interviews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Questionnaires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a:t>
            </a:r>
            <a:r>
              <a:rPr lang="en-IN" sz="1100" b="1" kern="0" dirty="0">
                <a:effectLst/>
                <a:latin typeface="Calibri" panose="020F0502020204030204" pitchFamily="34" charset="0"/>
                <a:ea typeface="Times New Roman"/>
                <a:cs typeface="Calibri" panose="020F0502020204030204" pitchFamily="34" charset="0"/>
              </a:rPr>
              <a:t> </a:t>
            </a:r>
          </a:p>
        </p:txBody>
      </p:sp>
      <p:sp>
        <p:nvSpPr>
          <p:cNvPr id="8" name="Text Box 2"/>
          <p:cNvSpPr txBox="1">
            <a:spLocks noChangeArrowheads="1"/>
          </p:cNvSpPr>
          <p:nvPr/>
        </p:nvSpPr>
        <p:spPr bwMode="auto">
          <a:xfrm>
            <a:off x="5585777" y="2347206"/>
            <a:ext cx="1791970" cy="298679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or Refined Personas</a:t>
            </a:r>
          </a:p>
        </p:txBody>
      </p:sp>
      <p:sp>
        <p:nvSpPr>
          <p:cNvPr id="9" name="Rectangle 8"/>
          <p:cNvSpPr/>
          <p:nvPr/>
        </p:nvSpPr>
        <p:spPr>
          <a:xfrm>
            <a:off x="1276765" y="5791200"/>
            <a:ext cx="6114238"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9‑3: </a:t>
            </a:r>
            <a:r>
              <a:rPr lang="en-IN" sz="1400" dirty="0">
                <a:latin typeface="Calibri" panose="020F0502020204030204" pitchFamily="34" charset="0"/>
                <a:cs typeface="Calibri" panose="020F0502020204030204" pitchFamily="34" charset="0"/>
              </a:rPr>
              <a:t>Create User Stories—Inputs, Tools, and Outputs</a:t>
            </a:r>
            <a:r>
              <a:rPr lang="en-US" sz="1400" dirty="0">
                <a:latin typeface="Calibri" panose="020F0502020204030204" pitchFamily="34" charset="0"/>
                <a:cs typeface="Calibri" panose="020F0502020204030204" pitchFamily="34" charset="0"/>
              </a:rPr>
              <a:t>; SBOK Page 185</a:t>
            </a:r>
          </a:p>
        </p:txBody>
      </p:sp>
    </p:spTree>
    <p:extLst>
      <p:ext uri="{BB962C8B-B14F-4D97-AF65-F5344CB8AC3E}">
        <p14:creationId xmlns:p14="http://schemas.microsoft.com/office/powerpoint/2010/main" val="3637610317"/>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User Stories: Critical Tools -  </a:t>
            </a:r>
            <a:br>
              <a:rPr lang="en-US" dirty="0"/>
            </a:br>
            <a:r>
              <a:rPr lang="en-IN" dirty="0"/>
              <a:t>User Story Writing Expertise</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The Product Owner, based on his or her interaction with the stakeholders, business knowledge and expertise, and inputs from the team, develops User Stories that will form the initial Prioritized Product Backlog for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Prioritized Product Backlog represents the total sum of what must be completed for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objective of this exercise is to create elaborated and refined User Stories that can be estimated, and committed to by the Scrum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 times, the Product Owner may bring a Business Analyst to assist with writing User Stories.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Although the Product Owner has the primary responsibility for writing User Stories and often carries out this exercise on his or her own, a User Story Writing Workshop can be held if desired. </a:t>
            </a:r>
          </a:p>
        </p:txBody>
      </p:sp>
    </p:spTree>
    <p:extLst>
      <p:ext uri="{BB962C8B-B14F-4D97-AF65-F5344CB8AC3E}">
        <p14:creationId xmlns:p14="http://schemas.microsoft.com/office/powerpoint/2010/main" val="4206490427"/>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User Stories: Critical Outputs -  </a:t>
            </a:r>
            <a:br>
              <a:rPr lang="en-US" dirty="0"/>
            </a:br>
            <a:r>
              <a:rPr lang="en-IN" dirty="0"/>
              <a:t>User Stories</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User Stories adhere to a specific, predefined structure and are a simplistic way of documenting the requirements and desired end-user functionality.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User Story tells you three things about the requirement: Who, What, and Why.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predefined, standard format results in enhanced communication among the stakeholders and better estimations by the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Prioritized Product Backlog is a dynamic list that is continuously updated because of reprioritization and new, updated, refined, and sometimes, deleted User Stories. </a:t>
            </a:r>
          </a:p>
        </p:txBody>
      </p:sp>
    </p:spTree>
    <p:extLst>
      <p:ext uri="{BB962C8B-B14F-4D97-AF65-F5344CB8AC3E}">
        <p14:creationId xmlns:p14="http://schemas.microsoft.com/office/powerpoint/2010/main" val="1332397377"/>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User Stories: Critical Outputs -  </a:t>
            </a:r>
            <a:br>
              <a:rPr lang="en-US" dirty="0"/>
            </a:br>
            <a:r>
              <a:rPr lang="en-IN" dirty="0"/>
              <a:t>User Story Acceptance Criteria</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Every User Story has an associated Acceptance Criteria.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User Stories are subjective, so the Acceptance Criteria provide the objectivity required for the User Story to be considered as Done or not Done during the Sprint Review.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Acceptance Criteria provide clarity to the team on what is expected of a User Story, remove ambiguity from requirements, and help in aligning expectations.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Product Owner defines and communicates the Acceptance Criteria to the Scrum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In the Sprint Review Meetings, the Acceptance Criteria provide the context for the Product Owner to decide if a User Story has been completed satisfactorily.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important and the responsibility of the Scrum Master to ensure that the Product Owner does not change the Acceptance Criteria of a committed User Story in the middle of a Sprint. </a:t>
            </a:r>
          </a:p>
        </p:txBody>
      </p:sp>
    </p:spTree>
    <p:extLst>
      <p:ext uri="{BB962C8B-B14F-4D97-AF65-F5344CB8AC3E}">
        <p14:creationId xmlns:p14="http://schemas.microsoft.com/office/powerpoint/2010/main" val="466008806"/>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Case Study -  User Stories &amp; Acceptance Criteria</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Epic 1 -</a:t>
            </a:r>
            <a:r>
              <a:rPr lang="en-IN" dirty="0">
                <a:latin typeface="Calibri" panose="020F0502020204030204" pitchFamily="34" charset="0"/>
                <a:cs typeface="Calibri" panose="020F0502020204030204" pitchFamily="34" charset="0"/>
              </a:rPr>
              <a:t> As a user David, I should be able to login to my account, so that I could have all the important information stored for future use.</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r>
              <a:rPr lang="en-IN" dirty="0">
                <a:latin typeface="Calibri" panose="020F0502020204030204" pitchFamily="34" charset="0"/>
                <a:cs typeface="Calibri" panose="020F0502020204030204" pitchFamily="34" charset="0"/>
              </a:rPr>
              <a:t> As a user David, I would like to create an account, so that I could login to my account.</a:t>
            </a:r>
          </a:p>
          <a:p>
            <a:pPr lvl="0"/>
            <a:r>
              <a:rPr lang="en-IN" b="1" dirty="0">
                <a:latin typeface="Calibri" panose="020F0502020204030204" pitchFamily="34" charset="0"/>
                <a:cs typeface="Calibri" panose="020F0502020204030204" pitchFamily="34" charset="0"/>
              </a:rPr>
              <a:t>Acceptance Criteria -</a:t>
            </a:r>
            <a:r>
              <a:rPr lang="en-IN" dirty="0">
                <a:latin typeface="Calibri" panose="020F0502020204030204" pitchFamily="34" charset="0"/>
                <a:cs typeface="Calibri" panose="020F0502020204030204" pitchFamily="34" charset="0"/>
              </a:rPr>
              <a:t> The account creation page should allow the account to be created with both email address as well as mobile number.</a:t>
            </a:r>
          </a:p>
        </p:txBody>
      </p:sp>
    </p:spTree>
    <p:extLst>
      <p:ext uri="{BB962C8B-B14F-4D97-AF65-F5344CB8AC3E}">
        <p14:creationId xmlns:p14="http://schemas.microsoft.com/office/powerpoint/2010/main" val="30897142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Case Study -  User Stories &amp; Acceptance Criteria</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Epic 2 - </a:t>
            </a:r>
            <a:r>
              <a:rPr lang="en-IN" dirty="0">
                <a:latin typeface="Calibri" panose="020F0502020204030204" pitchFamily="34" charset="0"/>
                <a:cs typeface="Calibri" panose="020F0502020204030204" pitchFamily="34" charset="0"/>
              </a:rPr>
              <a:t>As a user David, I should be able to make purchases online so that I could make purchase without going to the store. </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p>
          <a:p>
            <a:pPr lvl="0"/>
            <a:r>
              <a:rPr lang="en-IN" b="1" dirty="0">
                <a:latin typeface="Calibri" panose="020F0502020204030204" pitchFamily="34" charset="0"/>
                <a:cs typeface="Calibri" panose="020F0502020204030204" pitchFamily="34" charset="0"/>
              </a:rPr>
              <a:t>Acceptance Criteria - </a:t>
            </a:r>
          </a:p>
          <a:p>
            <a:pPr lvl="0"/>
            <a:endParaRPr lang="en-IN" b="1"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p>
          <a:p>
            <a:pPr lvl="0"/>
            <a:r>
              <a:rPr lang="en-IN" b="1" dirty="0">
                <a:latin typeface="Calibri" panose="020F0502020204030204" pitchFamily="34" charset="0"/>
                <a:cs typeface="Calibri" panose="020F0502020204030204" pitchFamily="34" charset="0"/>
              </a:rPr>
              <a:t>Acceptance Criteria - </a:t>
            </a:r>
          </a:p>
        </p:txBody>
      </p:sp>
    </p:spTree>
    <p:extLst>
      <p:ext uri="{BB962C8B-B14F-4D97-AF65-F5344CB8AC3E}">
        <p14:creationId xmlns:p14="http://schemas.microsoft.com/office/powerpoint/2010/main" val="4169555538"/>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Estimate User Stories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198827" y="5791200"/>
            <a:ext cx="6270114"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9‑5: </a:t>
            </a:r>
            <a:r>
              <a:rPr lang="en-IN" sz="1400" dirty="0">
                <a:latin typeface="Calibri" panose="020F0502020204030204" pitchFamily="34" charset="0"/>
                <a:cs typeface="Calibri" panose="020F0502020204030204" pitchFamily="34" charset="0"/>
              </a:rPr>
              <a:t>Estimate User Stories—Inputs, Tools, and Outputs</a:t>
            </a:r>
            <a:r>
              <a:rPr lang="en-US" sz="1400" dirty="0">
                <a:latin typeface="Calibri" panose="020F0502020204030204" pitchFamily="34" charset="0"/>
                <a:cs typeface="Calibri" panose="020F0502020204030204" pitchFamily="34" charset="0"/>
              </a:rPr>
              <a:t>; SBOK Page 191</a:t>
            </a:r>
          </a:p>
        </p:txBody>
      </p:sp>
      <p:sp>
        <p:nvSpPr>
          <p:cNvPr id="10" name="Text Box 2"/>
          <p:cNvSpPr txBox="1">
            <a:spLocks noChangeArrowheads="1"/>
          </p:cNvSpPr>
          <p:nvPr/>
        </p:nvSpPr>
        <p:spPr bwMode="auto">
          <a:xfrm>
            <a:off x="1766252" y="2297230"/>
            <a:ext cx="1802130" cy="136036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Stories*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1" name="Text Box 2"/>
          <p:cNvSpPr txBox="1">
            <a:spLocks noChangeArrowheads="1"/>
          </p:cNvSpPr>
          <p:nvPr/>
        </p:nvSpPr>
        <p:spPr bwMode="auto">
          <a:xfrm>
            <a:off x="3686810" y="2352040"/>
            <a:ext cx="1770380" cy="13055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Planning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 Review Meetings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Methods* </a:t>
            </a:r>
          </a:p>
        </p:txBody>
      </p:sp>
      <p:sp>
        <p:nvSpPr>
          <p:cNvPr id="12" name="Text Box 2"/>
          <p:cNvSpPr txBox="1">
            <a:spLocks noChangeArrowheads="1"/>
          </p:cNvSpPr>
          <p:nvPr/>
        </p:nvSpPr>
        <p:spPr bwMode="auto">
          <a:xfrm>
            <a:off x="5597128" y="2359774"/>
            <a:ext cx="1793875" cy="1297826"/>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Estimated User Stories*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User Acceptance Criteria </a:t>
            </a:r>
          </a:p>
        </p:txBody>
      </p:sp>
    </p:spTree>
    <p:extLst>
      <p:ext uri="{BB962C8B-B14F-4D97-AF65-F5344CB8AC3E}">
        <p14:creationId xmlns:p14="http://schemas.microsoft.com/office/powerpoint/2010/main" val="1381150732"/>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User Stories: Critical Outputs – </a:t>
            </a:r>
            <a:br>
              <a:rPr lang="en-US" dirty="0"/>
            </a:br>
            <a:r>
              <a:rPr lang="en-US" dirty="0"/>
              <a:t>Estimated User Stories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Relative sizing, or story points can be used for estimating the overall size of a User Story or feature.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approach assigns a story point value based on an overall assessment of the size of a User Story with consideration given to risk, amount of effort required, and level of complexity.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assessment will be conducted by the Scrum Team and a story point value will be assigned.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an evaluation is done on one User Story in the Prioritized Product Backlog, the Scrum Team can then evaluate other User Stories relative to that first story.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should be noted that since the story point calibration for each team would be different, the number of story points completed could not be used for comparison across teams.</a:t>
            </a:r>
          </a:p>
        </p:txBody>
      </p:sp>
    </p:spTree>
    <p:extLst>
      <p:ext uri="{BB962C8B-B14F-4D97-AF65-F5344CB8AC3E}">
        <p14:creationId xmlns:p14="http://schemas.microsoft.com/office/powerpoint/2010/main" val="3348006426"/>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Commit User Stories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227296" y="5791200"/>
            <a:ext cx="6213176"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9‑7: </a:t>
            </a:r>
            <a:r>
              <a:rPr lang="en-IN" sz="1400" dirty="0">
                <a:latin typeface="Calibri" panose="020F0502020204030204" pitchFamily="34" charset="0"/>
                <a:cs typeface="Calibri" panose="020F0502020204030204" pitchFamily="34" charset="0"/>
              </a:rPr>
              <a:t>Commit User Stories—Inputs, Tools, and Outputs</a:t>
            </a:r>
            <a:r>
              <a:rPr lang="en-US" sz="1400" dirty="0">
                <a:latin typeface="Calibri" panose="020F0502020204030204" pitchFamily="34" charset="0"/>
                <a:cs typeface="Calibri" panose="020F0502020204030204" pitchFamily="34" charset="0"/>
              </a:rPr>
              <a:t>; SBOK Page 196</a:t>
            </a:r>
          </a:p>
        </p:txBody>
      </p:sp>
      <p:sp>
        <p:nvSpPr>
          <p:cNvPr id="8" name="Text Box 2"/>
          <p:cNvSpPr txBox="1">
            <a:spLocks noChangeArrowheads="1"/>
          </p:cNvSpPr>
          <p:nvPr/>
        </p:nvSpPr>
        <p:spPr bwMode="auto">
          <a:xfrm>
            <a:off x="1766252" y="2352040"/>
            <a:ext cx="1803400" cy="13817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Estimated User Stories*</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Length of Sprint*</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Previous Sprint Velocity</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88497" y="2357868"/>
            <a:ext cx="1803400" cy="137593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Planning Meeting* </a:t>
            </a:r>
          </a:p>
        </p:txBody>
      </p:sp>
      <p:sp>
        <p:nvSpPr>
          <p:cNvPr id="14" name="Text Box 2"/>
          <p:cNvSpPr txBox="1">
            <a:spLocks noChangeArrowheads="1"/>
          </p:cNvSpPr>
          <p:nvPr/>
        </p:nvSpPr>
        <p:spPr bwMode="auto">
          <a:xfrm>
            <a:off x="5585777" y="2329287"/>
            <a:ext cx="1791970" cy="1404512"/>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Committed User Stories* </a:t>
            </a:r>
          </a:p>
        </p:txBody>
      </p:sp>
    </p:spTree>
    <p:extLst>
      <p:ext uri="{BB962C8B-B14F-4D97-AF65-F5344CB8AC3E}">
        <p14:creationId xmlns:p14="http://schemas.microsoft.com/office/powerpoint/2010/main" val="61598197"/>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Commit User Stories: Critical Tools – </a:t>
            </a:r>
            <a:br>
              <a:rPr lang="en-US" dirty="0"/>
            </a:br>
            <a:r>
              <a:rPr lang="en-US" dirty="0"/>
              <a:t>Sprint Planning Meetings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In Sprint Planning Meetings, the Scrum Team gets together to plan the work to be done in the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team reviews the Estimated User Stories at the top of the Prioritized Product Backlog.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Product Owner is present during this meeting in case clarification of User Stories or priorities are required.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To help ensure that the group stays on topic, this meeting should be Time-boxed, with the standard length limited to two hours per week of Sprint duration.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This assists in preventing the tendency to stray into discussions that should actually occur in other meetings, like the Release Planning or Sprint Review Meetings.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 part of this meeting the entire Scrum Team will commit to delivering a subset of User Stories from the Prioritized Product Backlog in the Sprint. </a:t>
            </a:r>
          </a:p>
        </p:txBody>
      </p:sp>
    </p:spTree>
    <p:extLst>
      <p:ext uri="{BB962C8B-B14F-4D97-AF65-F5344CB8AC3E}">
        <p14:creationId xmlns:p14="http://schemas.microsoft.com/office/powerpoint/2010/main" val="3963859197"/>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Commit User Stories: Mandatory Tools – </a:t>
            </a:r>
            <a:br>
              <a:rPr lang="en-US" dirty="0"/>
            </a:br>
            <a:r>
              <a:rPr lang="en-US" dirty="0"/>
              <a:t>Communication Techniques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promotes accurate and effective communication primarily through colocation of the Scrum Team.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also </a:t>
            </a:r>
            <a:r>
              <a:rPr lang="en-IN" dirty="0" err="1">
                <a:latin typeface="Calibri" panose="020F0502020204030204" pitchFamily="34" charset="0"/>
                <a:cs typeface="Calibri" panose="020F0502020204030204" pitchFamily="34" charset="0"/>
              </a:rPr>
              <a:t>favors</a:t>
            </a:r>
            <a:r>
              <a:rPr lang="en-IN" dirty="0">
                <a:latin typeface="Calibri" panose="020F0502020204030204" pitchFamily="34" charset="0"/>
                <a:cs typeface="Calibri" panose="020F0502020204030204" pitchFamily="34" charset="0"/>
              </a:rPr>
              <a:t> informal, face-to-face interactions over formal written communications.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When a Scrum Team needs to be distributed, the Scrum Master should ensure that effective communication techniques are available so that the team can self-organize, collaborate, and work effectively</a:t>
            </a:r>
          </a:p>
        </p:txBody>
      </p:sp>
    </p:spTree>
    <p:extLst>
      <p:ext uri="{BB962C8B-B14F-4D97-AF65-F5344CB8AC3E}">
        <p14:creationId xmlns:p14="http://schemas.microsoft.com/office/powerpoint/2010/main" val="783864292"/>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350837"/>
            <a:ext cx="9144000" cy="715963"/>
          </a:xfrm>
        </p:spPr>
        <p:txBody>
          <a:bodyPr/>
          <a:lstStyle/>
          <a:p>
            <a:br>
              <a:rPr lang="en-US" dirty="0"/>
            </a:br>
            <a:r>
              <a:rPr lang="en-US" dirty="0"/>
              <a:t>Commit User Stories: Mandatory Outputs – </a:t>
            </a:r>
            <a:br>
              <a:rPr lang="en-US" dirty="0"/>
            </a:br>
            <a:r>
              <a:rPr lang="en-US" dirty="0"/>
              <a:t>Committed User Stories</a:t>
            </a:r>
            <a:br>
              <a:rPr lang="en-US" dirty="0"/>
            </a:br>
            <a:endParaRPr lang="en-US" dirty="0"/>
          </a:p>
        </p:txBody>
      </p:sp>
      <p:sp>
        <p:nvSpPr>
          <p:cNvPr id="2" name="Rectangle 1"/>
          <p:cNvSpPr/>
          <p:nvPr/>
        </p:nvSpPr>
        <p:spPr>
          <a:xfrm>
            <a:off x="304800" y="1295400"/>
            <a:ext cx="8534400" cy="4495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Scrum Team commits to a subset of Estimated User Stories that they believe they can complete in the next Sprint based upon velocity.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Committed User Stories should always be selected per the priorities defined by the Product Owner.</a:t>
            </a:r>
          </a:p>
        </p:txBody>
      </p:sp>
    </p:spTree>
    <p:extLst>
      <p:ext uri="{BB962C8B-B14F-4D97-AF65-F5344CB8AC3E}">
        <p14:creationId xmlns:p14="http://schemas.microsoft.com/office/powerpoint/2010/main" val="2720595925"/>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Identify Tasks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767705" y="3962400"/>
            <a:ext cx="5699895"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9‑9: </a:t>
            </a:r>
            <a:r>
              <a:rPr lang="en-IN" sz="1400" dirty="0">
                <a:latin typeface="Calibri" panose="020F0502020204030204" pitchFamily="34" charset="0"/>
                <a:cs typeface="Calibri" panose="020F0502020204030204" pitchFamily="34" charset="0"/>
              </a:rPr>
              <a:t>Identify Tasks—Inputs, Tools, and Outputs</a:t>
            </a:r>
            <a:r>
              <a:rPr lang="en-US" sz="1400" dirty="0">
                <a:latin typeface="Calibri" panose="020F0502020204030204" pitchFamily="34" charset="0"/>
                <a:cs typeface="Calibri" panose="020F0502020204030204" pitchFamily="34" charset="0"/>
              </a:rPr>
              <a:t>; SBOK Page 199</a:t>
            </a:r>
          </a:p>
        </p:txBody>
      </p:sp>
      <p:sp>
        <p:nvSpPr>
          <p:cNvPr id="10" name="Text Box 2"/>
          <p:cNvSpPr txBox="1">
            <a:spLocks noChangeArrowheads="1"/>
          </p:cNvSpPr>
          <p:nvPr/>
        </p:nvSpPr>
        <p:spPr bwMode="auto">
          <a:xfrm>
            <a:off x="1765115" y="2361001"/>
            <a:ext cx="1803400" cy="122039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lvl="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lvl="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Committed User Stories*</a:t>
            </a:r>
          </a:p>
        </p:txBody>
      </p:sp>
      <p:sp>
        <p:nvSpPr>
          <p:cNvPr id="11" name="Text Box 2"/>
          <p:cNvSpPr txBox="1">
            <a:spLocks noChangeArrowheads="1"/>
          </p:cNvSpPr>
          <p:nvPr/>
        </p:nvSpPr>
        <p:spPr bwMode="auto">
          <a:xfrm>
            <a:off x="3710694" y="2345126"/>
            <a:ext cx="1770380" cy="12362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Planning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Decomposition</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Dependency Determination </a:t>
            </a:r>
          </a:p>
        </p:txBody>
      </p:sp>
      <p:sp>
        <p:nvSpPr>
          <p:cNvPr id="12" name="Text Box 2"/>
          <p:cNvSpPr txBox="1">
            <a:spLocks noChangeArrowheads="1"/>
          </p:cNvSpPr>
          <p:nvPr/>
        </p:nvSpPr>
        <p:spPr bwMode="auto">
          <a:xfrm>
            <a:off x="5585777" y="2366398"/>
            <a:ext cx="1791970" cy="121500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Task List*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Committed User Stories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 </a:t>
            </a:r>
          </a:p>
        </p:txBody>
      </p:sp>
    </p:spTree>
    <p:extLst>
      <p:ext uri="{BB962C8B-B14F-4D97-AF65-F5344CB8AC3E}">
        <p14:creationId xmlns:p14="http://schemas.microsoft.com/office/powerpoint/2010/main" val="1595506854"/>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Critical Outputs – </a:t>
            </a:r>
            <a:br>
              <a:rPr lang="en-US" dirty="0"/>
            </a:br>
            <a:r>
              <a:rPr lang="en-US" dirty="0"/>
              <a:t>Task List</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This is a comprehensive list that contains all the tasks to which the Scrum Team has committed for the current Sprint.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contains descriptions of each task along with estimates derived during the Identify Tasks process.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Task List must include any testing and integration efforts so that the Product Increment from the Sprint can be successfully integrated into the deliverables from previous Sprints.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Even though tasks are often activity based, the level of granularity to which the tasks are decomposed is decided by the Scrum Team</a:t>
            </a:r>
          </a:p>
        </p:txBody>
      </p:sp>
    </p:spTree>
    <p:extLst>
      <p:ext uri="{BB962C8B-B14F-4D97-AF65-F5344CB8AC3E}">
        <p14:creationId xmlns:p14="http://schemas.microsoft.com/office/powerpoint/2010/main" val="4082641925"/>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Estimate Tasks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730838" y="5407223"/>
            <a:ext cx="5773632"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9‑7: </a:t>
            </a:r>
            <a:r>
              <a:rPr lang="en-IN" sz="1400" dirty="0">
                <a:latin typeface="Calibri" panose="020F0502020204030204" pitchFamily="34" charset="0"/>
                <a:cs typeface="Calibri" panose="020F0502020204030204" pitchFamily="34" charset="0"/>
              </a:rPr>
              <a:t>Estimate Tasks—Inputs, Tools, and Outputs</a:t>
            </a:r>
            <a:r>
              <a:rPr lang="en-US" sz="1400" dirty="0">
                <a:latin typeface="Calibri" panose="020F0502020204030204" pitchFamily="34" charset="0"/>
                <a:cs typeface="Calibri" panose="020F0502020204030204" pitchFamily="34" charset="0"/>
              </a:rPr>
              <a:t>; SBOK Page 203</a:t>
            </a:r>
          </a:p>
        </p:txBody>
      </p:sp>
      <p:sp>
        <p:nvSpPr>
          <p:cNvPr id="8" name="Text Box 2"/>
          <p:cNvSpPr txBox="1">
            <a:spLocks noChangeArrowheads="1"/>
          </p:cNvSpPr>
          <p:nvPr/>
        </p:nvSpPr>
        <p:spPr bwMode="auto">
          <a:xfrm>
            <a:off x="1766252" y="2333146"/>
            <a:ext cx="1803400" cy="162925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Task List*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86810" y="2342353"/>
            <a:ext cx="1770380" cy="1606528"/>
          </a:xfrm>
          <a:prstGeom prst="rect">
            <a:avLst/>
          </a:prstGeom>
          <a:solidFill>
            <a:srgbClr val="FFFFFF"/>
          </a:solidFill>
          <a:ln w="19050">
            <a:solidFill>
              <a:srgbClr val="000000"/>
            </a:solidFill>
            <a:miter lim="800000"/>
            <a:headEnd/>
            <a:tailEnd/>
          </a:ln>
        </p:spPr>
        <p:txBody>
          <a:bodyPr rot="0" vert="horz" wrap="square" lIns="36000" tIns="45720" rIns="3600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Planning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Methods* </a:t>
            </a:r>
          </a:p>
        </p:txBody>
      </p:sp>
      <p:sp>
        <p:nvSpPr>
          <p:cNvPr id="14" name="Text Box 2"/>
          <p:cNvSpPr txBox="1">
            <a:spLocks noChangeArrowheads="1"/>
          </p:cNvSpPr>
          <p:nvPr/>
        </p:nvSpPr>
        <p:spPr bwMode="auto">
          <a:xfrm>
            <a:off x="5586914" y="2367436"/>
            <a:ext cx="1791970" cy="1586936"/>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Effort Estimated Task List* </a:t>
            </a:r>
          </a:p>
        </p:txBody>
      </p:sp>
    </p:spTree>
    <p:extLst>
      <p:ext uri="{BB962C8B-B14F-4D97-AF65-F5344CB8AC3E}">
        <p14:creationId xmlns:p14="http://schemas.microsoft.com/office/powerpoint/2010/main" val="898640728"/>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Critical Tools – </a:t>
            </a:r>
            <a:br>
              <a:rPr lang="en-US" dirty="0"/>
            </a:br>
            <a:r>
              <a:rPr lang="en-US" dirty="0"/>
              <a:t>Estimation Criteria</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Estimation Criteria can be expressed in numerous ways, with two common examples being story points and ideal time.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Story point values are used to represent relative, or comparative effort to complete tasks.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Ideal time normally describes the number of hours a Scrum Team member works exclusively on developing the project’s deliverables, without including any time spent on other activities or work that is outside the project.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Estimation Criteria make it easier for the Scrum Team to estimate effort and enable them to evaluate and address inefficiencies when necessary.</a:t>
            </a:r>
          </a:p>
        </p:txBody>
      </p:sp>
    </p:spTree>
    <p:extLst>
      <p:ext uri="{BB962C8B-B14F-4D97-AF65-F5344CB8AC3E}">
        <p14:creationId xmlns:p14="http://schemas.microsoft.com/office/powerpoint/2010/main" val="3172647648"/>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Critical Outputs – </a:t>
            </a:r>
            <a:br>
              <a:rPr lang="en-US" dirty="0"/>
            </a:br>
            <a:r>
              <a:rPr lang="en-IN" dirty="0"/>
              <a:t>Effort Estimated Task List</a:t>
            </a:r>
            <a:br>
              <a:rPr lang="en-US" dirty="0"/>
            </a:br>
            <a:endParaRPr lang="en-US" dirty="0"/>
          </a:p>
        </p:txBody>
      </p:sp>
      <p:sp>
        <p:nvSpPr>
          <p:cNvPr id="2" name="Rectangle 1"/>
          <p:cNvSpPr/>
          <p:nvPr/>
        </p:nvSpPr>
        <p:spPr>
          <a:xfrm>
            <a:off x="304800" y="12954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Effort Estimated Task List is a list of tasks associated with the Committed User Stories included in a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Estimated effort is expressed in terms of the Estimation Criteria agreed on by the team.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Effort Estimated Task List is used by the Scrum Team during Sprint Planning Meetings to create the Sprint Backlog and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It is also used to determine when the team needs to reduce its commitment, or can take on additional User Stories during Sprint Planning.</a:t>
            </a:r>
          </a:p>
        </p:txBody>
      </p:sp>
    </p:spTree>
    <p:extLst>
      <p:ext uri="{BB962C8B-B14F-4D97-AF65-F5344CB8AC3E}">
        <p14:creationId xmlns:p14="http://schemas.microsoft.com/office/powerpoint/2010/main" val="2852164465"/>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Create Sprint Backlog</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481158" y="5407223"/>
            <a:ext cx="6273000"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9‑9: </a:t>
            </a:r>
            <a:r>
              <a:rPr lang="en-IN" sz="1400" dirty="0">
                <a:latin typeface="Calibri" panose="020F0502020204030204" pitchFamily="34" charset="0"/>
                <a:cs typeface="Calibri" panose="020F0502020204030204" pitchFamily="34" charset="0"/>
              </a:rPr>
              <a:t>Create Sprint Backlog—Inputs, Tools, and Outputs</a:t>
            </a:r>
            <a:r>
              <a:rPr lang="en-US" sz="1400" dirty="0">
                <a:latin typeface="Calibri" panose="020F0502020204030204" pitchFamily="34" charset="0"/>
                <a:cs typeface="Calibri" panose="020F0502020204030204" pitchFamily="34" charset="0"/>
              </a:rPr>
              <a:t>; SBOK Page 207</a:t>
            </a:r>
          </a:p>
        </p:txBody>
      </p:sp>
      <p:sp>
        <p:nvSpPr>
          <p:cNvPr id="10" name="Text Box 2"/>
          <p:cNvSpPr txBox="1">
            <a:spLocks noChangeArrowheads="1"/>
          </p:cNvSpPr>
          <p:nvPr/>
        </p:nvSpPr>
        <p:spPr bwMode="auto">
          <a:xfrm>
            <a:off x="1766252" y="2313726"/>
            <a:ext cx="1803400" cy="13438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Effort Estimated Task List*</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Length of Sprint*</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Dependencies </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Team Calendar</a:t>
            </a:r>
          </a:p>
        </p:txBody>
      </p:sp>
      <p:sp>
        <p:nvSpPr>
          <p:cNvPr id="11" name="Text Box 2"/>
          <p:cNvSpPr txBox="1">
            <a:spLocks noChangeArrowheads="1"/>
          </p:cNvSpPr>
          <p:nvPr/>
        </p:nvSpPr>
        <p:spPr bwMode="auto">
          <a:xfrm>
            <a:off x="3686809" y="2316356"/>
            <a:ext cx="1770380" cy="13438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Planning Meeting*</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Tracking Tools</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Tracking Metrics</a:t>
            </a:r>
          </a:p>
        </p:txBody>
      </p:sp>
      <p:sp>
        <p:nvSpPr>
          <p:cNvPr id="12" name="Text Box 2"/>
          <p:cNvSpPr txBox="1">
            <a:spLocks noChangeArrowheads="1"/>
          </p:cNvSpPr>
          <p:nvPr/>
        </p:nvSpPr>
        <p:spPr bwMode="auto">
          <a:xfrm>
            <a:off x="5568717" y="2330003"/>
            <a:ext cx="1791970" cy="13438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Backlog*</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Burndown Chart*</a:t>
            </a:r>
          </a:p>
        </p:txBody>
      </p:sp>
    </p:spTree>
    <p:extLst>
      <p:ext uri="{BB962C8B-B14F-4D97-AF65-F5344CB8AC3E}">
        <p14:creationId xmlns:p14="http://schemas.microsoft.com/office/powerpoint/2010/main" val="3816252159"/>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Critical Outputs – </a:t>
            </a:r>
            <a:br>
              <a:rPr lang="en-US" dirty="0"/>
            </a:br>
            <a:r>
              <a:rPr lang="en-US" dirty="0"/>
              <a:t>Sprint Backlog</a:t>
            </a:r>
            <a:br>
              <a:rPr lang="en-US" dirty="0"/>
            </a:br>
            <a:endParaRPr lang="en-US" dirty="0"/>
          </a:p>
        </p:txBody>
      </p:sp>
      <p:sp>
        <p:nvSpPr>
          <p:cNvPr id="2" name="Rectangle 1"/>
          <p:cNvSpPr/>
          <p:nvPr/>
        </p:nvSpPr>
        <p:spPr>
          <a:xfrm>
            <a:off x="304800" y="12954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The list of the tasks to be executed by the Scrum Team in the upcoming Sprint is called the Sprint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common practice that the Sprint Backlog is represented on a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or task board, which provides a constantly visible depiction of the status of the User Stories in the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Also included in the Sprint Backlog are any risks associated with the various tasks. Any mitigating activities to address the identified risks would also be included as tasks in the Sprint Backlog.</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the Sprint Backlog is finalized and committed to by the Scrum Team, new User Stories should not be added; however, tasks that might have been missed or overlooked from the committed User Stories may need to be added.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If new requirements arise during a Sprint, they will be added to the overall Prioritized Product Backlog and included in a future Sprint. </a:t>
            </a:r>
          </a:p>
        </p:txBody>
      </p:sp>
    </p:spTree>
    <p:extLst>
      <p:ext uri="{BB962C8B-B14F-4D97-AF65-F5344CB8AC3E}">
        <p14:creationId xmlns:p14="http://schemas.microsoft.com/office/powerpoint/2010/main" val="2489702981"/>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34695-2E1B-46F4-9091-3EC3ADC74F0A}"/>
              </a:ext>
            </a:extLst>
          </p:cNvPr>
          <p:cNvSpPr>
            <a:spLocks noGrp="1"/>
          </p:cNvSpPr>
          <p:nvPr>
            <p:ph type="title"/>
          </p:nvPr>
        </p:nvSpPr>
        <p:spPr/>
        <p:txBody>
          <a:bodyPr/>
          <a:lstStyle/>
          <a:p>
            <a:r>
              <a:rPr lang="en-US" dirty="0" err="1"/>
              <a:t>Scrumboard</a:t>
            </a:r>
            <a:r>
              <a:rPr lang="en-US" dirty="0"/>
              <a:t> - Beginning of a Sprint</a:t>
            </a:r>
          </a:p>
        </p:txBody>
      </p:sp>
      <p:pic>
        <p:nvPicPr>
          <p:cNvPr id="4" name="Picture 3">
            <a:extLst>
              <a:ext uri="{FF2B5EF4-FFF2-40B4-BE49-F238E27FC236}">
                <a16:creationId xmlns:a16="http://schemas.microsoft.com/office/drawing/2014/main" id="{836F2E8E-356B-4484-83C5-89C5C22D08E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00200"/>
            <a:ext cx="7086600" cy="4572000"/>
          </a:xfrm>
          <a:prstGeom prst="rect">
            <a:avLst/>
          </a:prstGeom>
          <a:noFill/>
        </p:spPr>
      </p:pic>
      <p:sp>
        <p:nvSpPr>
          <p:cNvPr id="5" name="Rectangle 4">
            <a:extLst>
              <a:ext uri="{FF2B5EF4-FFF2-40B4-BE49-F238E27FC236}">
                <a16:creationId xmlns:a16="http://schemas.microsoft.com/office/drawing/2014/main" id="{7FBC2012-17DB-439E-8AC6-C593F34AAAF9}"/>
              </a:ext>
            </a:extLst>
          </p:cNvPr>
          <p:cNvSpPr/>
          <p:nvPr/>
        </p:nvSpPr>
        <p:spPr>
          <a:xfrm>
            <a:off x="1676400" y="3581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90137E-C91A-4085-83D1-7FB2DAAE3ED2}"/>
              </a:ext>
            </a:extLst>
          </p:cNvPr>
          <p:cNvSpPr/>
          <p:nvPr/>
        </p:nvSpPr>
        <p:spPr>
          <a:xfrm>
            <a:off x="2141855" y="3581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CCFF610-3D82-4E5D-9522-E932D57A2B22}"/>
              </a:ext>
            </a:extLst>
          </p:cNvPr>
          <p:cNvSpPr/>
          <p:nvPr/>
        </p:nvSpPr>
        <p:spPr>
          <a:xfrm>
            <a:off x="1219200" y="3200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34D50DC-982D-4FCC-9ACC-868C359AB647}"/>
              </a:ext>
            </a:extLst>
          </p:cNvPr>
          <p:cNvSpPr/>
          <p:nvPr/>
        </p:nvSpPr>
        <p:spPr>
          <a:xfrm>
            <a:off x="1676400" y="3200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E00D590-F21B-42E8-A732-694A1CB3A416}"/>
              </a:ext>
            </a:extLst>
          </p:cNvPr>
          <p:cNvSpPr/>
          <p:nvPr/>
        </p:nvSpPr>
        <p:spPr>
          <a:xfrm>
            <a:off x="2133600" y="3200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0FF374-0CE3-4CFD-B604-006E16233747}"/>
              </a:ext>
            </a:extLst>
          </p:cNvPr>
          <p:cNvSpPr/>
          <p:nvPr/>
        </p:nvSpPr>
        <p:spPr>
          <a:xfrm>
            <a:off x="1219200" y="3581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006A09-0916-425E-9B62-842F7E7386E6}"/>
              </a:ext>
            </a:extLst>
          </p:cNvPr>
          <p:cNvSpPr/>
          <p:nvPr/>
        </p:nvSpPr>
        <p:spPr>
          <a:xfrm>
            <a:off x="1676400" y="5562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74441C-237B-4955-A217-37569EB8208F}"/>
              </a:ext>
            </a:extLst>
          </p:cNvPr>
          <p:cNvSpPr/>
          <p:nvPr/>
        </p:nvSpPr>
        <p:spPr>
          <a:xfrm>
            <a:off x="2133600" y="5562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A94C308-2CA0-4FB3-A99A-CC9663C961FE}"/>
              </a:ext>
            </a:extLst>
          </p:cNvPr>
          <p:cNvSpPr/>
          <p:nvPr/>
        </p:nvSpPr>
        <p:spPr>
          <a:xfrm>
            <a:off x="1219200" y="5024436"/>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A737E4F-CD32-43D1-BE7A-60D2CB545094}"/>
              </a:ext>
            </a:extLst>
          </p:cNvPr>
          <p:cNvSpPr/>
          <p:nvPr/>
        </p:nvSpPr>
        <p:spPr>
          <a:xfrm>
            <a:off x="1209675" y="5553601"/>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53D818-82C3-4A3B-ACBA-23EC10A7135A}"/>
              </a:ext>
            </a:extLst>
          </p:cNvPr>
          <p:cNvSpPr/>
          <p:nvPr/>
        </p:nvSpPr>
        <p:spPr>
          <a:xfrm>
            <a:off x="1676400" y="5010147"/>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0F93D4F-9F4A-45BF-BBC8-6DB97F7293C7}"/>
              </a:ext>
            </a:extLst>
          </p:cNvPr>
          <p:cNvSpPr/>
          <p:nvPr/>
        </p:nvSpPr>
        <p:spPr>
          <a:xfrm>
            <a:off x="2133600" y="5024436"/>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1307444-63D2-4BF1-8BBF-E2382BD33FD1}"/>
              </a:ext>
            </a:extLst>
          </p:cNvPr>
          <p:cNvSpPr/>
          <p:nvPr/>
        </p:nvSpPr>
        <p:spPr>
          <a:xfrm>
            <a:off x="1143000" y="4033836"/>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E292ECE-17EC-4CB1-9964-84022F450D0B}"/>
              </a:ext>
            </a:extLst>
          </p:cNvPr>
          <p:cNvSpPr/>
          <p:nvPr/>
        </p:nvSpPr>
        <p:spPr>
          <a:xfrm>
            <a:off x="2438400" y="4033836"/>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4CA14A8-3A64-4A4D-A912-C291AA988ADF}"/>
              </a:ext>
            </a:extLst>
          </p:cNvPr>
          <p:cNvSpPr/>
          <p:nvPr/>
        </p:nvSpPr>
        <p:spPr>
          <a:xfrm>
            <a:off x="1981200" y="4038597"/>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F160A35-718F-49D4-8580-F4177656E887}"/>
              </a:ext>
            </a:extLst>
          </p:cNvPr>
          <p:cNvSpPr/>
          <p:nvPr/>
        </p:nvSpPr>
        <p:spPr>
          <a:xfrm>
            <a:off x="1562100" y="4033836"/>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F7DD9B-266E-4CD8-99B3-7287D9A6505F}"/>
              </a:ext>
            </a:extLst>
          </p:cNvPr>
          <p:cNvSpPr/>
          <p:nvPr/>
        </p:nvSpPr>
        <p:spPr>
          <a:xfrm>
            <a:off x="1219200" y="2605089"/>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54B81F2-CCD9-429E-A591-7471A22C2EF7}"/>
              </a:ext>
            </a:extLst>
          </p:cNvPr>
          <p:cNvSpPr/>
          <p:nvPr/>
        </p:nvSpPr>
        <p:spPr>
          <a:xfrm>
            <a:off x="2141855" y="2209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85B10FA-68A0-4322-A6DE-17CB7C2571FB}"/>
              </a:ext>
            </a:extLst>
          </p:cNvPr>
          <p:cNvSpPr/>
          <p:nvPr/>
        </p:nvSpPr>
        <p:spPr>
          <a:xfrm>
            <a:off x="1676400" y="2590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4E8BBA0-9156-468E-8AC8-8CB78B63B4C8}"/>
              </a:ext>
            </a:extLst>
          </p:cNvPr>
          <p:cNvSpPr/>
          <p:nvPr/>
        </p:nvSpPr>
        <p:spPr>
          <a:xfrm>
            <a:off x="1676400" y="2209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192CFA0-61CF-4B62-9496-48767F424B75}"/>
              </a:ext>
            </a:extLst>
          </p:cNvPr>
          <p:cNvSpPr/>
          <p:nvPr/>
        </p:nvSpPr>
        <p:spPr>
          <a:xfrm>
            <a:off x="1219200" y="2209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6992EF2-1746-4104-A614-DA3588444BCC}"/>
              </a:ext>
            </a:extLst>
          </p:cNvPr>
          <p:cNvSpPr/>
          <p:nvPr/>
        </p:nvSpPr>
        <p:spPr>
          <a:xfrm>
            <a:off x="1143000" y="44196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C7DD01D-7529-421A-9E7E-2E0E4200BABD}"/>
              </a:ext>
            </a:extLst>
          </p:cNvPr>
          <p:cNvSpPr/>
          <p:nvPr/>
        </p:nvSpPr>
        <p:spPr>
          <a:xfrm>
            <a:off x="2438400" y="44196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4DC2F30-E534-4543-893E-51D76BC18D59}"/>
              </a:ext>
            </a:extLst>
          </p:cNvPr>
          <p:cNvSpPr/>
          <p:nvPr/>
        </p:nvSpPr>
        <p:spPr>
          <a:xfrm>
            <a:off x="1981200" y="4424361"/>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3FA2501-3D74-4A1E-98A9-876702CB6B01}"/>
              </a:ext>
            </a:extLst>
          </p:cNvPr>
          <p:cNvSpPr/>
          <p:nvPr/>
        </p:nvSpPr>
        <p:spPr>
          <a:xfrm>
            <a:off x="1562100" y="44196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769882"/>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Mandatory Outputs – </a:t>
            </a:r>
            <a:br>
              <a:rPr lang="en-US" dirty="0"/>
            </a:br>
            <a:r>
              <a:rPr lang="en-US" dirty="0"/>
              <a:t>Sprint </a:t>
            </a:r>
            <a:r>
              <a:rPr lang="en-US" dirty="0" err="1"/>
              <a:t>Burndown</a:t>
            </a:r>
            <a:r>
              <a:rPr lang="en-US" dirty="0"/>
              <a:t> Chart</a:t>
            </a:r>
          </a:p>
        </p:txBody>
      </p:sp>
      <p:sp>
        <p:nvSpPr>
          <p:cNvPr id="2" name="Rectangle 1"/>
          <p:cNvSpPr/>
          <p:nvPr/>
        </p:nvSpPr>
        <p:spPr>
          <a:xfrm>
            <a:off x="304800" y="12954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 graph that depicts the amount of work remaining in the </a:t>
            </a:r>
            <a:r>
              <a:rPr lang="en-IN" dirty="0" err="1">
                <a:latin typeface="Calibri" panose="020F0502020204030204" pitchFamily="34" charset="0"/>
                <a:cs typeface="Calibri" panose="020F0502020204030204" pitchFamily="34" charset="0"/>
              </a:rPr>
              <a:t>ongoing</a:t>
            </a:r>
            <a:r>
              <a:rPr lang="en-IN" dirty="0">
                <a:latin typeface="Calibri" panose="020F0502020204030204" pitchFamily="34" charset="0"/>
                <a:cs typeface="Calibri" panose="020F0502020204030204" pitchFamily="34" charset="0"/>
              </a:rPr>
              <a:t> Sprint.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initial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accompanied by a planned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should be updated at the end of each day as work is completed.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If 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shows that the Scrum Team is not on track to finish the tasks in the Sprint on time, the Scrum Master should identify any obstacles or impediments to successful completion and try to remove them.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related chart is a Sprint </a:t>
            </a:r>
            <a:r>
              <a:rPr lang="en-IN" dirty="0" err="1">
                <a:latin typeface="Calibri" panose="020F0502020204030204" pitchFamily="34" charset="0"/>
                <a:cs typeface="Calibri" panose="020F0502020204030204" pitchFamily="34" charset="0"/>
              </a:rPr>
              <a:t>Burnup</a:t>
            </a:r>
            <a:r>
              <a:rPr lang="en-IN" dirty="0">
                <a:latin typeface="Calibri" panose="020F0502020204030204" pitchFamily="34" charset="0"/>
                <a:cs typeface="Calibri" panose="020F0502020204030204" pitchFamily="34" charset="0"/>
              </a:rPr>
              <a:t> Chart. Unlike 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which shows the amount of work remaining, the Sprint </a:t>
            </a:r>
            <a:r>
              <a:rPr lang="en-IN" dirty="0" err="1">
                <a:latin typeface="Calibri" panose="020F0502020204030204" pitchFamily="34" charset="0"/>
                <a:cs typeface="Calibri" panose="020F0502020204030204" pitchFamily="34" charset="0"/>
              </a:rPr>
              <a:t>Burnup</a:t>
            </a:r>
            <a:r>
              <a:rPr lang="en-IN" dirty="0">
                <a:latin typeface="Calibri" panose="020F0502020204030204" pitchFamily="34" charset="0"/>
                <a:cs typeface="Calibri" panose="020F0502020204030204" pitchFamily="34" charset="0"/>
              </a:rPr>
              <a:t> Chart depicts the work completed as part of the Sprint.</a:t>
            </a:r>
          </a:p>
        </p:txBody>
      </p:sp>
    </p:spTree>
    <p:extLst>
      <p:ext uri="{BB962C8B-B14F-4D97-AF65-F5344CB8AC3E}">
        <p14:creationId xmlns:p14="http://schemas.microsoft.com/office/powerpoint/2010/main" val="3154659572"/>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txBox="1">
            <a:spLocks/>
          </p:cNvSpPr>
          <p:nvPr/>
        </p:nvSpPr>
        <p:spPr bwMode="auto">
          <a:xfrm>
            <a:off x="228600" y="381000"/>
            <a:ext cx="8686800" cy="629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Identify Tasks: Mandatory Outputs – </a:t>
            </a:r>
            <a:br>
              <a:rPr lang="en-IN" sz="2800" kern="0" dirty="0">
                <a:solidFill>
                  <a:srgbClr val="0050AD"/>
                </a:solidFill>
                <a:cs typeface="Calibri" panose="020F0502020204030204" pitchFamily="34" charset="0"/>
              </a:rPr>
            </a:br>
            <a:r>
              <a:rPr lang="en-IN" sz="2800" kern="0" dirty="0">
                <a:solidFill>
                  <a:srgbClr val="0050AD"/>
                </a:solidFill>
                <a:cs typeface="Calibri" panose="020F0502020204030204" pitchFamily="34" charset="0"/>
              </a:rPr>
              <a:t>Sprint </a:t>
            </a:r>
            <a:r>
              <a:rPr lang="en-IN" sz="2800" kern="0" dirty="0" err="1">
                <a:solidFill>
                  <a:srgbClr val="0050AD"/>
                </a:solidFill>
                <a:cs typeface="Calibri" panose="020F0502020204030204" pitchFamily="34" charset="0"/>
              </a:rPr>
              <a:t>Burndown</a:t>
            </a:r>
            <a:r>
              <a:rPr lang="en-IN" sz="2800" kern="0" dirty="0">
                <a:solidFill>
                  <a:srgbClr val="0050AD"/>
                </a:solidFill>
                <a:cs typeface="Calibri" panose="020F0502020204030204" pitchFamily="34" charset="0"/>
              </a:rPr>
              <a:t> Chart</a:t>
            </a:r>
          </a:p>
        </p:txBody>
      </p:sp>
      <p:sp>
        <p:nvSpPr>
          <p:cNvPr id="4" name="Slide Number Placeholder 3"/>
          <p:cNvSpPr>
            <a:spLocks noGrp="1"/>
          </p:cNvSpPr>
          <p:nvPr>
            <p:ph type="sldNum" sz="quarter" idx="12"/>
          </p:nvPr>
        </p:nvSpPr>
        <p:spPr/>
        <p:txBody>
          <a:bodyPr/>
          <a:lstStyle/>
          <a:p>
            <a:fld id="{7CBCC52C-CE0E-4A77-AE88-E639344518EB}" type="slidenum">
              <a:rPr lang="en-US" smtClean="0"/>
              <a:t>354</a:t>
            </a:fld>
            <a:endParaRPr lang="en-US" dirty="0"/>
          </a:p>
        </p:txBody>
      </p:sp>
      <p:sp>
        <p:nvSpPr>
          <p:cNvPr id="10" name="TextBox 9"/>
          <p:cNvSpPr txBox="1"/>
          <p:nvPr/>
        </p:nvSpPr>
        <p:spPr>
          <a:xfrm>
            <a:off x="2362200" y="4804973"/>
            <a:ext cx="5638800"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Sprints</a:t>
            </a:r>
            <a:endParaRPr lang="en-IN" sz="2000" dirty="0">
              <a:latin typeface="Calibri" panose="020F0502020204030204" pitchFamily="34" charset="0"/>
              <a:cs typeface="Calibri" panose="020F0502020204030204" pitchFamily="34" charset="0"/>
            </a:endParaRPr>
          </a:p>
        </p:txBody>
      </p:sp>
      <p:sp>
        <p:nvSpPr>
          <p:cNvPr id="11" name="TextBox 10"/>
          <p:cNvSpPr txBox="1"/>
          <p:nvPr/>
        </p:nvSpPr>
        <p:spPr>
          <a:xfrm rot="16200000">
            <a:off x="643084" y="3315595"/>
            <a:ext cx="3678499"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Story Points</a:t>
            </a:r>
            <a:endParaRPr lang="en-IN" sz="2000" dirty="0">
              <a:latin typeface="Calibri" panose="020F0502020204030204" pitchFamily="34" charset="0"/>
              <a:cs typeface="Calibri" panose="020F0502020204030204"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9050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0085761"/>
      </p:ext>
    </p:extLst>
  </p:cSld>
  <p:clrMapOvr>
    <a:masterClrMapping/>
  </p:clrMapOvr>
  <p:transition spd="med">
    <p:pull/>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a meeting that is held during the Plan and Estimate phase of a Scrum Project?</a:t>
            </a:r>
          </a:p>
          <a:p>
            <a:pPr marL="0" lvl="0" indent="0">
              <a:buNone/>
            </a:pPr>
            <a:endParaRPr lang="en-IN" sz="1800" dirty="0">
              <a:latin typeface="Calibri" panose="020F0502020204030204" pitchFamily="34" charset="0"/>
            </a:endParaRPr>
          </a:p>
          <a:p>
            <a:pPr lvl="0">
              <a:buFont typeface="+mj-lt"/>
              <a:buAutoNum type="alphaUcPeriod"/>
            </a:pPr>
            <a:r>
              <a:rPr lang="en-US" sz="1800" dirty="0"/>
              <a:t>Daily Standup Meeting</a:t>
            </a:r>
          </a:p>
          <a:p>
            <a:pPr lvl="0">
              <a:buFont typeface="+mj-lt"/>
              <a:buAutoNum type="alphaUcPeriod"/>
            </a:pPr>
            <a:r>
              <a:rPr lang="en-US" sz="1800" dirty="0"/>
              <a:t>Sprint Planning Meeting</a:t>
            </a:r>
          </a:p>
          <a:p>
            <a:pPr lvl="0">
              <a:buFont typeface="+mj-lt"/>
              <a:buAutoNum type="alphaUcPeriod"/>
            </a:pPr>
            <a:r>
              <a:rPr lang="en-US" sz="1800" dirty="0"/>
              <a:t>Sprint Review Meeting</a:t>
            </a:r>
          </a:p>
          <a:p>
            <a:pPr lvl="0">
              <a:buFont typeface="+mj-lt"/>
              <a:buAutoNum type="alphaUcPeriod"/>
            </a:pPr>
            <a:r>
              <a:rPr lang="en-US" sz="1800" dirty="0"/>
              <a:t>Release Planning Meeting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355</a:t>
            </a:fld>
            <a:endParaRPr lang="en-US" dirty="0"/>
          </a:p>
        </p:txBody>
      </p:sp>
    </p:spTree>
    <p:extLst>
      <p:ext uri="{BB962C8B-B14F-4D97-AF65-F5344CB8AC3E}">
        <p14:creationId xmlns:p14="http://schemas.microsoft.com/office/powerpoint/2010/main" val="1986099370"/>
      </p:ext>
    </p:extLst>
  </p:cSld>
  <p:clrMapOvr>
    <a:masterClrMapping/>
  </p:clrMapOvr>
  <p:transition spd="med">
    <p:pull/>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356</a:t>
            </a:fld>
            <a:endParaRPr lang="en-US" dirty="0"/>
          </a:p>
        </p:txBody>
      </p:sp>
    </p:spTree>
    <p:extLst>
      <p:ext uri="{BB962C8B-B14F-4D97-AF65-F5344CB8AC3E}">
        <p14:creationId xmlns:p14="http://schemas.microsoft.com/office/powerpoint/2010/main" val="11675142"/>
      </p:ext>
    </p:extLst>
  </p:cSld>
  <p:clrMapOvr>
    <a:masterClrMapping/>
  </p:clrMapOvr>
  <p:transition spd="med">
    <p:pull/>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Choose the correct sequential order of the processes in the Plan and Estimate Phase?</a:t>
            </a:r>
          </a:p>
          <a:p>
            <a:pPr lvl="0"/>
            <a:endParaRPr lang="en-IN" sz="1800" dirty="0">
              <a:latin typeface="Calibri" panose="020F0502020204030204" pitchFamily="34" charset="0"/>
            </a:endParaRPr>
          </a:p>
          <a:p>
            <a:pPr lvl="0">
              <a:buFont typeface="+mj-lt"/>
              <a:buAutoNum type="alphaUcPeriod"/>
            </a:pPr>
            <a:r>
              <a:rPr lang="en-IN" sz="1800" dirty="0"/>
              <a:t>Identify Tasks, Estimate Tasks, Create User Stories, Estimate User Stories, and Create Sprint Backlog. </a:t>
            </a:r>
          </a:p>
          <a:p>
            <a:pPr lvl="0">
              <a:buFont typeface="+mj-lt"/>
              <a:buAutoNum type="alphaUcPeriod"/>
            </a:pPr>
            <a:r>
              <a:rPr lang="en-IN" sz="1800" dirty="0"/>
              <a:t>Create User Stories, Identify Tasks, Estimate User Stories, Estimate Tasks, and Create Sprint Backlog. </a:t>
            </a:r>
          </a:p>
          <a:p>
            <a:pPr lvl="0">
              <a:buFont typeface="+mj-lt"/>
              <a:buAutoNum type="alphaUcPeriod"/>
            </a:pPr>
            <a:r>
              <a:rPr lang="en-IN" sz="1800" dirty="0"/>
              <a:t>Create Sprint Backlog, Create User Stories, Estimate User Stories, Identify Tasks, and Estimate Tasks. </a:t>
            </a:r>
          </a:p>
          <a:p>
            <a:pPr lvl="0">
              <a:buFont typeface="+mj-lt"/>
              <a:buAutoNum type="alphaUcPeriod"/>
            </a:pPr>
            <a:r>
              <a:rPr lang="en-IN" sz="1800" dirty="0"/>
              <a:t>Create User Stories, Estimate User Stories, Identify Tasks, Estimate Tasks, and Create Sprint Backlog.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357</a:t>
            </a:fld>
            <a:endParaRPr lang="en-US" dirty="0"/>
          </a:p>
        </p:txBody>
      </p:sp>
    </p:spTree>
    <p:extLst>
      <p:ext uri="{BB962C8B-B14F-4D97-AF65-F5344CB8AC3E}">
        <p14:creationId xmlns:p14="http://schemas.microsoft.com/office/powerpoint/2010/main" val="3414156997"/>
      </p:ext>
    </p:extLst>
  </p:cSld>
  <p:clrMapOvr>
    <a:masterClrMapping/>
  </p:clrMapOvr>
  <p:transition spd="med">
    <p:pull/>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358</a:t>
            </a:fld>
            <a:endParaRPr lang="en-US" dirty="0"/>
          </a:p>
        </p:txBody>
      </p:sp>
    </p:spTree>
    <p:extLst>
      <p:ext uri="{BB962C8B-B14F-4D97-AF65-F5344CB8AC3E}">
        <p14:creationId xmlns:p14="http://schemas.microsoft.com/office/powerpoint/2010/main" val="2846846818"/>
      </p:ext>
    </p:extLst>
  </p:cSld>
  <p:clrMapOvr>
    <a:masterClrMapping/>
  </p:clrMapOvr>
  <p:transition spd="med">
    <p:pull/>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responsibility for estimating items in the Prioritized Product Backlog in the Plan and Estimate phase lies with the: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External team with considerable experience.</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359</a:t>
            </a:fld>
            <a:endParaRPr lang="en-US" dirty="0"/>
          </a:p>
        </p:txBody>
      </p:sp>
    </p:spTree>
    <p:extLst>
      <p:ext uri="{BB962C8B-B14F-4D97-AF65-F5344CB8AC3E}">
        <p14:creationId xmlns:p14="http://schemas.microsoft.com/office/powerpoint/2010/main" val="4106177548"/>
      </p:ext>
    </p:extLst>
  </p:cSld>
  <p:clrMapOvr>
    <a:masterClrMapping/>
  </p:clrMapOvr>
  <p:transition spd="med">
    <p:pull/>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360</a:t>
            </a:fld>
            <a:endParaRPr lang="en-US" dirty="0"/>
          </a:p>
        </p:txBody>
      </p:sp>
    </p:spTree>
    <p:extLst>
      <p:ext uri="{BB962C8B-B14F-4D97-AF65-F5344CB8AC3E}">
        <p14:creationId xmlns:p14="http://schemas.microsoft.com/office/powerpoint/2010/main" val="3190831457"/>
      </p:ext>
    </p:extLst>
  </p:cSld>
  <p:clrMapOvr>
    <a:masterClrMapping/>
  </p:clrMapOvr>
  <p:transition spd="med">
    <p:pull/>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best defines Task List?</a:t>
            </a:r>
          </a:p>
          <a:p>
            <a:pPr lvl="0"/>
            <a:endParaRPr lang="en-IN" sz="1800" dirty="0">
              <a:latin typeface="Calibri" panose="020F0502020204030204" pitchFamily="34" charset="0"/>
            </a:endParaRPr>
          </a:p>
          <a:p>
            <a:pPr lvl="0">
              <a:buFont typeface="+mj-lt"/>
              <a:buAutoNum type="alphaUcPeriod"/>
            </a:pPr>
            <a:r>
              <a:rPr lang="en-IN" sz="1800" dirty="0"/>
              <a:t>It is a comprehensive list that contains all the tasks to which the Scrum Team has committed for the current Sprint.</a:t>
            </a:r>
          </a:p>
          <a:p>
            <a:pPr lvl="0">
              <a:buFont typeface="+mj-lt"/>
              <a:buAutoNum type="alphaUcPeriod"/>
            </a:pPr>
            <a:r>
              <a:rPr lang="en-IN" sz="1800" dirty="0"/>
              <a:t>It describes the relationship and interaction between different tasks in a project.</a:t>
            </a:r>
          </a:p>
          <a:p>
            <a:pPr lvl="0">
              <a:buFont typeface="+mj-lt"/>
              <a:buAutoNum type="alphaUcPeriod"/>
            </a:pPr>
            <a:r>
              <a:rPr lang="en-IN" sz="1800" dirty="0"/>
              <a:t>It refers to the priority order of the completed deliverable to meet its Acceptance Criteria.</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361</a:t>
            </a:fld>
            <a:endParaRPr lang="en-US" dirty="0"/>
          </a:p>
        </p:txBody>
      </p:sp>
    </p:spTree>
    <p:extLst>
      <p:ext uri="{BB962C8B-B14F-4D97-AF65-F5344CB8AC3E}">
        <p14:creationId xmlns:p14="http://schemas.microsoft.com/office/powerpoint/2010/main" val="879098416"/>
      </p:ext>
    </p:extLst>
  </p:cSld>
  <p:clrMapOvr>
    <a:masterClrMapping/>
  </p:clrMapOvr>
  <p:transition spd="med">
    <p:pull/>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362</a:t>
            </a:fld>
            <a:endParaRPr lang="en-US" dirty="0"/>
          </a:p>
        </p:txBody>
      </p:sp>
    </p:spTree>
    <p:extLst>
      <p:ext uri="{BB962C8B-B14F-4D97-AF65-F5344CB8AC3E}">
        <p14:creationId xmlns:p14="http://schemas.microsoft.com/office/powerpoint/2010/main" val="974707459"/>
      </p:ext>
    </p:extLst>
  </p:cSld>
  <p:clrMapOvr>
    <a:masterClrMapping/>
  </p:clrMapOvr>
  <p:transition spd="med">
    <p:pull/>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363</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Scrum Master has approached the Product Owner stating that the Scrum Team is struggling to understand few User Stories within the Product Backlog? What are the initial steps that the Product Owner needs to implement to address this issue?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71358771"/>
      </p:ext>
    </p:extLst>
  </p:cSld>
  <p:clrMapOvr>
    <a:masterClrMapping/>
  </p:clrMapOvr>
  <p:transition spd="med">
    <p:pull/>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364</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There is a change request from one of the key stakeholders and they want the change to be implemented in the current Sprint. What course of action should the Product Owner resort to?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4523286"/>
      </p:ext>
    </p:extLst>
  </p:cSld>
  <p:clrMapOvr>
    <a:masterClrMapping/>
  </p:clrMapOvr>
  <p:transition spd="med">
    <p:pull/>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Implement</a:t>
            </a:r>
            <a:endParaRPr lang="en-IN" dirty="0"/>
          </a:p>
        </p:txBody>
      </p:sp>
    </p:spTree>
    <p:extLst>
      <p:ext uri="{BB962C8B-B14F-4D97-AF65-F5344CB8AC3E}">
        <p14:creationId xmlns:p14="http://schemas.microsoft.com/office/powerpoint/2010/main" val="2400270728"/>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Scrum Phase - Implement</a:t>
            </a:r>
          </a:p>
        </p:txBody>
      </p:sp>
      <p:sp>
        <p:nvSpPr>
          <p:cNvPr id="5" name="Rectangle 4"/>
          <p:cNvSpPr/>
          <p:nvPr/>
        </p:nvSpPr>
        <p:spPr>
          <a:xfrm>
            <a:off x="1905000" y="5026223"/>
            <a:ext cx="4874462"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10‑2: Implement Overview (Essentials); Page 216</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722" y="1368624"/>
            <a:ext cx="8772878" cy="3508176"/>
          </a:xfrm>
          <a:prstGeom prst="rect">
            <a:avLst/>
          </a:prstGeom>
        </p:spPr>
      </p:pic>
      <p:sp>
        <p:nvSpPr>
          <p:cNvPr id="7" name="Rectangle 6"/>
          <p:cNvSpPr/>
          <p:nvPr/>
        </p:nvSpPr>
        <p:spPr>
          <a:xfrm>
            <a:off x="0" y="6108412"/>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 213-233</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366</a:t>
            </a:fld>
            <a:endParaRPr lang="en-US" dirty="0"/>
          </a:p>
        </p:txBody>
      </p:sp>
    </p:spTree>
    <p:extLst>
      <p:ext uri="{BB962C8B-B14F-4D97-AF65-F5344CB8AC3E}">
        <p14:creationId xmlns:p14="http://schemas.microsoft.com/office/powerpoint/2010/main" val="2189471313"/>
      </p:ext>
    </p:extLst>
  </p:cSld>
  <p:clrMapOvr>
    <a:masterClrMapping/>
  </p:clrMapOvr>
  <p:transition spd="med">
    <p:pull/>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Implement – Create Deliverables</a:t>
            </a:r>
          </a:p>
        </p:txBody>
      </p:sp>
      <p:sp>
        <p:nvSpPr>
          <p:cNvPr id="5" name="Rectangle 4"/>
          <p:cNvSpPr/>
          <p:nvPr/>
        </p:nvSpPr>
        <p:spPr>
          <a:xfrm>
            <a:off x="1676400" y="5026223"/>
            <a:ext cx="5943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10‑3: </a:t>
            </a:r>
            <a:r>
              <a:rPr lang="en-IN" sz="1400" dirty="0">
                <a:latin typeface="Calibri" panose="020F0502020204030204" pitchFamily="34" charset="0"/>
                <a:cs typeface="Calibri" panose="020F0502020204030204" pitchFamily="34" charset="0"/>
              </a:rPr>
              <a:t>Create Deliverables—Inputs, Tools, and Outputs</a:t>
            </a:r>
            <a:r>
              <a:rPr lang="en-US" sz="1400" dirty="0">
                <a:latin typeface="Calibri" panose="020F0502020204030204" pitchFamily="34" charset="0"/>
                <a:cs typeface="Calibri" panose="020F0502020204030204" pitchFamily="34" charset="0"/>
              </a:rPr>
              <a:t>; Page 217</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367</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9590" y="1600200"/>
            <a:ext cx="5544820" cy="1059815"/>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68883" y="2642419"/>
            <a:ext cx="1803400" cy="215818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Backlog*</a:t>
            </a:r>
          </a:p>
          <a:p>
            <a:pPr marL="228600" marR="0" indent="-228600" algn="l">
              <a:lnSpc>
                <a:spcPct val="115000"/>
              </a:lnSpc>
              <a:spcBef>
                <a:spcPts val="0"/>
              </a:spcBef>
              <a:spcAft>
                <a:spcPts val="0"/>
              </a:spcAft>
              <a:buFont typeface="+mj-lt"/>
              <a:buAutoNum type="arabicPeriod"/>
            </a:pPr>
            <a:r>
              <a:rPr lang="en-IN" sz="1100" dirty="0" err="1">
                <a:effectLst/>
                <a:latin typeface="Calibri" panose="020F0502020204030204" pitchFamily="34" charset="0"/>
                <a:ea typeface="Times New Roman"/>
                <a:cs typeface="Calibri" panose="020F0502020204030204" pitchFamily="34" charset="0"/>
              </a:rPr>
              <a:t>Scrumboard</a:t>
            </a:r>
            <a:r>
              <a:rPr lang="en-IN" sz="1100" dirty="0">
                <a:effectLst/>
                <a:latin typeface="Calibri" panose="020F0502020204030204" pitchFamily="34" charset="0"/>
                <a:ea typeface="Times New Roman"/>
                <a:cs typeface="Calibri" panose="020F0502020204030204" pitchFamily="34" charset="0"/>
              </a:rPr>
              <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0" name="Text Box 2"/>
          <p:cNvSpPr txBox="1">
            <a:spLocks noChangeArrowheads="1"/>
          </p:cNvSpPr>
          <p:nvPr/>
        </p:nvSpPr>
        <p:spPr bwMode="auto">
          <a:xfrm>
            <a:off x="3686810" y="2685732"/>
            <a:ext cx="1770380" cy="211486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Team Expertise*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Software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Other Development Tools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11" name="Text Box 2"/>
          <p:cNvSpPr txBox="1">
            <a:spLocks noChangeArrowheads="1"/>
          </p:cNvSpPr>
          <p:nvPr/>
        </p:nvSpPr>
        <p:spPr bwMode="auto">
          <a:xfrm>
            <a:off x="5552440" y="2685732"/>
            <a:ext cx="1791970" cy="211486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a:t>
            </a:r>
            <a:r>
              <a:rPr lang="en-IN" sz="1100" dirty="0" err="1">
                <a:effectLst/>
                <a:latin typeface="Calibri" panose="020F0502020204030204" pitchFamily="34" charset="0"/>
                <a:ea typeface="Times New Roman"/>
                <a:cs typeface="Calibri" panose="020F0502020204030204" pitchFamily="34" charset="0"/>
              </a:rPr>
              <a:t>Scrumboard</a:t>
            </a:r>
            <a:r>
              <a:rPr lang="en-IN" sz="1100" dirty="0">
                <a:effectLst/>
                <a:latin typeface="Calibri" panose="020F0502020204030204" pitchFamily="34" charset="0"/>
                <a:ea typeface="Times New Roman"/>
                <a:cs typeface="Calibri" panose="020F0502020204030204" pitchFamily="34" charset="0"/>
              </a:rPr>
              <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Unapproved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Mitigated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Dependencies </a:t>
            </a:r>
          </a:p>
        </p:txBody>
      </p:sp>
    </p:spTree>
    <p:extLst>
      <p:ext uri="{BB962C8B-B14F-4D97-AF65-F5344CB8AC3E}">
        <p14:creationId xmlns:p14="http://schemas.microsoft.com/office/powerpoint/2010/main" val="2203263133"/>
      </p:ext>
    </p:extLst>
  </p:cSld>
  <p:clrMapOvr>
    <a:masterClrMapping/>
  </p:clrMapOvr>
  <p:transition spd="med">
    <p:pull/>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269" y="1398925"/>
            <a:ext cx="8186531" cy="2585323"/>
          </a:xfrm>
          <a:prstGeom prst="rect">
            <a:avLst/>
          </a:prstGeom>
        </p:spPr>
        <p:txBody>
          <a:bodyPr wrap="square">
            <a:spAutoFit/>
          </a:bodyPr>
          <a:lstStyle/>
          <a:p>
            <a:r>
              <a:rPr lang="en-IN" dirty="0">
                <a:latin typeface="Calibri" panose="020F0502020204030204" pitchFamily="34" charset="0"/>
                <a:ea typeface="Calibri" panose="020F0502020204030204" pitchFamily="34" charset="0"/>
                <a:cs typeface="Times New Roman" panose="02020603050405020304" pitchFamily="18" charset="0"/>
              </a:rPr>
              <a:t>There is only one exception to the rule about not changing the scope of a Sprint once a Sprint begins.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If the Scrum Team determines it has heavily overestimated the effort during the Sprint and has spare capacity to implement additional User Stories, the team can ask the Product Owner which additional User Stories should be included in the current Sprint.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An additional benefit is that the team does not have to worry about managing changes once they start working on a Sprint. </a:t>
            </a:r>
          </a:p>
        </p:txBody>
      </p:sp>
      <p:sp>
        <p:nvSpPr>
          <p:cNvPr id="7" name="Rectangle 6"/>
          <p:cNvSpPr/>
          <p:nvPr/>
        </p:nvSpPr>
        <p:spPr>
          <a:xfrm>
            <a:off x="0" y="381000"/>
            <a:ext cx="9143999"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Calibri" panose="020F0502020204030204" pitchFamily="34" charset="0"/>
              </a:rPr>
              <a:t>Implement - Changes to a Sprint</a:t>
            </a:r>
            <a:endParaRPr lang="en-US"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368</a:t>
            </a:fld>
            <a:endParaRPr lang="en-US" dirty="0"/>
          </a:p>
        </p:txBody>
      </p:sp>
    </p:spTree>
    <p:extLst>
      <p:ext uri="{BB962C8B-B14F-4D97-AF65-F5344CB8AC3E}">
        <p14:creationId xmlns:p14="http://schemas.microsoft.com/office/powerpoint/2010/main" val="408869211"/>
      </p:ext>
    </p:extLst>
  </p:cSld>
  <p:clrMapOvr>
    <a:masterClrMapping/>
  </p:clrMapOvr>
  <p:transition spd="med">
    <p:pull/>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Inputs – </a:t>
            </a:r>
            <a:br>
              <a:rPr lang="en-US" dirty="0"/>
            </a:br>
            <a:r>
              <a:rPr lang="en-US" dirty="0"/>
              <a:t>Impediment Log</a:t>
            </a:r>
          </a:p>
        </p:txBody>
      </p:sp>
      <p:sp>
        <p:nvSpPr>
          <p:cNvPr id="2" name="Rectangle 1"/>
          <p:cNvSpPr/>
          <p:nvPr/>
        </p:nvSpPr>
        <p:spPr>
          <a:xfrm>
            <a:off x="304800" y="1132820"/>
            <a:ext cx="8534400" cy="5115580"/>
          </a:xfrm>
          <a:prstGeom prst="rect">
            <a:avLst/>
          </a:prstGeom>
        </p:spPr>
        <p:txBody>
          <a:bodyPr/>
          <a:lstStyle/>
          <a:p>
            <a:pPr algn="just"/>
            <a:r>
              <a:rPr lang="en-US" dirty="0">
                <a:latin typeface="Calibri" panose="020F0502020204030204" pitchFamily="34" charset="0"/>
                <a:cs typeface="Calibri" panose="020F0502020204030204" pitchFamily="34" charset="0"/>
              </a:rPr>
              <a:t>An impediment is any hindrance or hurdle that reduces the productivity of the Scrum Team. Impediments must be identified, resolved and removed if the team is to continue working effectively. </a:t>
            </a:r>
          </a:p>
          <a:p>
            <a:pPr algn="just"/>
            <a:endParaRPr lang="en-US" dirty="0">
              <a:latin typeface="Calibri" panose="020F0502020204030204" pitchFamily="34" charset="0"/>
              <a:cs typeface="Calibri" panose="020F0502020204030204" pitchFamily="34" charset="0"/>
            </a:endParaRPr>
          </a:p>
          <a:p>
            <a:pPr algn="just"/>
            <a:r>
              <a:rPr lang="en-US" dirty="0">
                <a:latin typeface="Calibri" panose="020F0502020204030204" pitchFamily="34" charset="0"/>
                <a:cs typeface="Calibri" panose="020F0502020204030204" pitchFamily="34" charset="0"/>
              </a:rPr>
              <a:t>Impediments can be internal to the team, such as inefficient workflow or lack of communication; or they can be external, such as software license issues, legal or government compliance requirements etc.</a:t>
            </a:r>
          </a:p>
          <a:p>
            <a:pPr algn="just"/>
            <a:endParaRPr lang="en-US" dirty="0">
              <a:latin typeface="Calibri" panose="020F0502020204030204" pitchFamily="34" charset="0"/>
              <a:cs typeface="Calibri" panose="020F0502020204030204" pitchFamily="34" charset="0"/>
            </a:endParaRPr>
          </a:p>
          <a:p>
            <a:pPr algn="just"/>
            <a:r>
              <a:rPr lang="en-US" dirty="0">
                <a:latin typeface="Calibri" panose="020F0502020204030204" pitchFamily="34" charset="0"/>
                <a:cs typeface="Calibri" panose="020F0502020204030204" pitchFamily="34" charset="0"/>
              </a:rPr>
              <a:t>Impediments should be formally recorded by the Scrum Master in an Impediment Log.</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3696868"/>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Tools – </a:t>
            </a:r>
            <a:br>
              <a:rPr lang="en-US" dirty="0"/>
            </a:br>
            <a:r>
              <a:rPr lang="en-US" dirty="0"/>
              <a:t>Team Expertise</a:t>
            </a:r>
          </a:p>
        </p:txBody>
      </p:sp>
      <p:sp>
        <p:nvSpPr>
          <p:cNvPr id="2" name="Rectangle 1"/>
          <p:cNvSpPr/>
          <p:nvPr/>
        </p:nvSpPr>
        <p:spPr>
          <a:xfrm>
            <a:off x="304800" y="1132820"/>
            <a:ext cx="8534400" cy="5115580"/>
          </a:xfrm>
          <a:prstGeom prst="rect">
            <a:avLst/>
          </a:prstGeom>
        </p:spPr>
        <p:txBody>
          <a:bodyPr/>
          <a:lstStyle/>
          <a:p>
            <a:pPr algn="just"/>
            <a:r>
              <a:rPr lang="en-IN" dirty="0">
                <a:latin typeface="Calibri" panose="020F0502020204030204" pitchFamily="34" charset="0"/>
                <a:cs typeface="Calibri" panose="020F0502020204030204" pitchFamily="34" charset="0"/>
              </a:rPr>
              <a:t>This refers to the collective expertise of the Scrum Team members to understand the User Stories and tasks in the Sprint Backlog in order to create the final deliverables. </a:t>
            </a:r>
          </a:p>
          <a:p>
            <a:pPr algn="just"/>
            <a:endParaRPr lang="en-IN" dirty="0">
              <a:latin typeface="Calibri" panose="020F0502020204030204" pitchFamily="34" charset="0"/>
              <a:cs typeface="Calibri" panose="020F0502020204030204" pitchFamily="34" charset="0"/>
            </a:endParaRPr>
          </a:p>
          <a:p>
            <a:pPr algn="just"/>
            <a:r>
              <a:rPr lang="en-IN" dirty="0">
                <a:latin typeface="Calibri" panose="020F0502020204030204" pitchFamily="34" charset="0"/>
                <a:cs typeface="Calibri" panose="020F0502020204030204" pitchFamily="34" charset="0"/>
              </a:rPr>
              <a:t>Scrum Team members have the authority and responsibility to determine the best means for converting the Prioritized Product Backlog Items into finished products, without requiring involvement of any stakeholders outside the team. </a:t>
            </a:r>
          </a:p>
          <a:p>
            <a:pPr algn="just"/>
            <a:endParaRPr lang="en-IN" dirty="0">
              <a:latin typeface="Calibri" panose="020F0502020204030204" pitchFamily="34" charset="0"/>
              <a:cs typeface="Calibri" panose="020F0502020204030204" pitchFamily="34" charset="0"/>
            </a:endParaRPr>
          </a:p>
          <a:p>
            <a:pPr algn="just"/>
            <a:r>
              <a:rPr lang="en-IN" dirty="0">
                <a:latin typeface="Calibri" panose="020F0502020204030204" pitchFamily="34" charset="0"/>
                <a:cs typeface="Calibri" panose="020F0502020204030204" pitchFamily="34" charset="0"/>
              </a:rPr>
              <a:t>Additional expertise is available from the Scrum Guidance Body, as required.</a:t>
            </a:r>
          </a:p>
        </p:txBody>
      </p:sp>
    </p:spTree>
    <p:extLst>
      <p:ext uri="{BB962C8B-B14F-4D97-AF65-F5344CB8AC3E}">
        <p14:creationId xmlns:p14="http://schemas.microsoft.com/office/powerpoint/2010/main" val="2379878742"/>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Outputs – </a:t>
            </a:r>
            <a:br>
              <a:rPr lang="en-US" dirty="0"/>
            </a:br>
            <a:r>
              <a:rPr lang="en-US" dirty="0"/>
              <a:t>Sprint Deliverables</a:t>
            </a:r>
          </a:p>
        </p:txBody>
      </p:sp>
      <p:sp>
        <p:nvSpPr>
          <p:cNvPr id="2" name="Rectangle 1"/>
          <p:cNvSpPr/>
          <p:nvPr/>
        </p:nvSpPr>
        <p:spPr>
          <a:xfrm>
            <a:off x="304800" y="1437620"/>
            <a:ext cx="8534400" cy="4201180"/>
          </a:xfrm>
          <a:prstGeom prst="rect">
            <a:avLst/>
          </a:prstGeom>
        </p:spPr>
        <p:txBody>
          <a:bodyPr/>
          <a:lstStyle/>
          <a:p>
            <a:pPr algn="just"/>
            <a:r>
              <a:rPr lang="en-IN" dirty="0">
                <a:latin typeface="Calibri" panose="020F0502020204030204" pitchFamily="34" charset="0"/>
                <a:cs typeface="Calibri" panose="020F0502020204030204" pitchFamily="34" charset="0"/>
              </a:rPr>
              <a:t>At the end of each Sprint, a product increment or deliverable is completed. </a:t>
            </a:r>
          </a:p>
          <a:p>
            <a:pPr algn="just"/>
            <a:endParaRPr lang="en-IN" dirty="0">
              <a:latin typeface="Calibri" panose="020F0502020204030204" pitchFamily="34" charset="0"/>
              <a:cs typeface="Calibri" panose="020F0502020204030204" pitchFamily="34" charset="0"/>
            </a:endParaRPr>
          </a:p>
          <a:p>
            <a:pPr algn="just"/>
            <a:r>
              <a:rPr lang="en-IN" dirty="0">
                <a:latin typeface="Calibri" panose="020F0502020204030204" pitchFamily="34" charset="0"/>
                <a:cs typeface="Calibri" panose="020F0502020204030204" pitchFamily="34" charset="0"/>
              </a:rPr>
              <a:t>The deliverable should possess all features and functionality defined in the User Stories included in the Sprint and should have been tested successfully</a:t>
            </a:r>
          </a:p>
        </p:txBody>
      </p:sp>
    </p:spTree>
    <p:extLst>
      <p:ext uri="{BB962C8B-B14F-4D97-AF65-F5344CB8AC3E}">
        <p14:creationId xmlns:p14="http://schemas.microsoft.com/office/powerpoint/2010/main" val="4142811324"/>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Use of the </a:t>
            </a:r>
            <a:r>
              <a:rPr lang="en-US" dirty="0" err="1"/>
              <a:t>Scrumboard</a:t>
            </a:r>
            <a:endParaRPr lang="en-US" dirty="0"/>
          </a:p>
        </p:txBody>
      </p:sp>
      <p:sp>
        <p:nvSpPr>
          <p:cNvPr id="2" name="Rectangle 1"/>
          <p:cNvSpPr/>
          <p:nvPr/>
        </p:nvSpPr>
        <p:spPr>
          <a:xfrm>
            <a:off x="304800" y="990600"/>
            <a:ext cx="8534400" cy="838200"/>
          </a:xfrm>
          <a:prstGeom prst="rect">
            <a:avLst/>
          </a:prstGeom>
        </p:spPr>
        <p:txBody>
          <a:bodyPr/>
          <a:lstStyle/>
          <a:p>
            <a:pPr algn="just"/>
            <a:r>
              <a:rPr lang="en-IN" dirty="0">
                <a:latin typeface="Calibri" panose="020F0502020204030204" pitchFamily="34" charset="0"/>
                <a:cs typeface="Calibri" panose="020F0502020204030204" pitchFamily="34" charset="0"/>
              </a:rPr>
              <a:t>Below is the picture of a Scrumboard at the end of the Sprint. Was that a good Sprint? A bad one? An OK one? What do you think? Please type your answer in the Question window.</a:t>
            </a:r>
          </a:p>
        </p:txBody>
      </p:sp>
      <p:pic>
        <p:nvPicPr>
          <p:cNvPr id="5" name="Picture 4">
            <a:extLst>
              <a:ext uri="{FF2B5EF4-FFF2-40B4-BE49-F238E27FC236}">
                <a16:creationId xmlns:a16="http://schemas.microsoft.com/office/drawing/2014/main" id="{D41B30CF-C245-4062-8BCE-6B84C721090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09700" y="1782763"/>
            <a:ext cx="6972300" cy="4465637"/>
          </a:xfrm>
          <a:prstGeom prst="rect">
            <a:avLst/>
          </a:prstGeom>
          <a:noFill/>
        </p:spPr>
      </p:pic>
      <p:sp>
        <p:nvSpPr>
          <p:cNvPr id="7" name="Rectangle 6">
            <a:extLst>
              <a:ext uri="{FF2B5EF4-FFF2-40B4-BE49-F238E27FC236}">
                <a16:creationId xmlns:a16="http://schemas.microsoft.com/office/drawing/2014/main" id="{2395AC52-EDA4-4473-9B11-B92A0FB31389}"/>
              </a:ext>
            </a:extLst>
          </p:cNvPr>
          <p:cNvSpPr/>
          <p:nvPr/>
        </p:nvSpPr>
        <p:spPr>
          <a:xfrm>
            <a:off x="4806744" y="3678714"/>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997A45-270C-48CA-8675-7C0D66B7A48C}"/>
              </a:ext>
            </a:extLst>
          </p:cNvPr>
          <p:cNvSpPr/>
          <p:nvPr/>
        </p:nvSpPr>
        <p:spPr>
          <a:xfrm>
            <a:off x="528172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DB9C5A-507C-4451-979C-1F122283A450}"/>
              </a:ext>
            </a:extLst>
          </p:cNvPr>
          <p:cNvSpPr/>
          <p:nvPr/>
        </p:nvSpPr>
        <p:spPr>
          <a:xfrm>
            <a:off x="343514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1ED3416-0176-4A2B-B298-4E6908D10603}"/>
              </a:ext>
            </a:extLst>
          </p:cNvPr>
          <p:cNvSpPr/>
          <p:nvPr/>
        </p:nvSpPr>
        <p:spPr>
          <a:xfrm>
            <a:off x="434954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38AE9E-8C8C-482C-BCBA-C7341FD50E2B}"/>
              </a:ext>
            </a:extLst>
          </p:cNvPr>
          <p:cNvSpPr/>
          <p:nvPr/>
        </p:nvSpPr>
        <p:spPr>
          <a:xfrm>
            <a:off x="480674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698ABB1-1492-4E72-84DE-0AFA4ACB6733}"/>
              </a:ext>
            </a:extLst>
          </p:cNvPr>
          <p:cNvSpPr/>
          <p:nvPr/>
        </p:nvSpPr>
        <p:spPr>
          <a:xfrm>
            <a:off x="4349544" y="3678714"/>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124401-00C6-4182-AD00-80B3288296FD}"/>
              </a:ext>
            </a:extLst>
          </p:cNvPr>
          <p:cNvSpPr/>
          <p:nvPr/>
        </p:nvSpPr>
        <p:spPr>
          <a:xfrm>
            <a:off x="4806744" y="5617845"/>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933448-C4DC-4598-BC57-2F440A5750B5}"/>
              </a:ext>
            </a:extLst>
          </p:cNvPr>
          <p:cNvSpPr/>
          <p:nvPr/>
        </p:nvSpPr>
        <p:spPr>
          <a:xfrm>
            <a:off x="52639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7A8B5A5-3A3B-4FA7-A417-84A3E3E42507}"/>
              </a:ext>
            </a:extLst>
          </p:cNvPr>
          <p:cNvSpPr/>
          <p:nvPr/>
        </p:nvSpPr>
        <p:spPr>
          <a:xfrm>
            <a:off x="34351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898773-C903-4FC6-9C98-0C2FF7A9D717}"/>
              </a:ext>
            </a:extLst>
          </p:cNvPr>
          <p:cNvSpPr/>
          <p:nvPr/>
        </p:nvSpPr>
        <p:spPr>
          <a:xfrm>
            <a:off x="4349544" y="5617845"/>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AF3BD7-5F9B-48FA-BA12-A1A6FC3C3CD3}"/>
              </a:ext>
            </a:extLst>
          </p:cNvPr>
          <p:cNvSpPr/>
          <p:nvPr/>
        </p:nvSpPr>
        <p:spPr>
          <a:xfrm>
            <a:off x="43495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232DB87-ACF3-428B-B2C1-9AB1E189C4C9}"/>
              </a:ext>
            </a:extLst>
          </p:cNvPr>
          <p:cNvSpPr/>
          <p:nvPr/>
        </p:nvSpPr>
        <p:spPr>
          <a:xfrm>
            <a:off x="48067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A9C3BFE-EF4B-402B-B04E-E64925684922}"/>
              </a:ext>
            </a:extLst>
          </p:cNvPr>
          <p:cNvSpPr/>
          <p:nvPr/>
        </p:nvSpPr>
        <p:spPr>
          <a:xfrm>
            <a:off x="3435144" y="4627245"/>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57F0CE0-A43F-48BD-A12E-885EDA1A280B}"/>
              </a:ext>
            </a:extLst>
          </p:cNvPr>
          <p:cNvSpPr/>
          <p:nvPr/>
        </p:nvSpPr>
        <p:spPr>
          <a:xfrm>
            <a:off x="34351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D799153-1A7C-4FE1-BA4B-4DCB2ED26B85}"/>
              </a:ext>
            </a:extLst>
          </p:cNvPr>
          <p:cNvSpPr/>
          <p:nvPr/>
        </p:nvSpPr>
        <p:spPr>
          <a:xfrm>
            <a:off x="5263944" y="46552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6F4EB3-C7A0-457E-9CD5-4413566F66F7}"/>
              </a:ext>
            </a:extLst>
          </p:cNvPr>
          <p:cNvSpPr/>
          <p:nvPr/>
        </p:nvSpPr>
        <p:spPr>
          <a:xfrm>
            <a:off x="4806744" y="46552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ABD1082-BB63-4C57-BCB8-721164173606}"/>
              </a:ext>
            </a:extLst>
          </p:cNvPr>
          <p:cNvSpPr/>
          <p:nvPr/>
        </p:nvSpPr>
        <p:spPr>
          <a:xfrm>
            <a:off x="4349544" y="46552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F98A7AC-AEC3-4D7C-AD98-0E4C521CA09A}"/>
              </a:ext>
            </a:extLst>
          </p:cNvPr>
          <p:cNvSpPr/>
          <p:nvPr/>
        </p:nvSpPr>
        <p:spPr>
          <a:xfrm>
            <a:off x="52639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CF7545B-814F-4B7B-9452-592F75D32DA5}"/>
              </a:ext>
            </a:extLst>
          </p:cNvPr>
          <p:cNvSpPr/>
          <p:nvPr/>
        </p:nvSpPr>
        <p:spPr>
          <a:xfrm>
            <a:off x="48067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BDEC67E-FFFE-46E6-A436-B88E2654F56F}"/>
              </a:ext>
            </a:extLst>
          </p:cNvPr>
          <p:cNvSpPr/>
          <p:nvPr/>
        </p:nvSpPr>
        <p:spPr>
          <a:xfrm>
            <a:off x="43495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B475B0B-5A10-449A-807B-B8AE18F3A368}"/>
              </a:ext>
            </a:extLst>
          </p:cNvPr>
          <p:cNvSpPr/>
          <p:nvPr/>
        </p:nvSpPr>
        <p:spPr>
          <a:xfrm>
            <a:off x="4349544" y="27502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356730A-63A3-4736-BF77-BE2FC14CD9BE}"/>
              </a:ext>
            </a:extLst>
          </p:cNvPr>
          <p:cNvSpPr/>
          <p:nvPr/>
        </p:nvSpPr>
        <p:spPr>
          <a:xfrm>
            <a:off x="4806744" y="22930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4373BBA-E7F0-4617-ADFD-24F19908BBD0}"/>
              </a:ext>
            </a:extLst>
          </p:cNvPr>
          <p:cNvSpPr/>
          <p:nvPr/>
        </p:nvSpPr>
        <p:spPr>
          <a:xfrm>
            <a:off x="4824524" y="2764314"/>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866D616-E14F-42EA-A766-191C1912B850}"/>
              </a:ext>
            </a:extLst>
          </p:cNvPr>
          <p:cNvSpPr/>
          <p:nvPr/>
        </p:nvSpPr>
        <p:spPr>
          <a:xfrm>
            <a:off x="4349544" y="22930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D290BF7-996E-4BD8-B557-90A0E92E9FFE}"/>
              </a:ext>
            </a:extLst>
          </p:cNvPr>
          <p:cNvSpPr/>
          <p:nvPr/>
        </p:nvSpPr>
        <p:spPr>
          <a:xfrm>
            <a:off x="3435144" y="22930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6151373"/>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Use of the </a:t>
            </a:r>
            <a:r>
              <a:rPr lang="en-US" dirty="0" err="1"/>
              <a:t>Scrumboard</a:t>
            </a:r>
            <a:endParaRPr lang="en-US" dirty="0"/>
          </a:p>
        </p:txBody>
      </p:sp>
      <p:sp>
        <p:nvSpPr>
          <p:cNvPr id="2" name="Rectangle 1"/>
          <p:cNvSpPr/>
          <p:nvPr/>
        </p:nvSpPr>
        <p:spPr>
          <a:xfrm>
            <a:off x="304800" y="990600"/>
            <a:ext cx="8534400" cy="715963"/>
          </a:xfrm>
          <a:prstGeom prst="rect">
            <a:avLst/>
          </a:prstGeom>
        </p:spPr>
        <p:txBody>
          <a:bodyPr/>
          <a:lstStyle/>
          <a:p>
            <a:pPr algn="just"/>
            <a:r>
              <a:rPr lang="en-IN" dirty="0">
                <a:latin typeface="Calibri" panose="020F0502020204030204" pitchFamily="34" charset="0"/>
                <a:cs typeface="Calibri" panose="020F0502020204030204" pitchFamily="34" charset="0"/>
              </a:rPr>
              <a:t>Below is the picture of a Scrumboard at the end of the same Sprint. Is that better, worse or the same? Why? Please type your answer in the Question window.</a:t>
            </a:r>
          </a:p>
        </p:txBody>
      </p:sp>
      <p:pic>
        <p:nvPicPr>
          <p:cNvPr id="32" name="Picture 31">
            <a:extLst>
              <a:ext uri="{FF2B5EF4-FFF2-40B4-BE49-F238E27FC236}">
                <a16:creationId xmlns:a16="http://schemas.microsoft.com/office/drawing/2014/main" id="{109C6217-D1B5-4106-B7DE-1EF1C0253DD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7086600" cy="4572000"/>
          </a:xfrm>
          <a:prstGeom prst="rect">
            <a:avLst/>
          </a:prstGeom>
          <a:noFill/>
        </p:spPr>
      </p:pic>
      <p:sp>
        <p:nvSpPr>
          <p:cNvPr id="33" name="Rectangle 32">
            <a:extLst>
              <a:ext uri="{FF2B5EF4-FFF2-40B4-BE49-F238E27FC236}">
                <a16:creationId xmlns:a16="http://schemas.microsoft.com/office/drawing/2014/main" id="{7D36F759-2279-4A85-B09D-666BF24B3C70}"/>
              </a:ext>
            </a:extLst>
          </p:cNvPr>
          <p:cNvSpPr/>
          <p:nvPr/>
        </p:nvSpPr>
        <p:spPr>
          <a:xfrm>
            <a:off x="4962525" y="3671623"/>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BEE6B60-B378-4513-AD90-E38D296017C2}"/>
              </a:ext>
            </a:extLst>
          </p:cNvPr>
          <p:cNvSpPr/>
          <p:nvPr/>
        </p:nvSpPr>
        <p:spPr>
          <a:xfrm>
            <a:off x="5437505" y="32766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DEF12DA-BD7C-4B7D-B1B6-FDF9B056092C}"/>
              </a:ext>
            </a:extLst>
          </p:cNvPr>
          <p:cNvSpPr/>
          <p:nvPr/>
        </p:nvSpPr>
        <p:spPr>
          <a:xfrm>
            <a:off x="5419725" y="367665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CA8190E-8F11-4D80-B1FA-D92CE9F75687}"/>
              </a:ext>
            </a:extLst>
          </p:cNvPr>
          <p:cNvSpPr/>
          <p:nvPr/>
        </p:nvSpPr>
        <p:spPr>
          <a:xfrm>
            <a:off x="4505325" y="32766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0F9A86E-1BE4-4E6B-95FF-95C58787222F}"/>
              </a:ext>
            </a:extLst>
          </p:cNvPr>
          <p:cNvSpPr/>
          <p:nvPr/>
        </p:nvSpPr>
        <p:spPr>
          <a:xfrm>
            <a:off x="4962525" y="32766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FD89B26-9901-4C8D-A022-AFE28FB8D5D6}"/>
              </a:ext>
            </a:extLst>
          </p:cNvPr>
          <p:cNvSpPr/>
          <p:nvPr/>
        </p:nvSpPr>
        <p:spPr>
          <a:xfrm>
            <a:off x="4505325" y="3671623"/>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9975F39-903A-46C3-9987-6DF52983A421}"/>
              </a:ext>
            </a:extLst>
          </p:cNvPr>
          <p:cNvSpPr/>
          <p:nvPr/>
        </p:nvSpPr>
        <p:spPr>
          <a:xfrm>
            <a:off x="4962525" y="5610754"/>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9ADB650-7D05-40BF-A702-BF93178C570A}"/>
              </a:ext>
            </a:extLst>
          </p:cNvPr>
          <p:cNvSpPr/>
          <p:nvPr/>
        </p:nvSpPr>
        <p:spPr>
          <a:xfrm>
            <a:off x="5419725" y="5181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A5F47E0-9FE4-49A8-84FD-BE8EC2D22334}"/>
              </a:ext>
            </a:extLst>
          </p:cNvPr>
          <p:cNvSpPr/>
          <p:nvPr/>
        </p:nvSpPr>
        <p:spPr>
          <a:xfrm>
            <a:off x="5410200" y="5610754"/>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83A4B7D-5628-457B-9F2D-3FE5067D0BB9}"/>
              </a:ext>
            </a:extLst>
          </p:cNvPr>
          <p:cNvSpPr/>
          <p:nvPr/>
        </p:nvSpPr>
        <p:spPr>
          <a:xfrm>
            <a:off x="4505325" y="5610754"/>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BE0CC91-A8C2-478F-A5C5-9B865BC896CF}"/>
              </a:ext>
            </a:extLst>
          </p:cNvPr>
          <p:cNvSpPr/>
          <p:nvPr/>
        </p:nvSpPr>
        <p:spPr>
          <a:xfrm>
            <a:off x="4505325" y="5181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2736C6F-D529-48D4-B14A-EA9212F5A352}"/>
              </a:ext>
            </a:extLst>
          </p:cNvPr>
          <p:cNvSpPr/>
          <p:nvPr/>
        </p:nvSpPr>
        <p:spPr>
          <a:xfrm>
            <a:off x="4962525" y="5181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0F592E1-F45C-48D1-A427-6ADAD2DD7E0E}"/>
              </a:ext>
            </a:extLst>
          </p:cNvPr>
          <p:cNvSpPr/>
          <p:nvPr/>
        </p:nvSpPr>
        <p:spPr>
          <a:xfrm>
            <a:off x="3590925"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9730EC3-E95A-4D2F-8DF2-D41B35A5A626}"/>
              </a:ext>
            </a:extLst>
          </p:cNvPr>
          <p:cNvSpPr/>
          <p:nvPr/>
        </p:nvSpPr>
        <p:spPr>
          <a:xfrm>
            <a:off x="35909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35FFF9B-CE30-4C49-ADBE-600CE0DE869B}"/>
              </a:ext>
            </a:extLst>
          </p:cNvPr>
          <p:cNvSpPr/>
          <p:nvPr/>
        </p:nvSpPr>
        <p:spPr>
          <a:xfrm>
            <a:off x="2733675"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34224B99-6748-41A7-881E-63416B3ED962}"/>
              </a:ext>
            </a:extLst>
          </p:cNvPr>
          <p:cNvSpPr/>
          <p:nvPr/>
        </p:nvSpPr>
        <p:spPr>
          <a:xfrm>
            <a:off x="2238375"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0315797C-030A-4394-8480-9714988760F7}"/>
              </a:ext>
            </a:extLst>
          </p:cNvPr>
          <p:cNvSpPr/>
          <p:nvPr/>
        </p:nvSpPr>
        <p:spPr>
          <a:xfrm>
            <a:off x="1752600"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7F7CC569-3E88-41EF-BA6E-6308C1A7154B}"/>
              </a:ext>
            </a:extLst>
          </p:cNvPr>
          <p:cNvSpPr/>
          <p:nvPr/>
        </p:nvSpPr>
        <p:spPr>
          <a:xfrm>
            <a:off x="17621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6D78C7C-04A2-4B6D-975A-068258F977FF}"/>
              </a:ext>
            </a:extLst>
          </p:cNvPr>
          <p:cNvSpPr/>
          <p:nvPr/>
        </p:nvSpPr>
        <p:spPr>
          <a:xfrm>
            <a:off x="27146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C117835-276A-4B16-BD9F-844D9293BB26}"/>
              </a:ext>
            </a:extLst>
          </p:cNvPr>
          <p:cNvSpPr/>
          <p:nvPr/>
        </p:nvSpPr>
        <p:spPr>
          <a:xfrm>
            <a:off x="22574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690E4C5C-9E94-4432-8287-40D20707784C}"/>
              </a:ext>
            </a:extLst>
          </p:cNvPr>
          <p:cNvSpPr/>
          <p:nvPr/>
        </p:nvSpPr>
        <p:spPr>
          <a:xfrm>
            <a:off x="4505325" y="27432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8809FEC-3439-43E7-AA84-A7D8AFE83CA8}"/>
              </a:ext>
            </a:extLst>
          </p:cNvPr>
          <p:cNvSpPr/>
          <p:nvPr/>
        </p:nvSpPr>
        <p:spPr>
          <a:xfrm>
            <a:off x="4962525" y="22860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1CCBD68A-FA05-43F8-B713-7DF9EE11B6F2}"/>
              </a:ext>
            </a:extLst>
          </p:cNvPr>
          <p:cNvSpPr/>
          <p:nvPr/>
        </p:nvSpPr>
        <p:spPr>
          <a:xfrm>
            <a:off x="4980305" y="2757223"/>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0A69CB90-C7C1-4AE4-A78F-29133C31681A}"/>
              </a:ext>
            </a:extLst>
          </p:cNvPr>
          <p:cNvSpPr/>
          <p:nvPr/>
        </p:nvSpPr>
        <p:spPr>
          <a:xfrm>
            <a:off x="4505325" y="22860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14B185D-00AA-4EA9-8DF6-100627244D7F}"/>
              </a:ext>
            </a:extLst>
          </p:cNvPr>
          <p:cNvSpPr/>
          <p:nvPr/>
        </p:nvSpPr>
        <p:spPr>
          <a:xfrm>
            <a:off x="5437505" y="22860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9086945"/>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Implement – Conduct Daily Standup</a:t>
            </a:r>
          </a:p>
        </p:txBody>
      </p:sp>
      <p:sp>
        <p:nvSpPr>
          <p:cNvPr id="5" name="Rectangle 4"/>
          <p:cNvSpPr/>
          <p:nvPr/>
        </p:nvSpPr>
        <p:spPr>
          <a:xfrm>
            <a:off x="1371600" y="5407223"/>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10‑6: </a:t>
            </a:r>
            <a:r>
              <a:rPr lang="en-IN" sz="1400" dirty="0">
                <a:latin typeface="Calibri" panose="020F0502020204030204" pitchFamily="34" charset="0"/>
                <a:cs typeface="Calibri" panose="020F0502020204030204" pitchFamily="34" charset="0"/>
              </a:rPr>
              <a:t>Conduct Daily </a:t>
            </a:r>
            <a:r>
              <a:rPr lang="en-IN" sz="1400" dirty="0" err="1">
                <a:latin typeface="Calibri" panose="020F0502020204030204" pitchFamily="34" charset="0"/>
                <a:cs typeface="Calibri" panose="020F0502020204030204" pitchFamily="34" charset="0"/>
              </a:rPr>
              <a:t>Standup</a:t>
            </a:r>
            <a:r>
              <a:rPr lang="en-IN" sz="1400" dirty="0">
                <a:latin typeface="Calibri" panose="020F0502020204030204" pitchFamily="34" charset="0"/>
                <a:cs typeface="Calibri" panose="020F0502020204030204" pitchFamily="34" charset="0"/>
              </a:rPr>
              <a:t>—Inputs, Tools, and Outputs</a:t>
            </a:r>
            <a:r>
              <a:rPr lang="en-US" sz="1400" dirty="0">
                <a:latin typeface="Calibri" panose="020F0502020204030204" pitchFamily="34" charset="0"/>
                <a:cs typeface="Calibri" panose="020F0502020204030204" pitchFamily="34" charset="0"/>
              </a:rPr>
              <a:t>; Page 223</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374</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9590" y="1600200"/>
            <a:ext cx="5544820" cy="1059815"/>
          </a:xfrm>
          <a:prstGeom prst="rect">
            <a:avLst/>
          </a:prstGeom>
          <a:noFill/>
          <a:ln>
            <a:noFill/>
          </a:ln>
          <a:extLst>
            <a:ext uri="{53640926-AAD7-44D8-BBD7-CCE9431645EC}">
              <a14:shadowObscured xmlns:a14="http://schemas.microsoft.com/office/drawing/2010/main"/>
            </a:ext>
          </a:extLst>
        </p:spPr>
      </p:pic>
      <p:sp>
        <p:nvSpPr>
          <p:cNvPr id="12" name="Text Box 2"/>
          <p:cNvSpPr txBox="1">
            <a:spLocks noChangeArrowheads="1"/>
          </p:cNvSpPr>
          <p:nvPr/>
        </p:nvSpPr>
        <p:spPr bwMode="auto">
          <a:xfrm>
            <a:off x="1799590" y="2640183"/>
            <a:ext cx="1803400" cy="238604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a:t>
            </a:r>
            <a:r>
              <a:rPr lang="en-IN" sz="1100" dirty="0" err="1">
                <a:effectLst/>
                <a:latin typeface="Calibri" panose="020F0502020204030204" pitchFamily="34" charset="0"/>
                <a:ea typeface="Times New Roman"/>
                <a:cs typeface="Calibri" panose="020F0502020204030204" pitchFamily="34" charset="0"/>
              </a:rPr>
              <a:t>Burndown</a:t>
            </a:r>
            <a:r>
              <a:rPr lang="en-IN" sz="1100" dirty="0">
                <a:effectLst/>
                <a:latin typeface="Calibri" panose="020F0502020204030204" pitchFamily="34" charset="0"/>
                <a:ea typeface="Times New Roman"/>
                <a:cs typeface="Calibri" panose="020F0502020204030204" pitchFamily="34" charset="0"/>
              </a:rPr>
              <a:t> Chart*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Previous Work Day Experience</a:t>
            </a:r>
          </a:p>
          <a:p>
            <a:pPr marL="228600" marR="0" indent="-228600" algn="l">
              <a:lnSpc>
                <a:spcPct val="115000"/>
              </a:lnSpc>
              <a:spcBef>
                <a:spcPts val="0"/>
              </a:spcBef>
              <a:spcAft>
                <a:spcPts val="0"/>
              </a:spcAft>
              <a:buFont typeface="+mj-lt"/>
              <a:buAutoNum type="arabicPeriod"/>
            </a:pPr>
            <a:r>
              <a:rPr lang="en-IN" sz="1100" dirty="0" err="1">
                <a:effectLst/>
                <a:latin typeface="Calibri" panose="020F0502020204030204" pitchFamily="34" charset="0"/>
                <a:ea typeface="Times New Roman"/>
                <a:cs typeface="Calibri" panose="020F0502020204030204" pitchFamily="34" charset="0"/>
              </a:rPr>
              <a:t>Scrumboard</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 </a:t>
            </a:r>
          </a:p>
        </p:txBody>
      </p:sp>
      <p:sp>
        <p:nvSpPr>
          <p:cNvPr id="13" name="Text Box 2"/>
          <p:cNvSpPr txBox="1">
            <a:spLocks noChangeArrowheads="1"/>
          </p:cNvSpPr>
          <p:nvPr/>
        </p:nvSpPr>
        <p:spPr bwMode="auto">
          <a:xfrm>
            <a:off x="3686810" y="2640183"/>
            <a:ext cx="1770380" cy="238604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Daily </a:t>
            </a:r>
            <a:r>
              <a:rPr lang="en-IN" sz="1100" dirty="0" err="1">
                <a:effectLst/>
                <a:latin typeface="Calibri" panose="020F0502020204030204" pitchFamily="34" charset="0"/>
                <a:ea typeface="Times New Roman"/>
                <a:cs typeface="Calibri" panose="020F0502020204030204" pitchFamily="34" charset="0"/>
              </a:rPr>
              <a:t>Standup</a:t>
            </a:r>
            <a:r>
              <a:rPr lang="en-IN" sz="1100" dirty="0">
                <a:effectLst/>
                <a:latin typeface="Calibri" panose="020F0502020204030204" pitchFamily="34" charset="0"/>
                <a:ea typeface="Times New Roman"/>
                <a:cs typeface="Calibri" panose="020F0502020204030204" pitchFamily="34" charset="0"/>
              </a:rPr>
              <a:t> Meeting*</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Three Daily Questions* </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War Room </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Video Conferencing  </a:t>
            </a:r>
          </a:p>
        </p:txBody>
      </p:sp>
      <p:sp>
        <p:nvSpPr>
          <p:cNvPr id="14" name="Text Box 2"/>
          <p:cNvSpPr txBox="1">
            <a:spLocks noChangeArrowheads="1"/>
          </p:cNvSpPr>
          <p:nvPr/>
        </p:nvSpPr>
        <p:spPr bwMode="auto">
          <a:xfrm>
            <a:off x="5559264" y="2640183"/>
            <a:ext cx="1791970" cy="238604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Sprint </a:t>
            </a:r>
            <a:r>
              <a:rPr lang="en-IN" sz="1100" dirty="0" err="1">
                <a:effectLst/>
                <a:latin typeface="Calibri" panose="020F0502020204030204" pitchFamily="34" charset="0"/>
                <a:ea typeface="Times New Roman"/>
                <a:cs typeface="Calibri" panose="020F0502020204030204" pitchFamily="34" charset="0"/>
              </a:rPr>
              <a:t>Burndown</a:t>
            </a:r>
            <a:r>
              <a:rPr lang="en-IN" sz="1100" dirty="0">
                <a:effectLst/>
                <a:latin typeface="Calibri" panose="020F0502020204030204" pitchFamily="34" charset="0"/>
                <a:ea typeface="Times New Roman"/>
                <a:cs typeface="Calibri" panose="020F0502020204030204" pitchFamily="34" charset="0"/>
              </a:rPr>
              <a:t> Chart*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Motivated 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a:t>
            </a:r>
            <a:r>
              <a:rPr lang="en-IN" sz="1100" dirty="0" err="1">
                <a:effectLst/>
                <a:latin typeface="Calibri" panose="020F0502020204030204" pitchFamily="34" charset="0"/>
                <a:ea typeface="Times New Roman"/>
                <a:cs typeface="Calibri" panose="020F0502020204030204" pitchFamily="34" charset="0"/>
              </a:rPr>
              <a:t>Scrumboard</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Unapproved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Mitigated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Dependencies  </a:t>
            </a:r>
          </a:p>
        </p:txBody>
      </p:sp>
    </p:spTree>
    <p:extLst>
      <p:ext uri="{BB962C8B-B14F-4D97-AF65-F5344CB8AC3E}">
        <p14:creationId xmlns:p14="http://schemas.microsoft.com/office/powerpoint/2010/main" val="2463215207"/>
      </p:ext>
    </p:extLst>
  </p:cSld>
  <p:clrMapOvr>
    <a:masterClrMapping/>
  </p:clrMapOvr>
  <p:transition spd="med">
    <p:pull/>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Tools – </a:t>
            </a:r>
            <a:br>
              <a:rPr lang="en-US" dirty="0"/>
            </a:br>
            <a:r>
              <a:rPr lang="en-US" dirty="0"/>
              <a:t>Daily Standup Meeting</a:t>
            </a:r>
          </a:p>
        </p:txBody>
      </p:sp>
      <p:sp>
        <p:nvSpPr>
          <p:cNvPr id="7" name="TextBox 6"/>
          <p:cNvSpPr txBox="1"/>
          <p:nvPr/>
        </p:nvSpPr>
        <p:spPr>
          <a:xfrm>
            <a:off x="609600" y="1413808"/>
            <a:ext cx="8305800" cy="3139321"/>
          </a:xfrm>
          <a:prstGeom prst="rect">
            <a:avLst/>
          </a:prstGeom>
          <a:noFill/>
        </p:spPr>
        <p:txBody>
          <a:bodyPr wrap="square" rtlCol="0">
            <a:spAutoFit/>
          </a:bodyPr>
          <a:lstStyle/>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is a short daily meeting, Time-boxed to 15 minutes. </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Team members assemble to report their progress in the Sprint and plan the day’s activities. </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In the meeting, each Scrum Team member provides answers to the Three Daily Questions.</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Discussions between the Scrum Master and the team or between some Scrum Team members are encouraged, but such discussions happen after the meeting to ensure that 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is short.</a:t>
            </a:r>
          </a:p>
        </p:txBody>
      </p:sp>
    </p:spTree>
    <p:extLst>
      <p:ext uri="{BB962C8B-B14F-4D97-AF65-F5344CB8AC3E}">
        <p14:creationId xmlns:p14="http://schemas.microsoft.com/office/powerpoint/2010/main" val="127113476"/>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Tools – </a:t>
            </a:r>
            <a:br>
              <a:rPr lang="en-US" dirty="0"/>
            </a:br>
            <a:r>
              <a:rPr lang="en-US" dirty="0"/>
              <a:t>Three Daily Questions</a:t>
            </a:r>
          </a:p>
        </p:txBody>
      </p:sp>
      <p:sp>
        <p:nvSpPr>
          <p:cNvPr id="7" name="TextBox 6"/>
          <p:cNvSpPr txBox="1"/>
          <p:nvPr/>
        </p:nvSpPr>
        <p:spPr>
          <a:xfrm>
            <a:off x="609600" y="1295400"/>
            <a:ext cx="8305800" cy="3416320"/>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In 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facilitated by the Scrum Master, each Scrum Team member provides information in the form of answers to three specific questions:</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indent="-342900">
              <a:buFont typeface="+mj-lt"/>
              <a:buAutoNum type="arabicPeriod"/>
            </a:pPr>
            <a:r>
              <a:rPr lang="en-IN" dirty="0">
                <a:latin typeface="Calibri" panose="020F0502020204030204" pitchFamily="34" charset="0"/>
                <a:cs typeface="Calibri" panose="020F0502020204030204" pitchFamily="34" charset="0"/>
              </a:rPr>
              <a:t>What have I done since the last meeting?</a:t>
            </a:r>
          </a:p>
          <a:p>
            <a:pPr marL="342900" indent="-342900">
              <a:buFont typeface="+mj-lt"/>
              <a:buAutoNum type="arabicPeriod"/>
            </a:pPr>
            <a:r>
              <a:rPr lang="en-IN" dirty="0">
                <a:latin typeface="Calibri" panose="020F0502020204030204" pitchFamily="34" charset="0"/>
                <a:cs typeface="Calibri" panose="020F0502020204030204" pitchFamily="34" charset="0"/>
              </a:rPr>
              <a:t>What do I plan to do before the next meeting?</a:t>
            </a:r>
          </a:p>
          <a:p>
            <a:pPr marL="342900" indent="-342900">
              <a:buFont typeface="+mj-lt"/>
              <a:buAutoNum type="arabicPeriod"/>
            </a:pPr>
            <a:r>
              <a:rPr lang="en-IN" dirty="0">
                <a:latin typeface="Calibri" panose="020F0502020204030204" pitchFamily="34" charset="0"/>
                <a:cs typeface="Calibri" panose="020F0502020204030204" pitchFamily="34" charset="0"/>
              </a:rPr>
              <a:t>What impediments or obstacles (if any) am I currently facing?</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is highly recommended that the first two questions should be answered by team members in a quantifiable manner if possible, instead of qualitative lengthy answers.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Team members can organize additional meetings after 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to address items that need additional discussion.</a:t>
            </a:r>
          </a:p>
        </p:txBody>
      </p:sp>
    </p:spTree>
    <p:extLst>
      <p:ext uri="{BB962C8B-B14F-4D97-AF65-F5344CB8AC3E}">
        <p14:creationId xmlns:p14="http://schemas.microsoft.com/office/powerpoint/2010/main" val="1549536401"/>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Outputs – </a:t>
            </a:r>
            <a:br>
              <a:rPr lang="en-US" dirty="0"/>
            </a:br>
            <a:r>
              <a:rPr lang="en-US" dirty="0"/>
              <a:t>Updated Sprint </a:t>
            </a:r>
            <a:r>
              <a:rPr lang="en-US" dirty="0" err="1"/>
              <a:t>Burndown</a:t>
            </a:r>
            <a:r>
              <a:rPr lang="en-US" dirty="0"/>
              <a:t> Chart</a:t>
            </a:r>
          </a:p>
        </p:txBody>
      </p:sp>
      <p:sp>
        <p:nvSpPr>
          <p:cNvPr id="5" name="TextBox 4"/>
          <p:cNvSpPr txBox="1"/>
          <p:nvPr/>
        </p:nvSpPr>
        <p:spPr>
          <a:xfrm>
            <a:off x="609600" y="1413808"/>
            <a:ext cx="8305800" cy="1477328"/>
          </a:xfrm>
          <a:prstGeom prst="rect">
            <a:avLst/>
          </a:prstGeom>
          <a:noFill/>
        </p:spPr>
        <p:txBody>
          <a:bodyPr wrap="square" rtlCol="0">
            <a:spAutoFit/>
          </a:bodyPr>
          <a:lstStyle/>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 graph that depicts the amount of work remaining in the </a:t>
            </a:r>
            <a:r>
              <a:rPr lang="en-IN" dirty="0" err="1">
                <a:latin typeface="Calibri" panose="020F0502020204030204" pitchFamily="34" charset="0"/>
                <a:cs typeface="Calibri" panose="020F0502020204030204" pitchFamily="34" charset="0"/>
              </a:rPr>
              <a:t>ongoing</a:t>
            </a:r>
            <a:r>
              <a:rPr lang="en-IN" dirty="0">
                <a:latin typeface="Calibri" panose="020F0502020204030204" pitchFamily="34" charset="0"/>
                <a:cs typeface="Calibri" panose="020F0502020204030204" pitchFamily="34" charset="0"/>
              </a:rPr>
              <a:t> Sprint. The initial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accompanied by a planned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should be updated at the end of each day as work is completed. </a:t>
            </a:r>
            <a:endParaRPr lang="en-US" dirty="0">
              <a:latin typeface="Calibri" panose="020F0502020204030204" pitchFamily="34" charset="0"/>
              <a:cs typeface="Calibri" panose="020F0502020204030204" pitchFamily="34"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1115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3879769"/>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Implement – Groom Prioritized Product Backlog</a:t>
            </a:r>
          </a:p>
        </p:txBody>
      </p:sp>
      <p:sp>
        <p:nvSpPr>
          <p:cNvPr id="5" name="Rectangle 4"/>
          <p:cNvSpPr/>
          <p:nvPr/>
        </p:nvSpPr>
        <p:spPr>
          <a:xfrm>
            <a:off x="1066800" y="5940623"/>
            <a:ext cx="69342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10‑8: </a:t>
            </a:r>
            <a:r>
              <a:rPr lang="en-IN" sz="1400" dirty="0">
                <a:latin typeface="Calibri" panose="020F0502020204030204" pitchFamily="34" charset="0"/>
                <a:cs typeface="Calibri" panose="020F0502020204030204" pitchFamily="34" charset="0"/>
              </a:rPr>
              <a:t>Groom Prioritized Product Backlog—Inputs, Tools, and Outputs</a:t>
            </a:r>
            <a:r>
              <a:rPr lang="en-US" sz="1400" dirty="0">
                <a:latin typeface="Calibri" panose="020F0502020204030204" pitchFamily="34" charset="0"/>
                <a:cs typeface="Calibri" panose="020F0502020204030204" pitchFamily="34" charset="0"/>
              </a:rPr>
              <a:t>; Page 228</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378</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9590" y="1298377"/>
            <a:ext cx="5544820" cy="1059815"/>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99590" y="2358191"/>
            <a:ext cx="1803400" cy="358243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Rejected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Unapproved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Program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Sprint Log(s)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0" name="Text Box 2"/>
          <p:cNvSpPr txBox="1">
            <a:spLocks noChangeArrowheads="1"/>
          </p:cNvSpPr>
          <p:nvPr/>
        </p:nvSpPr>
        <p:spPr bwMode="auto">
          <a:xfrm>
            <a:off x="3686810" y="2358192"/>
            <a:ext cx="1770380" cy="358243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 Review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Communication Techniques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Other Prioritized Product Backlog Grooming Techniques </a:t>
            </a:r>
          </a:p>
        </p:txBody>
      </p:sp>
      <p:sp>
        <p:nvSpPr>
          <p:cNvPr id="11" name="Text Box 2"/>
          <p:cNvSpPr txBox="1">
            <a:spLocks noChangeArrowheads="1"/>
          </p:cNvSpPr>
          <p:nvPr/>
        </p:nvSpPr>
        <p:spPr bwMode="auto">
          <a:xfrm>
            <a:off x="5552440" y="2358192"/>
            <a:ext cx="1791970" cy="358243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Updated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Release Planning Schedule  </a:t>
            </a:r>
          </a:p>
        </p:txBody>
      </p:sp>
    </p:spTree>
    <p:extLst>
      <p:ext uri="{BB962C8B-B14F-4D97-AF65-F5344CB8AC3E}">
        <p14:creationId xmlns:p14="http://schemas.microsoft.com/office/powerpoint/2010/main" val="2137975356"/>
      </p:ext>
    </p:extLst>
  </p:cSld>
  <p:clrMapOvr>
    <a:masterClrMapping/>
  </p:clrMapOvr>
  <p:transition spd="med">
    <p:pull/>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990600" y="304800"/>
            <a:ext cx="8167048" cy="715963"/>
          </a:xfrm>
        </p:spPr>
        <p:txBody>
          <a:bodyPr/>
          <a:lstStyle/>
          <a:p>
            <a:r>
              <a:rPr lang="en-US" dirty="0"/>
              <a:t>Groom Prioritized Product Backlog: Critical Tools - </a:t>
            </a:r>
            <a:r>
              <a:rPr lang="en-IN" dirty="0"/>
              <a:t>Prioritized Product Backlog Review Meetings</a:t>
            </a:r>
            <a:endParaRPr lang="en-US" dirty="0"/>
          </a:p>
        </p:txBody>
      </p:sp>
      <p:sp>
        <p:nvSpPr>
          <p:cNvPr id="5" name="TextBox 4"/>
          <p:cNvSpPr txBox="1"/>
          <p:nvPr/>
        </p:nvSpPr>
        <p:spPr>
          <a:xfrm>
            <a:off x="609600" y="1413808"/>
            <a:ext cx="8305800" cy="3139321"/>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The Product Owner may have multiple and separate meetings with relevant Stakeholder(s), the Scrum Master, and the Scrum Team to ensure that he or she has enough information to make updates to the Prioritized Product Backlog during the Groom Prioritized Product Backlog process.</a:t>
            </a:r>
          </a:p>
          <a:p>
            <a:pPr marL="342900" indent="-34290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intent of the Prioritized Product Backlog Review Meetings is to ensure that User Stories and Acceptance Criteria are understood and are written properly by the Product Owner so that they reflect the actual stakeholder (customer) requirements and priorities</a:t>
            </a:r>
          </a:p>
          <a:p>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0679934"/>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990600" y="304800"/>
            <a:ext cx="8167048" cy="715963"/>
          </a:xfrm>
        </p:spPr>
        <p:txBody>
          <a:bodyPr/>
          <a:lstStyle/>
          <a:p>
            <a:r>
              <a:rPr lang="en-US" dirty="0"/>
              <a:t>Groom Prioritized Product Backlog: Critical Outputs – Updated </a:t>
            </a:r>
            <a:r>
              <a:rPr lang="en-IN" dirty="0"/>
              <a:t>Prioritized Product Backlog</a:t>
            </a:r>
            <a:endParaRPr lang="en-US" dirty="0"/>
          </a:p>
        </p:txBody>
      </p:sp>
      <p:sp>
        <p:nvSpPr>
          <p:cNvPr id="5" name="TextBox 4"/>
          <p:cNvSpPr txBox="1"/>
          <p:nvPr/>
        </p:nvSpPr>
        <p:spPr>
          <a:xfrm>
            <a:off x="609600" y="1515070"/>
            <a:ext cx="8305800" cy="2308324"/>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Prioritized Product Backlog may be updated with new User Stories, new Change Requests, new Identified Risks, updated User Stories, or reprioritization of existing User Stories.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A minimum requirement for the grooming is that at the beginning of every Sprint enough items with the top priorities in the Product Backlog are refined well enough so that the team is able to commit to them and to create the associated deliverables in the upcoming Sprint. </a:t>
            </a:r>
          </a:p>
        </p:txBody>
      </p:sp>
    </p:spTree>
    <p:extLst>
      <p:ext uri="{BB962C8B-B14F-4D97-AF65-F5344CB8AC3E}">
        <p14:creationId xmlns:p14="http://schemas.microsoft.com/office/powerpoint/2010/main" val="1561926907"/>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processes is not a part of the Implement phase? </a:t>
            </a:r>
          </a:p>
          <a:p>
            <a:pPr lvl="0"/>
            <a:endParaRPr lang="en-IN" sz="1800" dirty="0">
              <a:latin typeface="Calibri" panose="020F0502020204030204" pitchFamily="34" charset="0"/>
            </a:endParaRPr>
          </a:p>
          <a:p>
            <a:pPr lvl="0">
              <a:buFont typeface="+mj-lt"/>
              <a:buAutoNum type="alphaUcPeriod"/>
            </a:pPr>
            <a:r>
              <a:rPr lang="en-US" sz="1800" dirty="0"/>
              <a:t>Create Sprint Backlog. </a:t>
            </a:r>
          </a:p>
          <a:p>
            <a:pPr lvl="0">
              <a:buFont typeface="+mj-lt"/>
              <a:buAutoNum type="alphaUcPeriod"/>
            </a:pPr>
            <a:r>
              <a:rPr lang="en-US" sz="1800" dirty="0"/>
              <a:t>Conduct Daily Standup.</a:t>
            </a:r>
          </a:p>
          <a:p>
            <a:pPr lvl="0">
              <a:buFont typeface="+mj-lt"/>
              <a:buAutoNum type="alphaUcPeriod"/>
            </a:pPr>
            <a:r>
              <a:rPr lang="en-US" sz="1800" dirty="0"/>
              <a:t>Create Deliverables.</a:t>
            </a:r>
          </a:p>
          <a:p>
            <a:pPr lvl="0">
              <a:buFont typeface="+mj-lt"/>
              <a:buAutoNum type="alphaUcPeriod"/>
            </a:pPr>
            <a:r>
              <a:rPr lang="en-US" sz="1800" dirty="0"/>
              <a:t>Groom Prioritized Product Backlog.</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381</a:t>
            </a:fld>
            <a:endParaRPr lang="en-US" dirty="0"/>
          </a:p>
        </p:txBody>
      </p:sp>
    </p:spTree>
    <p:extLst>
      <p:ext uri="{BB962C8B-B14F-4D97-AF65-F5344CB8AC3E}">
        <p14:creationId xmlns:p14="http://schemas.microsoft.com/office/powerpoint/2010/main" val="2843377862"/>
      </p:ext>
    </p:extLst>
  </p:cSld>
  <p:clrMapOvr>
    <a:masterClrMapping/>
  </p:clrMapOvr>
  <p:transition spd="med">
    <p:pull/>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382</a:t>
            </a:fld>
            <a:endParaRPr lang="en-US" dirty="0"/>
          </a:p>
        </p:txBody>
      </p:sp>
    </p:spTree>
    <p:extLst>
      <p:ext uri="{BB962C8B-B14F-4D97-AF65-F5344CB8AC3E}">
        <p14:creationId xmlns:p14="http://schemas.microsoft.com/office/powerpoint/2010/main" val="3007899647"/>
      </p:ext>
    </p:extLst>
  </p:cSld>
  <p:clrMapOvr>
    <a:masterClrMapping/>
  </p:clrMapOvr>
  <p:transition spd="med">
    <p:pull/>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You are the Scrum Master on a project to develop equipment to conduct mining in hazardous areas. You hold a Daily Standup with the Scrum Team where every team member answers three questions. In this meeting all the following will be carried out except: </a:t>
            </a:r>
          </a:p>
          <a:p>
            <a:pPr lvl="0"/>
            <a:endParaRPr lang="en-US" sz="1800" dirty="0"/>
          </a:p>
          <a:p>
            <a:pPr lvl="0">
              <a:buFont typeface="+mj-lt"/>
              <a:buAutoNum type="arabicPeriod"/>
            </a:pPr>
            <a:r>
              <a:rPr lang="en-US" sz="1800" dirty="0"/>
              <a:t>Identify problems and impediments each team member is facing</a:t>
            </a:r>
          </a:p>
          <a:p>
            <a:pPr lvl="0">
              <a:buFont typeface="+mj-lt"/>
              <a:buAutoNum type="arabicPeriod"/>
            </a:pPr>
            <a:r>
              <a:rPr lang="en-US" sz="1800" dirty="0"/>
              <a:t>Identify solutions to the problems raised by team members </a:t>
            </a:r>
          </a:p>
          <a:p>
            <a:pPr lvl="0">
              <a:buFont typeface="+mj-lt"/>
              <a:buAutoNum type="arabicPeriod"/>
            </a:pPr>
            <a:r>
              <a:rPr lang="en-US" sz="1800" dirty="0"/>
              <a:t>Track progress of each team member</a:t>
            </a:r>
          </a:p>
          <a:p>
            <a:pPr lvl="0"/>
            <a:endParaRPr lang="en-IN" sz="1800" dirty="0">
              <a:latin typeface="Calibri" panose="020F0502020204030204" pitchFamily="34" charset="0"/>
            </a:endParaRPr>
          </a:p>
          <a:p>
            <a:pPr lvl="0">
              <a:buFont typeface="+mj-lt"/>
              <a:buAutoNum type="alphaUcPeriod"/>
            </a:pPr>
            <a:r>
              <a:rPr lang="en-US" sz="1800" dirty="0"/>
              <a:t>Only 1</a:t>
            </a:r>
          </a:p>
          <a:p>
            <a:pPr lvl="0">
              <a:buFont typeface="+mj-lt"/>
              <a:buAutoNum type="alphaUcPeriod"/>
            </a:pPr>
            <a:r>
              <a:rPr lang="en-US" sz="1800" dirty="0"/>
              <a:t>Both 1 and 3</a:t>
            </a:r>
          </a:p>
          <a:p>
            <a:pPr lvl="0">
              <a:buFont typeface="+mj-lt"/>
              <a:buAutoNum type="alphaUcPeriod"/>
            </a:pPr>
            <a:r>
              <a:rPr lang="en-US" sz="1800" dirty="0"/>
              <a:t>Only 2</a:t>
            </a:r>
          </a:p>
          <a:p>
            <a:pPr lvl="0">
              <a:buFont typeface="+mj-lt"/>
              <a:buAutoNum type="alphaUcPeriod"/>
            </a:pPr>
            <a:r>
              <a:rPr lang="en-US" sz="1800" dirty="0"/>
              <a:t>Both 1 and 2</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383</a:t>
            </a:fld>
            <a:endParaRPr lang="en-US" dirty="0"/>
          </a:p>
        </p:txBody>
      </p:sp>
    </p:spTree>
    <p:extLst>
      <p:ext uri="{BB962C8B-B14F-4D97-AF65-F5344CB8AC3E}">
        <p14:creationId xmlns:p14="http://schemas.microsoft.com/office/powerpoint/2010/main" val="2261177693"/>
      </p:ext>
    </p:extLst>
  </p:cSld>
  <p:clrMapOvr>
    <a:masterClrMapping/>
  </p:clrMapOvr>
  <p:transition spd="med">
    <p:pull/>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384</a:t>
            </a:fld>
            <a:endParaRPr lang="en-US" dirty="0"/>
          </a:p>
        </p:txBody>
      </p:sp>
    </p:spTree>
    <p:extLst>
      <p:ext uri="{BB962C8B-B14F-4D97-AF65-F5344CB8AC3E}">
        <p14:creationId xmlns:p14="http://schemas.microsoft.com/office/powerpoint/2010/main" val="3271699017"/>
      </p:ext>
    </p:extLst>
  </p:cSld>
  <p:clrMapOvr>
    <a:masterClrMapping/>
  </p:clrMapOvr>
  <p:transition spd="med">
    <p:pull/>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How often can the Prioritized Product Backlog priorities be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Never</a:t>
            </a:r>
          </a:p>
          <a:p>
            <a:pPr lvl="0">
              <a:buFont typeface="+mj-lt"/>
              <a:buAutoNum type="alphaUcPeriod"/>
            </a:pPr>
            <a:r>
              <a:rPr lang="en-IN" sz="1800" dirty="0">
                <a:latin typeface="Calibri" panose="020F0502020204030204" pitchFamily="34" charset="0"/>
              </a:rPr>
              <a:t>Whenever the Product Owner decides that an item has to be assigned higher priority </a:t>
            </a:r>
          </a:p>
          <a:p>
            <a:pPr lvl="0">
              <a:buFont typeface="+mj-lt"/>
              <a:buAutoNum type="alphaUcPeriod"/>
            </a:pPr>
            <a:r>
              <a:rPr lang="en-IN" sz="1800" dirty="0">
                <a:latin typeface="Calibri" panose="020F0502020204030204" pitchFamily="34" charset="0"/>
              </a:rPr>
              <a:t>Whenever the Scrum Master believes that an item has to be added</a:t>
            </a:r>
          </a:p>
          <a:p>
            <a:pPr lvl="0">
              <a:buFont typeface="+mj-lt"/>
              <a:buAutoNum type="alphaUcPeriod"/>
            </a:pPr>
            <a:r>
              <a:rPr lang="en-IN" sz="1800" dirty="0">
                <a:latin typeface="Calibri" panose="020F0502020204030204" pitchFamily="34" charset="0"/>
              </a:rPr>
              <a:t>When senior management feels an item has to be added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385</a:t>
            </a:fld>
            <a:endParaRPr lang="en-US" dirty="0"/>
          </a:p>
        </p:txBody>
      </p:sp>
    </p:spTree>
    <p:extLst>
      <p:ext uri="{BB962C8B-B14F-4D97-AF65-F5344CB8AC3E}">
        <p14:creationId xmlns:p14="http://schemas.microsoft.com/office/powerpoint/2010/main" val="2760082905"/>
      </p:ext>
    </p:extLst>
  </p:cSld>
  <p:clrMapOvr>
    <a:masterClrMapping/>
  </p:clrMapOvr>
  <p:transition spd="med">
    <p:pull/>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386</a:t>
            </a:fld>
            <a:endParaRPr lang="en-US" dirty="0"/>
          </a:p>
        </p:txBody>
      </p:sp>
    </p:spTree>
    <p:extLst>
      <p:ext uri="{BB962C8B-B14F-4D97-AF65-F5344CB8AC3E}">
        <p14:creationId xmlns:p14="http://schemas.microsoft.com/office/powerpoint/2010/main" val="3763288004"/>
      </p:ext>
    </p:extLst>
  </p:cSld>
  <p:clrMapOvr>
    <a:masterClrMapping/>
  </p:clrMapOvr>
  <p:transition spd="med">
    <p:pull/>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team velocity?</a:t>
            </a:r>
          </a:p>
          <a:p>
            <a:pPr lvl="0"/>
            <a:endParaRPr lang="en-IN" sz="1800" dirty="0">
              <a:latin typeface="Calibri" panose="020F0502020204030204" pitchFamily="34" charset="0"/>
            </a:endParaRPr>
          </a:p>
          <a:p>
            <a:pPr lvl="0">
              <a:buFont typeface="+mj-lt"/>
              <a:buAutoNum type="alphaUcPeriod"/>
            </a:pPr>
            <a:r>
              <a:rPr lang="en-IN" sz="1800" dirty="0"/>
              <a:t>It is a metric used to measure and contrast the teams performance.</a:t>
            </a:r>
          </a:p>
          <a:p>
            <a:pPr lvl="0">
              <a:buFont typeface="+mj-lt"/>
              <a:buAutoNum type="alphaUcPeriod"/>
            </a:pPr>
            <a:r>
              <a:rPr lang="en-IN" sz="1800" dirty="0"/>
              <a:t>It is a meeting conducted to measure team’s performance.</a:t>
            </a:r>
          </a:p>
          <a:p>
            <a:pPr lvl="0">
              <a:buFont typeface="+mj-lt"/>
              <a:buAutoNum type="alphaUcPeriod"/>
            </a:pPr>
            <a:r>
              <a:rPr lang="en-IN" sz="1800" dirty="0"/>
              <a:t>It is a tool used to assess User Stories.</a:t>
            </a:r>
          </a:p>
          <a:p>
            <a:pPr lvl="0">
              <a:buFont typeface="+mj-lt"/>
              <a:buAutoNum type="alphaUcPeriod"/>
            </a:pPr>
            <a:r>
              <a:rPr lang="en-IN" sz="1800" dirty="0"/>
              <a:t>It is a mandatory input to Review and Retrospect process.</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387</a:t>
            </a:fld>
            <a:endParaRPr lang="en-US" dirty="0"/>
          </a:p>
        </p:txBody>
      </p:sp>
    </p:spTree>
    <p:extLst>
      <p:ext uri="{BB962C8B-B14F-4D97-AF65-F5344CB8AC3E}">
        <p14:creationId xmlns:p14="http://schemas.microsoft.com/office/powerpoint/2010/main" val="2691791544"/>
      </p:ext>
    </p:extLst>
  </p:cSld>
  <p:clrMapOvr>
    <a:masterClrMapping/>
  </p:clrMapOvr>
  <p:transition spd="med">
    <p:pull/>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388</a:t>
            </a:fld>
            <a:endParaRPr lang="en-US" dirty="0"/>
          </a:p>
        </p:txBody>
      </p:sp>
    </p:spTree>
    <p:extLst>
      <p:ext uri="{BB962C8B-B14F-4D97-AF65-F5344CB8AC3E}">
        <p14:creationId xmlns:p14="http://schemas.microsoft.com/office/powerpoint/2010/main" val="2855324629"/>
      </p:ext>
    </p:extLst>
  </p:cSld>
  <p:clrMapOvr>
    <a:masterClrMapping/>
  </p:clrMapOvr>
  <p:transition spd="med">
    <p:pull/>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389</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As a Product Owner you attend the Daily </a:t>
            </a:r>
            <a:r>
              <a:rPr lang="en-IN" sz="2000" b="0" kern="0" dirty="0" err="1">
                <a:solidFill>
                  <a:srgbClr val="0050AD"/>
                </a:solidFill>
              </a:rPr>
              <a:t>Standup</a:t>
            </a:r>
            <a:r>
              <a:rPr lang="en-IN" sz="2000" b="0" kern="0" dirty="0">
                <a:solidFill>
                  <a:srgbClr val="0050AD"/>
                </a:solidFill>
              </a:rPr>
              <a:t> Meeting of one of your Scrum Teams. You are not satisfied with the progress that has been made in the last week. What is the course of action you would take in this context?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4982226"/>
      </p:ext>
    </p:extLst>
  </p:cSld>
  <p:clrMapOvr>
    <a:masterClrMapping/>
  </p:clrMapOvr>
  <p:transition spd="med">
    <p:pull/>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390</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One of the board members wants to be a part of the Daily </a:t>
            </a:r>
            <a:r>
              <a:rPr lang="en-IN" sz="2000" b="0" kern="0" dirty="0" err="1">
                <a:solidFill>
                  <a:srgbClr val="0050AD"/>
                </a:solidFill>
              </a:rPr>
              <a:t>Standup</a:t>
            </a:r>
            <a:r>
              <a:rPr lang="en-IN" sz="2000" b="0" kern="0" dirty="0">
                <a:solidFill>
                  <a:srgbClr val="0050AD"/>
                </a:solidFill>
              </a:rPr>
              <a:t> Meetings of your Scrum Teams. What guidelines on Daily </a:t>
            </a:r>
            <a:r>
              <a:rPr lang="en-IN" sz="2000" b="0" kern="0" dirty="0" err="1">
                <a:solidFill>
                  <a:srgbClr val="0050AD"/>
                </a:solidFill>
              </a:rPr>
              <a:t>Standup</a:t>
            </a:r>
            <a:r>
              <a:rPr lang="en-IN" sz="2000" b="0" kern="0" dirty="0">
                <a:solidFill>
                  <a:srgbClr val="0050AD"/>
                </a:solidFill>
              </a:rPr>
              <a:t> Meetings will you, as a Product Owner, communicate to that member?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828732128"/>
      </p:ext>
    </p:extLst>
  </p:cSld>
  <p:clrMapOvr>
    <a:masterClrMapping/>
  </p:clrMapOvr>
  <p:transition spd="med">
    <p:pull/>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Review and Retrospect</a:t>
            </a:r>
            <a:endParaRPr lang="en-IN" dirty="0"/>
          </a:p>
        </p:txBody>
      </p:sp>
    </p:spTree>
    <p:extLst>
      <p:ext uri="{BB962C8B-B14F-4D97-AF65-F5344CB8AC3E}">
        <p14:creationId xmlns:p14="http://schemas.microsoft.com/office/powerpoint/2010/main" val="318695988"/>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04801"/>
            <a:ext cx="8686800" cy="715963"/>
          </a:xfrm>
        </p:spPr>
        <p:txBody>
          <a:bodyPr/>
          <a:lstStyle/>
          <a:p>
            <a:r>
              <a:rPr lang="en-US" dirty="0"/>
              <a:t>Scrum Phase - Review and Retrospect</a:t>
            </a:r>
          </a:p>
        </p:txBody>
      </p:sp>
      <p:sp>
        <p:nvSpPr>
          <p:cNvPr id="5" name="Rectangle 4"/>
          <p:cNvSpPr/>
          <p:nvPr/>
        </p:nvSpPr>
        <p:spPr>
          <a:xfrm>
            <a:off x="2258748" y="4950023"/>
            <a:ext cx="5132651"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11‑2: Review and Retrospect Overview; SBOK Page 239</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521023"/>
            <a:ext cx="6612382" cy="3429000"/>
          </a:xfrm>
          <a:prstGeom prst="rect">
            <a:avLst/>
          </a:prstGeom>
        </p:spPr>
      </p:pic>
      <p:sp>
        <p:nvSpPr>
          <p:cNvPr id="7" name="Rectangle 6"/>
          <p:cNvSpPr/>
          <p:nvPr/>
        </p:nvSpPr>
        <p:spPr>
          <a:xfrm>
            <a:off x="0" y="6019800"/>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235-247</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392</a:t>
            </a:fld>
            <a:endParaRPr lang="en-US" dirty="0"/>
          </a:p>
        </p:txBody>
      </p:sp>
    </p:spTree>
    <p:extLst>
      <p:ext uri="{BB962C8B-B14F-4D97-AF65-F5344CB8AC3E}">
        <p14:creationId xmlns:p14="http://schemas.microsoft.com/office/powerpoint/2010/main" val="1998228607"/>
      </p:ext>
    </p:extLst>
  </p:cSld>
  <p:clrMapOvr>
    <a:masterClrMapping/>
  </p:clrMapOvr>
  <p:transition spd="med">
    <p:pull/>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304801"/>
            <a:ext cx="7696200" cy="715963"/>
          </a:xfrm>
        </p:spPr>
        <p:txBody>
          <a:bodyPr/>
          <a:lstStyle/>
          <a:p>
            <a:r>
              <a:rPr lang="en-US" dirty="0"/>
              <a:t>Review and Retrospect – Demonstrate and Validate Sprint</a:t>
            </a:r>
          </a:p>
        </p:txBody>
      </p:sp>
      <p:sp>
        <p:nvSpPr>
          <p:cNvPr id="5" name="Rectangle 4"/>
          <p:cNvSpPr/>
          <p:nvPr/>
        </p:nvSpPr>
        <p:spPr>
          <a:xfrm>
            <a:off x="1766252" y="5712023"/>
            <a:ext cx="5625147" cy="523220"/>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11‑3: </a:t>
            </a:r>
            <a:r>
              <a:rPr lang="en-IN" sz="1400" dirty="0">
                <a:latin typeface="Calibri" panose="020F0502020204030204" pitchFamily="34" charset="0"/>
                <a:cs typeface="Calibri" panose="020F0502020204030204" pitchFamily="34" charset="0"/>
              </a:rPr>
              <a:t>Demonstrate and Validate Sprint—Inputs, Tools, and Outputs</a:t>
            </a:r>
            <a:r>
              <a:rPr lang="en-US" sz="1400" dirty="0">
                <a:latin typeface="Calibri" panose="020F0502020204030204" pitchFamily="34" charset="0"/>
                <a:cs typeface="Calibri" panose="020F0502020204030204" pitchFamily="34" charset="0"/>
              </a:rPr>
              <a:t>; SBOK Page 237</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393</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371600"/>
            <a:ext cx="5611495" cy="1056640"/>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66252" y="2419350"/>
            <a:ext cx="1803400" cy="276225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0" name="Text Box 2"/>
          <p:cNvSpPr txBox="1">
            <a:spLocks noChangeArrowheads="1"/>
          </p:cNvSpPr>
          <p:nvPr/>
        </p:nvSpPr>
        <p:spPr bwMode="auto">
          <a:xfrm>
            <a:off x="3686810" y="2420937"/>
            <a:ext cx="1770380" cy="2760663"/>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Review Meetings*</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Earned Value Analysis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11" name="Text Box 2"/>
          <p:cNvSpPr txBox="1">
            <a:spLocks noChangeArrowheads="1"/>
          </p:cNvSpPr>
          <p:nvPr/>
        </p:nvSpPr>
        <p:spPr bwMode="auto">
          <a:xfrm>
            <a:off x="5608954" y="2395182"/>
            <a:ext cx="1782445" cy="278641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Accepted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Rejected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Earned Value Analysis Results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Dependencies </a:t>
            </a:r>
          </a:p>
        </p:txBody>
      </p:sp>
    </p:spTree>
    <p:extLst>
      <p:ext uri="{BB962C8B-B14F-4D97-AF65-F5344CB8AC3E}">
        <p14:creationId xmlns:p14="http://schemas.microsoft.com/office/powerpoint/2010/main" val="3767043469"/>
      </p:ext>
    </p:extLst>
  </p:cSld>
  <p:clrMapOvr>
    <a:masterClrMapping/>
  </p:clrMapOvr>
  <p:transition spd="med">
    <p:pull/>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Demonstrate and Validate Sprint: Critical Tools Sprint Review Meeting</a:t>
            </a:r>
          </a:p>
        </p:txBody>
      </p:sp>
      <p:sp>
        <p:nvSpPr>
          <p:cNvPr id="2" name="Rectangle 1"/>
          <p:cNvSpPr/>
          <p:nvPr/>
        </p:nvSpPr>
        <p:spPr>
          <a:xfrm>
            <a:off x="304800" y="1371600"/>
            <a:ext cx="8534400" cy="4876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Scrum Core Team members and relevant Stakeholder(s) participate in Sprint Review Meetings to accept the deliverables which meet the User Story Acceptance Criteria and reject unacceptable deliverables.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These meetings are convened at the end of every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Scrum Team demonstrates the achievements from the Sprint, including the new functionalities or products created.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This provides an opportunity for the Product Owner and Stakeholder(s) to inspect what has been completed so far and to determine if any changes should be made in the project or processes in subsequent Sprints</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3880544"/>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Demonstrate and Validate Sprint: Critical Outputs -  Accepted Deliverables</a:t>
            </a:r>
          </a:p>
        </p:txBody>
      </p:sp>
      <p:sp>
        <p:nvSpPr>
          <p:cNvPr id="2" name="Rectangle 1"/>
          <p:cNvSpPr/>
          <p:nvPr/>
        </p:nvSpPr>
        <p:spPr>
          <a:xfrm>
            <a:off x="304800" y="1371600"/>
            <a:ext cx="8534400" cy="4876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Deliverables which meet the User Story Acceptance Criteria are accepted by the Product Owner.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These are considered Accepted Deliverables that may be released to the customer if they so desire.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 list of Accepted Deliverables is maintained and updated after each Sprint Review Meeting.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274129"/>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Demonstrate and Validate Sprint: Outputs -  Rejected Deliverables</a:t>
            </a:r>
          </a:p>
        </p:txBody>
      </p:sp>
      <p:sp>
        <p:nvSpPr>
          <p:cNvPr id="2" name="Rectangle 1"/>
          <p:cNvSpPr/>
          <p:nvPr/>
        </p:nvSpPr>
        <p:spPr>
          <a:xfrm>
            <a:off x="304800" y="1371600"/>
            <a:ext cx="8534400" cy="4876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If Deliverables do not meet the Acceptance Criteria, such Deliverables are rejected.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User Stories associated with such Rejected Deliverables get added to the Prioritized Product Backlog so that such deliverables may be considered as part of a subsequent Sprint. </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8950295"/>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304801"/>
            <a:ext cx="7696200" cy="715963"/>
          </a:xfrm>
        </p:spPr>
        <p:txBody>
          <a:bodyPr/>
          <a:lstStyle/>
          <a:p>
            <a:r>
              <a:rPr lang="en-US" dirty="0"/>
              <a:t>Review and Retrospect – Retrospect Sprint</a:t>
            </a:r>
          </a:p>
        </p:txBody>
      </p:sp>
      <p:sp>
        <p:nvSpPr>
          <p:cNvPr id="5" name="Rectangle 4"/>
          <p:cNvSpPr/>
          <p:nvPr/>
        </p:nvSpPr>
        <p:spPr>
          <a:xfrm>
            <a:off x="1766252" y="5712023"/>
            <a:ext cx="5625147" cy="523220"/>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11‑5: </a:t>
            </a:r>
            <a:r>
              <a:rPr lang="en-IN" sz="1400" dirty="0">
                <a:latin typeface="Calibri" panose="020F0502020204030204" pitchFamily="34" charset="0"/>
                <a:cs typeface="Calibri" panose="020F0502020204030204" pitchFamily="34" charset="0"/>
              </a:rPr>
              <a:t>Retrospect Sprint—Inputs, Tools, and Outputs</a:t>
            </a:r>
            <a:r>
              <a:rPr lang="en-US" sz="1400" dirty="0">
                <a:latin typeface="Calibri" panose="020F0502020204030204" pitchFamily="34" charset="0"/>
                <a:cs typeface="Calibri" panose="020F0502020204030204" pitchFamily="34" charset="0"/>
              </a:rPr>
              <a:t>; SBOK Page 242</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397</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371600"/>
            <a:ext cx="5611495" cy="1056640"/>
          </a:xfrm>
          <a:prstGeom prst="rect">
            <a:avLst/>
          </a:prstGeom>
          <a:noFill/>
          <a:ln>
            <a:noFill/>
          </a:ln>
          <a:extLst>
            <a:ext uri="{53640926-AAD7-44D8-BBD7-CCE9431645EC}">
              <a14:shadowObscured xmlns:a14="http://schemas.microsoft.com/office/drawing/2010/main"/>
            </a:ext>
          </a:extLst>
        </p:spPr>
      </p:pic>
      <p:sp>
        <p:nvSpPr>
          <p:cNvPr id="12" name="Text Box 2"/>
          <p:cNvSpPr txBox="1">
            <a:spLocks noChangeArrowheads="1"/>
          </p:cNvSpPr>
          <p:nvPr/>
        </p:nvSpPr>
        <p:spPr bwMode="auto">
          <a:xfrm>
            <a:off x="1728721" y="2428240"/>
            <a:ext cx="1803400" cy="2981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Outputs from </a:t>
            </a:r>
            <a:r>
              <a:rPr lang="en-IN" sz="1100" i="1" dirty="0">
                <a:effectLst/>
                <a:latin typeface="Calibri" panose="020F0502020204030204" pitchFamily="34" charset="0"/>
                <a:ea typeface="Times New Roman"/>
                <a:cs typeface="Calibri" panose="020F0502020204030204" pitchFamily="34" charset="0"/>
              </a:rPr>
              <a:t>Demonstrate and Validate Sprint</a:t>
            </a:r>
            <a:r>
              <a:rPr lang="en-IN" sz="1100" dirty="0">
                <a:effectLst/>
                <a:latin typeface="Calibri" panose="020F0502020204030204" pitchFamily="34" charset="0"/>
                <a:ea typeface="Times New Roman"/>
                <a:cs typeface="Calibri" panose="020F0502020204030204" pitchFamily="34" charset="0"/>
              </a:rPr>
              <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86810" y="2428240"/>
            <a:ext cx="1770380" cy="2981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Sprint Meeting*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ESVP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Speed Boat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Metrics and Measuring Techniques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a:t>
            </a:r>
          </a:p>
        </p:txBody>
      </p:sp>
      <p:sp>
        <p:nvSpPr>
          <p:cNvPr id="14" name="Text Box 2"/>
          <p:cNvSpPr txBox="1">
            <a:spLocks noChangeArrowheads="1"/>
          </p:cNvSpPr>
          <p:nvPr/>
        </p:nvSpPr>
        <p:spPr bwMode="auto">
          <a:xfrm>
            <a:off x="5615304" y="2427814"/>
            <a:ext cx="1776095" cy="2982386"/>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Agreed Actionable Improvements*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Assigned Action Items and Due Dates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Proposed Non-Functional Items for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Sprint Log(s)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 Lessons Learned</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Scrum Guidance Body Recommendations </a:t>
            </a:r>
          </a:p>
        </p:txBody>
      </p:sp>
    </p:spTree>
    <p:extLst>
      <p:ext uri="{BB962C8B-B14F-4D97-AF65-F5344CB8AC3E}">
        <p14:creationId xmlns:p14="http://schemas.microsoft.com/office/powerpoint/2010/main" val="804755514"/>
      </p:ext>
    </p:extLst>
  </p:cSld>
  <p:clrMapOvr>
    <a:masterClrMapping/>
  </p:clrMapOvr>
  <p:transition spd="med">
    <p:pull/>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Retrospect Sprint: Critical Tools – </a:t>
            </a:r>
            <a:br>
              <a:rPr lang="en-US" dirty="0"/>
            </a:br>
            <a:r>
              <a:rPr lang="en-US" dirty="0"/>
              <a:t>Retrospect Sprint Meeting</a:t>
            </a:r>
          </a:p>
        </p:txBody>
      </p:sp>
      <p:sp>
        <p:nvSpPr>
          <p:cNvPr id="2" name="Rectangle 1"/>
          <p:cNvSpPr/>
          <p:nvPr/>
        </p:nvSpPr>
        <p:spPr>
          <a:xfrm>
            <a:off x="304800" y="1371600"/>
            <a:ext cx="8534400" cy="4648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Retrospect Sprint Meeting is an important element of the ‘inspect-adapt’ Scrum framework and it is the final step in a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All Scrum Team members attend the meeting, which is facilitated or moderated by the Scrum Master. It is recommended, but not required for the Product Owner to attend.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Discussions in the Retrospect Sprint Meeting encompass both what went wrong and what went right. </a:t>
            </a:r>
          </a:p>
        </p:txBody>
      </p:sp>
    </p:spTree>
    <p:extLst>
      <p:ext uri="{BB962C8B-B14F-4D97-AF65-F5344CB8AC3E}">
        <p14:creationId xmlns:p14="http://schemas.microsoft.com/office/powerpoint/2010/main" val="2422844691"/>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Retrospect Sprint: Critical Tools – </a:t>
            </a:r>
            <a:br>
              <a:rPr lang="en-US" dirty="0"/>
            </a:br>
            <a:r>
              <a:rPr lang="en-US" dirty="0"/>
              <a:t>Retrospect Sprint Meeting</a:t>
            </a:r>
          </a:p>
        </p:txBody>
      </p:sp>
      <p:sp>
        <p:nvSpPr>
          <p:cNvPr id="2" name="Rectangle 1"/>
          <p:cNvSpPr/>
          <p:nvPr/>
        </p:nvSpPr>
        <p:spPr>
          <a:xfrm>
            <a:off x="304800" y="1371600"/>
            <a:ext cx="8534400" cy="4648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Primary objectives of the meeting are to identify three specific items: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lvl="0" indent="-342900">
              <a:buFont typeface="+mj-lt"/>
              <a:buAutoNum type="arabicPeriod"/>
            </a:pPr>
            <a:r>
              <a:rPr lang="en-IN" dirty="0">
                <a:latin typeface="Calibri" panose="020F0502020204030204" pitchFamily="34" charset="0"/>
                <a:cs typeface="Calibri" panose="020F0502020204030204" pitchFamily="34" charset="0"/>
              </a:rPr>
              <a:t>Things the team needs to keep doing: best practices</a:t>
            </a:r>
          </a:p>
          <a:p>
            <a:pPr marL="342900" lvl="0" indent="-342900">
              <a:buFont typeface="+mj-lt"/>
              <a:buAutoNum type="arabicPeriod"/>
            </a:pPr>
            <a:r>
              <a:rPr lang="en-IN" dirty="0">
                <a:latin typeface="Calibri" panose="020F0502020204030204" pitchFamily="34" charset="0"/>
                <a:cs typeface="Calibri" panose="020F0502020204030204" pitchFamily="34" charset="0"/>
              </a:rPr>
              <a:t>Things the team needs to begin doing: process improvements</a:t>
            </a:r>
          </a:p>
          <a:p>
            <a:pPr marL="342900" lvl="0" indent="-342900">
              <a:buFont typeface="+mj-lt"/>
              <a:buAutoNum type="arabicPeriod"/>
            </a:pPr>
            <a:r>
              <a:rPr lang="en-IN" dirty="0">
                <a:latin typeface="Calibri" panose="020F0502020204030204" pitchFamily="34" charset="0"/>
                <a:cs typeface="Calibri" panose="020F0502020204030204" pitchFamily="34" charset="0"/>
              </a:rPr>
              <a:t>Things the team needs to stop doing: process problems and bottlenecks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These areas are discussed and a list of Agreed Actionable Improvements is created</a:t>
            </a:r>
          </a:p>
        </p:txBody>
      </p:sp>
    </p:spTree>
    <p:extLst>
      <p:ext uri="{BB962C8B-B14F-4D97-AF65-F5344CB8AC3E}">
        <p14:creationId xmlns:p14="http://schemas.microsoft.com/office/powerpoint/2010/main" val="1265214375"/>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Retrospect Sprint: Critical Output – </a:t>
            </a:r>
            <a:br>
              <a:rPr lang="en-US" dirty="0"/>
            </a:br>
            <a:r>
              <a:rPr lang="en-US" dirty="0"/>
              <a:t>Agreed Actionable Improvements</a:t>
            </a:r>
          </a:p>
        </p:txBody>
      </p:sp>
      <p:sp>
        <p:nvSpPr>
          <p:cNvPr id="2" name="Rectangle 1"/>
          <p:cNvSpPr/>
          <p:nvPr/>
        </p:nvSpPr>
        <p:spPr>
          <a:xfrm>
            <a:off x="304800" y="1371600"/>
            <a:ext cx="8534400" cy="4648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Agreed Actionable Improvements are the list of actionable items that the team has come up with to address problems and improve processes in order to enhance their performance in future Sprints</a:t>
            </a:r>
          </a:p>
        </p:txBody>
      </p:sp>
    </p:spTree>
    <p:extLst>
      <p:ext uri="{BB962C8B-B14F-4D97-AF65-F5344CB8AC3E}">
        <p14:creationId xmlns:p14="http://schemas.microsoft.com/office/powerpoint/2010/main" val="4096680297"/>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meeting at the end of the Sprint in which the team presents its work to the Product Owner is known as the:</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Product Vision Meeting.</a:t>
            </a:r>
          </a:p>
          <a:p>
            <a:pPr lvl="0">
              <a:buFont typeface="+mj-lt"/>
              <a:buAutoNum type="alphaUcPeriod"/>
            </a:pPr>
            <a:r>
              <a:rPr lang="en-IN" sz="1800" dirty="0">
                <a:latin typeface="Calibri" panose="020F0502020204030204" pitchFamily="34" charset="0"/>
              </a:rPr>
              <a:t>Sprint Planning Meeting.</a:t>
            </a:r>
          </a:p>
          <a:p>
            <a:pPr lvl="0">
              <a:buFont typeface="+mj-lt"/>
              <a:buAutoNum type="alphaUcPeriod"/>
            </a:pPr>
            <a:r>
              <a:rPr lang="en-IN" sz="1800" dirty="0">
                <a:latin typeface="Calibri" panose="020F0502020204030204" pitchFamily="34" charset="0"/>
              </a:rPr>
              <a:t>Sprint Review Meeting.</a:t>
            </a:r>
          </a:p>
          <a:p>
            <a:pPr lvl="0">
              <a:buFont typeface="+mj-lt"/>
              <a:buAutoNum type="alphaUcPeriod"/>
            </a:pPr>
            <a:r>
              <a:rPr lang="en-IN" sz="1800" dirty="0">
                <a:latin typeface="Calibri" panose="020F0502020204030204" pitchFamily="34" charset="0"/>
              </a:rPr>
              <a:t>Retrospect Sprint Meeting.</a:t>
            </a:r>
          </a:p>
        </p:txBody>
      </p:sp>
      <p:sp>
        <p:nvSpPr>
          <p:cNvPr id="8" name="TextBox 7"/>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401</a:t>
            </a:fld>
            <a:endParaRPr lang="en-US" dirty="0"/>
          </a:p>
        </p:txBody>
      </p:sp>
    </p:spTree>
    <p:extLst>
      <p:ext uri="{BB962C8B-B14F-4D97-AF65-F5344CB8AC3E}">
        <p14:creationId xmlns:p14="http://schemas.microsoft.com/office/powerpoint/2010/main" val="3222075261"/>
      </p:ext>
    </p:extLst>
  </p:cSld>
  <p:clrMapOvr>
    <a:masterClrMapping/>
  </p:clrMapOvr>
  <p:transition spd="med">
    <p:pull/>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402</a:t>
            </a:fld>
            <a:endParaRPr lang="en-US" dirty="0"/>
          </a:p>
        </p:txBody>
      </p:sp>
    </p:spTree>
    <p:extLst>
      <p:ext uri="{BB962C8B-B14F-4D97-AF65-F5344CB8AC3E}">
        <p14:creationId xmlns:p14="http://schemas.microsoft.com/office/powerpoint/2010/main" val="661564920"/>
      </p:ext>
    </p:extLst>
  </p:cSld>
  <p:clrMapOvr>
    <a:masterClrMapping/>
  </p:clrMapOvr>
  <p:transition spd="med">
    <p:pull/>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the objective of Demonstrate and Validate Sprint process?</a:t>
            </a:r>
          </a:p>
          <a:p>
            <a:pPr lvl="0"/>
            <a:endParaRPr lang="en-IN" sz="1800" dirty="0">
              <a:latin typeface="Calibri" panose="020F0502020204030204" pitchFamily="34" charset="0"/>
            </a:endParaRPr>
          </a:p>
          <a:p>
            <a:pPr lvl="0">
              <a:buFont typeface="+mj-lt"/>
              <a:buAutoNum type="alphaUcPeriod"/>
            </a:pPr>
            <a:r>
              <a:rPr lang="en-IN" sz="1800" dirty="0"/>
              <a:t>To enable Scrum Team demonstrates the Sprint Deliverables to the Product Owner and relevant stakeholders in a Sprint Review Meeting.</a:t>
            </a:r>
          </a:p>
          <a:p>
            <a:pPr lvl="0">
              <a:buFont typeface="+mj-lt"/>
              <a:buAutoNum type="alphaUcPeriod"/>
            </a:pPr>
            <a:r>
              <a:rPr lang="en-IN" sz="1800" dirty="0"/>
              <a:t>To enable Scrum Team to discuss the lessons learned throughout the Sprint.</a:t>
            </a:r>
          </a:p>
          <a:p>
            <a:pPr lvl="0">
              <a:buFont typeface="+mj-lt"/>
              <a:buAutoNum type="alphaUcPeriod"/>
            </a:pPr>
            <a:r>
              <a:rPr lang="en-IN" sz="1800" dirty="0"/>
              <a:t>To enable Scrum Team to work on the tasks in the Sprint Backlog to create Sprint Deliverables.</a:t>
            </a:r>
          </a:p>
          <a:p>
            <a:pPr lvl="0">
              <a:buFont typeface="+mj-lt"/>
              <a:buAutoNum type="alphaUcPeriod"/>
            </a:pPr>
            <a:r>
              <a:rPr lang="en-IN" sz="1800" dirty="0"/>
              <a:t>To enable Scrum Team to continuously update and maintain the Prioritized Product Backlog.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403</a:t>
            </a:fld>
            <a:endParaRPr lang="en-US" dirty="0"/>
          </a:p>
        </p:txBody>
      </p:sp>
    </p:spTree>
    <p:extLst>
      <p:ext uri="{BB962C8B-B14F-4D97-AF65-F5344CB8AC3E}">
        <p14:creationId xmlns:p14="http://schemas.microsoft.com/office/powerpoint/2010/main" val="2619653408"/>
      </p:ext>
    </p:extLst>
  </p:cSld>
  <p:clrMapOvr>
    <a:masterClrMapping/>
  </p:clrMapOvr>
  <p:transition spd="med">
    <p:pull/>
  </p:transition>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404</a:t>
            </a:fld>
            <a:endParaRPr lang="en-US" dirty="0"/>
          </a:p>
        </p:txBody>
      </p:sp>
    </p:spTree>
    <p:extLst>
      <p:ext uri="{BB962C8B-B14F-4D97-AF65-F5344CB8AC3E}">
        <p14:creationId xmlns:p14="http://schemas.microsoft.com/office/powerpoint/2010/main" val="2084853703"/>
      </p:ext>
    </p:extLst>
  </p:cSld>
  <p:clrMapOvr>
    <a:masterClrMapping/>
  </p:clrMapOvr>
  <p:transition spd="med">
    <p:pull/>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405</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Team member refuses to accept the decision of the Product Owner to reject a Product Backlog Item developed in the Sprint. What should the PO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Sprint Review Meeting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1968466"/>
      </p:ext>
    </p:extLst>
  </p:cSld>
  <p:clrMapOvr>
    <a:masterClrMapping/>
  </p:clrMapOvr>
  <p:transition spd="med">
    <p:pull/>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406</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Team members blame each other for failure to complete Sprint goals. What should a PO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Sprint Review Meeting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1886528"/>
      </p:ext>
    </p:extLst>
  </p:cSld>
  <p:clrMapOvr>
    <a:masterClrMapping/>
  </p:clrMapOvr>
  <p:transition spd="med">
    <p:pull/>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Release</a:t>
            </a:r>
            <a:endParaRPr lang="en-IN" dirty="0"/>
          </a:p>
        </p:txBody>
      </p:sp>
    </p:spTree>
    <p:extLst>
      <p:ext uri="{BB962C8B-B14F-4D97-AF65-F5344CB8AC3E}">
        <p14:creationId xmlns:p14="http://schemas.microsoft.com/office/powerpoint/2010/main" val="653087758"/>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1"/>
            <a:ext cx="8686800" cy="609599"/>
          </a:xfrm>
        </p:spPr>
        <p:txBody>
          <a:bodyPr/>
          <a:lstStyle/>
          <a:p>
            <a:r>
              <a:rPr lang="en-US" dirty="0"/>
              <a:t>Scrum Phase - Release</a:t>
            </a:r>
          </a:p>
        </p:txBody>
      </p:sp>
      <p:sp>
        <p:nvSpPr>
          <p:cNvPr id="5" name="Rectangle 4"/>
          <p:cNvSpPr/>
          <p:nvPr/>
        </p:nvSpPr>
        <p:spPr>
          <a:xfrm>
            <a:off x="1600200" y="5178623"/>
            <a:ext cx="5460269"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12‑2: Release Overview (Essentials); SBOK Page 251</a:t>
            </a:r>
          </a:p>
        </p:txBody>
      </p:sp>
      <p:pic>
        <p:nvPicPr>
          <p:cNvPr id="6" name="Picture 5"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219199"/>
            <a:ext cx="7194889" cy="3959423"/>
          </a:xfrm>
          <a:prstGeom prst="rect">
            <a:avLst/>
          </a:prstGeom>
        </p:spPr>
      </p:pic>
      <p:sp>
        <p:nvSpPr>
          <p:cNvPr id="7" name="Rectangle 6"/>
          <p:cNvSpPr/>
          <p:nvPr/>
        </p:nvSpPr>
        <p:spPr>
          <a:xfrm>
            <a:off x="0" y="6019800"/>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249-260</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408</a:t>
            </a:fld>
            <a:endParaRPr lang="en-US" dirty="0"/>
          </a:p>
        </p:txBody>
      </p:sp>
    </p:spTree>
    <p:extLst>
      <p:ext uri="{BB962C8B-B14F-4D97-AF65-F5344CB8AC3E}">
        <p14:creationId xmlns:p14="http://schemas.microsoft.com/office/powerpoint/2010/main" val="661371172"/>
      </p:ext>
    </p:extLst>
  </p:cSld>
  <p:clrMapOvr>
    <a:masterClrMapping/>
  </p:clrMapOvr>
  <p:transition spd="med">
    <p:pull/>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1"/>
            <a:ext cx="8686800" cy="609599"/>
          </a:xfrm>
        </p:spPr>
        <p:txBody>
          <a:bodyPr/>
          <a:lstStyle/>
          <a:p>
            <a:r>
              <a:rPr lang="en-US" dirty="0"/>
              <a:t>Release – Ship Deliverables</a:t>
            </a:r>
          </a:p>
        </p:txBody>
      </p:sp>
      <p:sp>
        <p:nvSpPr>
          <p:cNvPr id="5" name="Rectangle 4"/>
          <p:cNvSpPr/>
          <p:nvPr/>
        </p:nvSpPr>
        <p:spPr>
          <a:xfrm>
            <a:off x="1600200" y="5712023"/>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12‑3: </a:t>
            </a:r>
            <a:r>
              <a:rPr lang="en-IN" sz="1400" dirty="0">
                <a:latin typeface="Calibri" panose="020F0502020204030204" pitchFamily="34" charset="0"/>
                <a:cs typeface="Calibri" panose="020F0502020204030204" pitchFamily="34" charset="0"/>
              </a:rPr>
              <a:t>Ship Deliverables—Inputs, Tools, and Outputs</a:t>
            </a:r>
            <a:r>
              <a:rPr lang="en-US" sz="1400" dirty="0">
                <a:latin typeface="Calibri" panose="020F0502020204030204" pitchFamily="34" charset="0"/>
                <a:cs typeface="Calibri" panose="020F0502020204030204" pitchFamily="34" charset="0"/>
              </a:rPr>
              <a:t>; SBOK Page 251</a:t>
            </a:r>
          </a:p>
        </p:txBody>
      </p:sp>
      <p:sp>
        <p:nvSpPr>
          <p:cNvPr id="7" name="Rectangle 6"/>
          <p:cNvSpPr/>
          <p:nvPr/>
        </p:nvSpPr>
        <p:spPr>
          <a:xfrm>
            <a:off x="0" y="6019800"/>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249-260</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409</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447800"/>
            <a:ext cx="5611495" cy="1056640"/>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86724" y="2522423"/>
            <a:ext cx="1764665" cy="2659177"/>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Accepted Deliverables*</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Scrum Team</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Piloting Plan</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Scrum Guidance Body Recommendations</a:t>
            </a:r>
          </a:p>
          <a:p>
            <a:pPr marL="228600" marR="0" indent="-228600" algn="l">
              <a:lnSpc>
                <a:spcPct val="115000"/>
              </a:lnSpc>
              <a:spcBef>
                <a:spcPts val="0"/>
              </a:spcBef>
              <a:spcAft>
                <a:spcPts val="0"/>
              </a:spcAft>
              <a:buFont typeface="+mj-lt"/>
              <a:buAutoNum type="arabicPeriod"/>
              <a:tabLst>
                <a:tab pos="180340" algn="l"/>
              </a:tabLst>
            </a:pPr>
            <a:endParaRPr lang="en-IN" sz="1100" dirty="0">
              <a:effectLst/>
              <a:latin typeface="Calibri" panose="020F0502020204030204" pitchFamily="34" charset="0"/>
              <a:ea typeface="Times New Roman"/>
              <a:cs typeface="Calibri" panose="020F0502020204030204" pitchFamily="34" charset="0"/>
            </a:endParaRPr>
          </a:p>
        </p:txBody>
      </p:sp>
      <p:sp>
        <p:nvSpPr>
          <p:cNvPr id="10" name="Text Box 2"/>
          <p:cNvSpPr txBox="1">
            <a:spLocks noChangeArrowheads="1"/>
          </p:cNvSpPr>
          <p:nvPr/>
        </p:nvSpPr>
        <p:spPr bwMode="auto">
          <a:xfrm>
            <a:off x="3702732" y="2522423"/>
            <a:ext cx="1770380" cy="16764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Organizational Deployment Methods*</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Communication Plan </a:t>
            </a:r>
          </a:p>
        </p:txBody>
      </p:sp>
      <p:sp>
        <p:nvSpPr>
          <p:cNvPr id="11" name="Text Box 2"/>
          <p:cNvSpPr txBox="1">
            <a:spLocks noChangeArrowheads="1"/>
          </p:cNvSpPr>
          <p:nvPr/>
        </p:nvSpPr>
        <p:spPr bwMode="auto">
          <a:xfrm>
            <a:off x="5557344" y="2522423"/>
            <a:ext cx="1791970" cy="16764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Working Deliverables Agreement*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Working Deliverables*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Releases* </a:t>
            </a:r>
          </a:p>
        </p:txBody>
      </p:sp>
    </p:spTree>
    <p:extLst>
      <p:ext uri="{BB962C8B-B14F-4D97-AF65-F5344CB8AC3E}">
        <p14:creationId xmlns:p14="http://schemas.microsoft.com/office/powerpoint/2010/main" val="79584588"/>
      </p:ext>
    </p:extLst>
  </p:cSld>
  <p:clrMapOvr>
    <a:masterClrMapping/>
  </p:clrMapOvr>
  <p:transition spd="med">
    <p:pull/>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Tool – </a:t>
            </a:r>
            <a:br>
              <a:rPr lang="en-US" dirty="0"/>
            </a:br>
            <a:r>
              <a:rPr lang="en-US" dirty="0"/>
              <a:t>Organizational Deployment Methods</a:t>
            </a:r>
          </a:p>
        </p:txBody>
      </p:sp>
      <p:sp>
        <p:nvSpPr>
          <p:cNvPr id="2" name="Rectangle 1"/>
          <p:cNvSpPr/>
          <p:nvPr/>
        </p:nvSpPr>
        <p:spPr>
          <a:xfrm>
            <a:off x="304800" y="1447800"/>
            <a:ext cx="8534400" cy="47244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deployment mechanisms of each organization tend to be different based on their industry, target users, and positioning.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Depending on the product being delivered, deployment can take place remotely or may involve the physical shipping or transition of an item.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Deployment tends to involve a high level of risk, as such organizations normally have well-defined and established deployment mechanisms, with detailed processes in place to ensure compliance with any applicable standards and quality assurance measures.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These might include sign-offs by specific management representatives, user approval mechanisms, and guidelines regarding minimum functionality for a release.</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34758148"/>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Outputs – </a:t>
            </a:r>
            <a:br>
              <a:rPr lang="en-US" dirty="0"/>
            </a:br>
            <a:r>
              <a:rPr lang="en-US" dirty="0"/>
              <a:t>Working Deliverables Agreement</a:t>
            </a:r>
          </a:p>
        </p:txBody>
      </p:sp>
      <p:sp>
        <p:nvSpPr>
          <p:cNvPr id="2" name="Rectangle 1"/>
          <p:cNvSpPr/>
          <p:nvPr/>
        </p:nvSpPr>
        <p:spPr>
          <a:xfrm>
            <a:off x="304800" y="1447800"/>
            <a:ext cx="8534400" cy="47244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Deliverables that meet the Acceptance Criteria receive formal business sign-off and approval by the customer or sponsor.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To get formal customer acceptance is critical for revenue recognition and the responsibility for obtaining it will be defined by the company policies and is not necessarily the responsibility of the Product Owner.</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4772819"/>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Outputs – </a:t>
            </a:r>
            <a:br>
              <a:rPr lang="en-US" dirty="0"/>
            </a:br>
            <a:r>
              <a:rPr lang="en-US" dirty="0"/>
              <a:t>Working Deliverables</a:t>
            </a:r>
          </a:p>
        </p:txBody>
      </p:sp>
      <p:sp>
        <p:nvSpPr>
          <p:cNvPr id="2" name="Rectangle 1"/>
          <p:cNvSpPr/>
          <p:nvPr/>
        </p:nvSpPr>
        <p:spPr>
          <a:xfrm>
            <a:off x="304800" y="1447800"/>
            <a:ext cx="8534400" cy="47244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Working deliverables is the final shippable Deliverable for which the project was sanctioned.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 new product increments are created, they are continually integrated into prior increments, so there is a potentially shippable product available at all times throughout the project.</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4772811"/>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Outputs – </a:t>
            </a:r>
            <a:br>
              <a:rPr lang="en-US" dirty="0"/>
            </a:br>
            <a:r>
              <a:rPr lang="en-US" dirty="0"/>
              <a:t>Product Releases</a:t>
            </a:r>
          </a:p>
        </p:txBody>
      </p:sp>
      <p:sp>
        <p:nvSpPr>
          <p:cNvPr id="2" name="Rectangle 1"/>
          <p:cNvSpPr/>
          <p:nvPr/>
        </p:nvSpPr>
        <p:spPr>
          <a:xfrm>
            <a:off x="304800" y="1447800"/>
            <a:ext cx="8534400" cy="4724400"/>
          </a:xfrm>
          <a:prstGeom prst="rect">
            <a:avLst/>
          </a:prstGeom>
        </p:spPr>
        <p:txBody>
          <a:bodyPr/>
          <a:lstStyle/>
          <a:p>
            <a:pPr lvl="0"/>
            <a:r>
              <a:rPr lang="en-IN" dirty="0">
                <a:latin typeface="Calibri" panose="020F0502020204030204" pitchFamily="34" charset="0"/>
                <a:cs typeface="Calibri" panose="020F0502020204030204" pitchFamily="34" charset="0"/>
              </a:rPr>
              <a:t>The Product Releases should include the following:</a:t>
            </a:r>
          </a:p>
          <a:p>
            <a:pPr lvl="0"/>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Release Content—This consists of essential information about the deliverables that can assist the Customer Support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Release Notes—Release Notes should include external or market facing shipping criteria for the product to be delivered. </a:t>
            </a:r>
          </a:p>
        </p:txBody>
      </p:sp>
    </p:spTree>
    <p:extLst>
      <p:ext uri="{BB962C8B-B14F-4D97-AF65-F5344CB8AC3E}">
        <p14:creationId xmlns:p14="http://schemas.microsoft.com/office/powerpoint/2010/main" val="3886030236"/>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1"/>
            <a:ext cx="8686800" cy="609599"/>
          </a:xfrm>
        </p:spPr>
        <p:txBody>
          <a:bodyPr/>
          <a:lstStyle/>
          <a:p>
            <a:r>
              <a:rPr lang="en-US" dirty="0"/>
              <a:t>Release – Retrospect Project</a:t>
            </a:r>
          </a:p>
        </p:txBody>
      </p:sp>
      <p:sp>
        <p:nvSpPr>
          <p:cNvPr id="5" name="Rectangle 4"/>
          <p:cNvSpPr/>
          <p:nvPr/>
        </p:nvSpPr>
        <p:spPr>
          <a:xfrm>
            <a:off x="1600200" y="5712023"/>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12‑5: </a:t>
            </a:r>
            <a:r>
              <a:rPr lang="en-IN" sz="1400" dirty="0">
                <a:latin typeface="Calibri" panose="020F0502020204030204" pitchFamily="34" charset="0"/>
                <a:cs typeface="Calibri" panose="020F0502020204030204" pitchFamily="34" charset="0"/>
              </a:rPr>
              <a:t>Retrospect Project —Inputs, Tools, and Outputs</a:t>
            </a:r>
            <a:r>
              <a:rPr lang="en-US" sz="1400" dirty="0">
                <a:latin typeface="Calibri" panose="020F0502020204030204" pitchFamily="34" charset="0"/>
                <a:cs typeface="Calibri" panose="020F0502020204030204" pitchFamily="34" charset="0"/>
              </a:rPr>
              <a:t>; SBOK Page 256</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414</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447800"/>
            <a:ext cx="5611495" cy="1056640"/>
          </a:xfrm>
          <a:prstGeom prst="rect">
            <a:avLst/>
          </a:prstGeom>
          <a:noFill/>
          <a:ln>
            <a:noFill/>
          </a:ln>
          <a:extLst>
            <a:ext uri="{53640926-AAD7-44D8-BBD7-CCE9431645EC}">
              <a14:shadowObscured xmlns:a14="http://schemas.microsoft.com/office/drawing/2010/main"/>
            </a:ext>
          </a:extLst>
        </p:spPr>
      </p:pic>
      <p:sp>
        <p:nvSpPr>
          <p:cNvPr id="12" name="Text Box 2"/>
          <p:cNvSpPr txBox="1">
            <a:spLocks noChangeArrowheads="1"/>
          </p:cNvSpPr>
          <p:nvPr/>
        </p:nvSpPr>
        <p:spPr bwMode="auto">
          <a:xfrm>
            <a:off x="1766252" y="2504439"/>
            <a:ext cx="1803400" cy="282955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Chief 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Chief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91359" y="2513965"/>
            <a:ext cx="1770380" cy="282003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Project Meeting*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Other Tools for </a:t>
            </a:r>
            <a:r>
              <a:rPr lang="en-IN" sz="1100" i="1" dirty="0">
                <a:effectLst/>
                <a:latin typeface="Calibri" panose="020F0502020204030204" pitchFamily="34" charset="0"/>
                <a:ea typeface="Times New Roman"/>
                <a:cs typeface="Calibri" panose="020F0502020204030204" pitchFamily="34" charset="0"/>
              </a:rPr>
              <a:t>Retrospect Project</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14" name="Text Box 2"/>
          <p:cNvSpPr txBox="1">
            <a:spLocks noChangeArrowheads="1"/>
          </p:cNvSpPr>
          <p:nvPr/>
        </p:nvSpPr>
        <p:spPr bwMode="auto">
          <a:xfrm>
            <a:off x="5585777" y="2513964"/>
            <a:ext cx="1791970" cy="2820035"/>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Agreed Actionable Improvements*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Assigned Action Items and Due Dates*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Proposed Non-Functional Items for Program Product Backlog and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Scrum Guidance Body Recommendations </a:t>
            </a:r>
          </a:p>
        </p:txBody>
      </p:sp>
    </p:spTree>
    <p:extLst>
      <p:ext uri="{BB962C8B-B14F-4D97-AF65-F5344CB8AC3E}">
        <p14:creationId xmlns:p14="http://schemas.microsoft.com/office/powerpoint/2010/main" val="1332621418"/>
      </p:ext>
    </p:extLst>
  </p:cSld>
  <p:clrMapOvr>
    <a:masterClrMapping/>
  </p:clrMapOvr>
  <p:transition spd="med">
    <p:pull/>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Retrospect Project: Critical Tools – </a:t>
            </a:r>
            <a:br>
              <a:rPr lang="en-US" dirty="0"/>
            </a:br>
            <a:r>
              <a:rPr lang="en-US" dirty="0"/>
              <a:t>Retrospect Project Meeting</a:t>
            </a:r>
          </a:p>
        </p:txBody>
      </p:sp>
      <p:sp>
        <p:nvSpPr>
          <p:cNvPr id="2" name="Rectangle 1"/>
          <p:cNvSpPr/>
          <p:nvPr/>
        </p:nvSpPr>
        <p:spPr>
          <a:xfrm>
            <a:off x="304800" y="1447800"/>
            <a:ext cx="8534400" cy="4724400"/>
          </a:xfrm>
          <a:prstGeom prst="rect">
            <a:avLst/>
          </a:prstGeom>
        </p:spPr>
        <p:txBody>
          <a:bodyPr/>
          <a:lstStyle/>
          <a:p>
            <a:pPr lvl="0"/>
            <a:r>
              <a:rPr lang="en-IN" dirty="0">
                <a:latin typeface="Calibri" panose="020F0502020204030204" pitchFamily="34" charset="0"/>
                <a:cs typeface="Calibri" panose="020F0502020204030204" pitchFamily="34" charset="0"/>
              </a:rPr>
              <a:t>The Retrospect Project Meeting is a meeting to determine ways in which team collaboration and effectiveness can be improved in future projects.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Positives, negatives, and potential opportunities for improvement are also discussed.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meeting is not Time-boxed and may be conducted in person or in a virtual format.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Attendees include the Project Team, Chief Scrum Master, Chief Product Owner, and Stakeholder(s).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During the meeting, lessons learned are documented and participants look for opportunities to improve processes and address inefficiencies.</a:t>
            </a:r>
            <a:endParaRPr lang="en-IN" sz="180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1432035"/>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Retrospect Project: Critical Outputs</a:t>
            </a:r>
            <a:br>
              <a:rPr lang="en-US" dirty="0"/>
            </a:br>
            <a:endParaRPr lang="en-US" dirty="0"/>
          </a:p>
        </p:txBody>
      </p:sp>
      <p:sp>
        <p:nvSpPr>
          <p:cNvPr id="2" name="Rectangle 1"/>
          <p:cNvSpPr/>
          <p:nvPr/>
        </p:nvSpPr>
        <p:spPr>
          <a:xfrm>
            <a:off x="304800" y="1447800"/>
            <a:ext cx="8534400" cy="47244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Agreed Actionable Improvements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Assigned Action Items and Due Dates</a:t>
            </a:r>
          </a:p>
          <a:p>
            <a:pPr marL="285750" lvl="0" indent="-285750">
              <a:buFont typeface="Arial" panose="020B0604020202020204" pitchFamily="34" charset="0"/>
              <a:buChar char="•"/>
            </a:pPr>
            <a:endParaRPr lang="en-IN" sz="1800" i="0"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topics have already been discussed</a:t>
            </a:r>
            <a:endParaRPr lang="en-IN" sz="180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4685793"/>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You are a member of a Scrum Team, and you are instructed by the general manager of your company to work on an urgent task that is not part of the current Sprint. What do you do?</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Take responsibility for the task, and tell the Product Owner to postpone the deadline for the current Sprint.</a:t>
            </a:r>
          </a:p>
          <a:p>
            <a:pPr lvl="0">
              <a:buFont typeface="+mj-lt"/>
              <a:buAutoNum type="alphaUcPeriod"/>
            </a:pPr>
            <a:r>
              <a:rPr lang="en-IN" sz="1800" dirty="0">
                <a:latin typeface="Calibri" panose="020F0502020204030204" pitchFamily="34" charset="0"/>
              </a:rPr>
              <a:t>Talk with the other Scrum Team members and re-assign your tasks to someone else.</a:t>
            </a:r>
          </a:p>
          <a:p>
            <a:pPr lvl="0">
              <a:buFont typeface="+mj-lt"/>
              <a:buAutoNum type="alphaUcPeriod"/>
            </a:pPr>
            <a:r>
              <a:rPr lang="en-IN" sz="1800" dirty="0">
                <a:latin typeface="Calibri" panose="020F0502020204030204" pitchFamily="34" charset="0"/>
              </a:rPr>
              <a:t>Talk to the Product Owner, and tell him or her to re-assign your tasks to someone else.</a:t>
            </a:r>
          </a:p>
          <a:p>
            <a:pPr lvl="0">
              <a:buFont typeface="+mj-lt"/>
              <a:buAutoNum type="alphaUcPeriod"/>
            </a:pPr>
            <a:r>
              <a:rPr lang="en-IN" sz="1800" dirty="0">
                <a:latin typeface="Calibri" panose="020F0502020204030204" pitchFamily="34" charset="0"/>
              </a:rPr>
              <a:t>Inform the Scrum Master of the situation, and let him or her discuss the situation with the GM.</a:t>
            </a: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417</a:t>
            </a:fld>
            <a:endParaRPr lang="en-US" dirty="0"/>
          </a:p>
        </p:txBody>
      </p:sp>
    </p:spTree>
    <p:extLst>
      <p:ext uri="{BB962C8B-B14F-4D97-AF65-F5344CB8AC3E}">
        <p14:creationId xmlns:p14="http://schemas.microsoft.com/office/powerpoint/2010/main" val="3520117333"/>
      </p:ext>
    </p:extLst>
  </p:cSld>
  <p:clrMapOvr>
    <a:masterClrMapping/>
  </p:clrMapOvr>
  <p:transition spd="med">
    <p:pull/>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418</a:t>
            </a:fld>
            <a:endParaRPr lang="en-US" dirty="0"/>
          </a:p>
        </p:txBody>
      </p:sp>
    </p:spTree>
    <p:extLst>
      <p:ext uri="{BB962C8B-B14F-4D97-AF65-F5344CB8AC3E}">
        <p14:creationId xmlns:p14="http://schemas.microsoft.com/office/powerpoint/2010/main" val="3058218736"/>
      </p:ext>
    </p:extLst>
  </p:cSld>
  <p:clrMapOvr>
    <a:masterClrMapping/>
  </p:clrMapOvr>
  <p:transition spd="med">
    <p:pull/>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Time-boxing is not done in which of the following meetings?</a:t>
            </a:r>
          </a:p>
          <a:p>
            <a:pPr lvl="0"/>
            <a:endParaRPr lang="en-IN" sz="1800" dirty="0">
              <a:latin typeface="Calibri" panose="020F0502020204030204" pitchFamily="34" charset="0"/>
            </a:endParaRPr>
          </a:p>
          <a:p>
            <a:pPr lvl="0">
              <a:buFont typeface="+mj-lt"/>
              <a:buAutoNum type="alphaUcPeriod"/>
            </a:pPr>
            <a:r>
              <a:rPr lang="en-IN" sz="1800" dirty="0"/>
              <a:t>Daily </a:t>
            </a:r>
            <a:r>
              <a:rPr lang="en-IN" sz="1800" dirty="0" err="1"/>
              <a:t>Standup</a:t>
            </a:r>
            <a:r>
              <a:rPr lang="en-IN" sz="1800" dirty="0"/>
              <a:t> Meeting</a:t>
            </a:r>
          </a:p>
          <a:p>
            <a:pPr lvl="0">
              <a:buFont typeface="+mj-lt"/>
              <a:buAutoNum type="alphaUcPeriod"/>
            </a:pPr>
            <a:r>
              <a:rPr lang="en-IN" sz="1800" dirty="0"/>
              <a:t>Sprint Planning Meeting</a:t>
            </a:r>
          </a:p>
          <a:p>
            <a:pPr lvl="0">
              <a:buFont typeface="+mj-lt"/>
              <a:buAutoNum type="alphaUcPeriod"/>
            </a:pPr>
            <a:r>
              <a:rPr lang="en-IN" sz="1800" dirty="0"/>
              <a:t>Retrospect Project Meeting</a:t>
            </a:r>
          </a:p>
          <a:p>
            <a:pPr lvl="0">
              <a:buFont typeface="+mj-lt"/>
              <a:buAutoNum type="alphaUcPeriod"/>
            </a:pPr>
            <a:r>
              <a:rPr lang="en-IN" sz="1800" dirty="0"/>
              <a:t>Retrospect Sprint Meeting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419</a:t>
            </a:fld>
            <a:endParaRPr lang="en-US" dirty="0"/>
          </a:p>
        </p:txBody>
      </p:sp>
    </p:spTree>
    <p:extLst>
      <p:ext uri="{BB962C8B-B14F-4D97-AF65-F5344CB8AC3E}">
        <p14:creationId xmlns:p14="http://schemas.microsoft.com/office/powerpoint/2010/main" val="3110118198"/>
      </p:ext>
    </p:extLst>
  </p:cSld>
  <p:clrMapOvr>
    <a:masterClrMapping/>
  </p:clrMapOvr>
  <p:transition spd="med">
    <p:pull/>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420</a:t>
            </a:fld>
            <a:endParaRPr lang="en-US" dirty="0"/>
          </a:p>
        </p:txBody>
      </p:sp>
    </p:spTree>
    <p:extLst>
      <p:ext uri="{BB962C8B-B14F-4D97-AF65-F5344CB8AC3E}">
        <p14:creationId xmlns:p14="http://schemas.microsoft.com/office/powerpoint/2010/main" val="209446770"/>
      </p:ext>
    </p:extLst>
  </p:cSld>
  <p:clrMapOvr>
    <a:masterClrMapping/>
  </p:clrMapOvr>
  <p:transition spd="med">
    <p:pull/>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421</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t>Do you conduct Retrospect Project or similar meetings in your project and do you think it helps?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967958111"/>
      </p:ext>
    </p:extLst>
  </p:cSld>
  <p:clrMapOvr>
    <a:masterClrMapping/>
  </p:clrMapOvr>
  <p:transition spd="med">
    <p:pull/>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6000" y="2107910"/>
            <a:ext cx="4932000" cy="3302290"/>
          </a:xfrm>
          <a:prstGeom prst="rect">
            <a:avLst/>
          </a:prstGeom>
        </p:spPr>
      </p:pic>
      <p:sp>
        <p:nvSpPr>
          <p:cNvPr id="6" name="Title 2"/>
          <p:cNvSpPr>
            <a:spLocks noGrp="1"/>
          </p:cNvSpPr>
          <p:nvPr>
            <p:ph type="title"/>
          </p:nvPr>
        </p:nvSpPr>
        <p:spPr>
          <a:xfrm>
            <a:off x="0" y="304800"/>
            <a:ext cx="9144000" cy="715963"/>
          </a:xfrm>
        </p:spPr>
        <p:txBody>
          <a:bodyPr/>
          <a:lstStyle/>
          <a:p>
            <a:r>
              <a:rPr lang="en-US" dirty="0"/>
              <a:t>Transition to Scrum</a:t>
            </a:r>
          </a:p>
        </p:txBody>
      </p:sp>
    </p:spTree>
    <p:extLst>
      <p:ext uri="{BB962C8B-B14F-4D97-AF65-F5344CB8AC3E}">
        <p14:creationId xmlns:p14="http://schemas.microsoft.com/office/powerpoint/2010/main" val="728548939"/>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1296600"/>
            <a:ext cx="5508000" cy="3580200"/>
          </a:xfrm>
          <a:prstGeom prst="rect">
            <a:avLst/>
          </a:prstGeom>
        </p:spPr>
      </p:pic>
      <p:sp>
        <p:nvSpPr>
          <p:cNvPr id="5" name="Rectangle 4"/>
          <p:cNvSpPr/>
          <p:nvPr/>
        </p:nvSpPr>
        <p:spPr>
          <a:xfrm>
            <a:off x="152400" y="5115580"/>
            <a:ext cx="8458200" cy="523220"/>
          </a:xfrm>
          <a:prstGeom prst="rect">
            <a:avLst/>
          </a:prstGeom>
          <a:no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Top Down</a:t>
            </a:r>
            <a:endParaRPr lang="en-IN"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5152649"/>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828800" y="1289050"/>
            <a:ext cx="5499100" cy="3663950"/>
          </a:xfrm>
          <a:prstGeom prst="rect">
            <a:avLst/>
          </a:prstGeom>
        </p:spPr>
      </p:pic>
      <p:sp>
        <p:nvSpPr>
          <p:cNvPr id="5" name="Rectangle 4"/>
          <p:cNvSpPr/>
          <p:nvPr/>
        </p:nvSpPr>
        <p:spPr>
          <a:xfrm>
            <a:off x="152400" y="5344180"/>
            <a:ext cx="8458200" cy="523220"/>
          </a:xfrm>
          <a:prstGeom prst="rect">
            <a:avLst/>
          </a:prstGeom>
          <a:no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Bottom Up</a:t>
            </a:r>
            <a:endParaRPr lang="en-IN"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8598564"/>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286000" y="1066800"/>
            <a:ext cx="4114800" cy="4114800"/>
          </a:xfrm>
          <a:prstGeom prst="rect">
            <a:avLst/>
          </a:prstGeom>
        </p:spPr>
      </p:pic>
      <p:sp>
        <p:nvSpPr>
          <p:cNvPr id="5" name="Rectangle 4"/>
          <p:cNvSpPr/>
          <p:nvPr/>
        </p:nvSpPr>
        <p:spPr>
          <a:xfrm>
            <a:off x="152400" y="5344180"/>
            <a:ext cx="8458200" cy="523220"/>
          </a:xfrm>
          <a:prstGeom prst="rect">
            <a:avLst/>
          </a:prstGeom>
          <a:no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Resistance to Change</a:t>
            </a:r>
            <a:endParaRPr lang="en-IN"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9514705"/>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3046" y="3217986"/>
            <a:ext cx="7948246" cy="660889"/>
          </a:xfrm>
        </p:spPr>
        <p:txBody>
          <a:bodyPr/>
          <a:lstStyle/>
          <a:p>
            <a:pPr algn="ctr"/>
            <a:r>
              <a:rPr lang="en-US" sz="7385" b="0" dirty="0">
                <a:solidFill>
                  <a:srgbClr val="0050AD"/>
                </a:solidFill>
              </a:rPr>
              <a:t>Thank you!</a:t>
            </a:r>
            <a:endParaRPr lang="en-IN" sz="7385" b="0" dirty="0">
              <a:solidFill>
                <a:srgbClr val="0050AD"/>
              </a:solidFill>
            </a:endParaRPr>
          </a:p>
        </p:txBody>
      </p:sp>
      <p:sp>
        <p:nvSpPr>
          <p:cNvPr id="4" name="Rectangle 3"/>
          <p:cNvSpPr/>
          <p:nvPr/>
        </p:nvSpPr>
        <p:spPr>
          <a:xfrm>
            <a:off x="211015" y="228600"/>
            <a:ext cx="1055077" cy="773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4892" y="1811216"/>
            <a:ext cx="2672862" cy="883375"/>
          </a:xfrm>
          <a:prstGeom prst="rect">
            <a:avLst/>
          </a:prstGeom>
        </p:spPr>
      </p:pic>
      <p:sp>
        <p:nvSpPr>
          <p:cNvPr id="6" name="Rectangle 5"/>
          <p:cNvSpPr/>
          <p:nvPr/>
        </p:nvSpPr>
        <p:spPr>
          <a:xfrm>
            <a:off x="0" y="5820508"/>
            <a:ext cx="9144000" cy="773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6485871"/>
      </p:ext>
    </p:extLst>
  </p:cSld>
  <p:clrMapOvr>
    <a:masterClrMapping/>
  </p:clrMapOvr>
</p:sld>
</file>

<file path=ppt/theme/theme1.xml><?xml version="1.0" encoding="utf-8"?>
<a:theme xmlns:a="http://schemas.openxmlformats.org/drawingml/2006/main" name="Body Templat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51999</TotalTime>
  <Words>22076</Words>
  <Application>Microsoft Office PowerPoint</Application>
  <PresentationFormat>On-screen Show (4:3)</PresentationFormat>
  <Paragraphs>2872</Paragraphs>
  <Slides>426</Slides>
  <Notes>67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426</vt:i4>
      </vt:variant>
    </vt:vector>
  </HeadingPairs>
  <TitlesOfParts>
    <vt:vector size="435" baseType="lpstr">
      <vt:lpstr>Arial</vt:lpstr>
      <vt:lpstr>Arial Narrow</vt:lpstr>
      <vt:lpstr>Calibri</vt:lpstr>
      <vt:lpstr>Corbel</vt:lpstr>
      <vt:lpstr>Courier New</vt:lpstr>
      <vt:lpstr>Lucida Sans</vt:lpstr>
      <vt:lpstr>Verdana</vt:lpstr>
      <vt:lpstr>Wingdings 2</vt:lpstr>
      <vt:lpstr>Body Template</vt:lpstr>
      <vt:lpstr>PowerPoint Presentation</vt:lpstr>
      <vt:lpstr>Ground Rules/Working Agreements</vt:lpstr>
      <vt:lpstr>Course Objectives</vt:lpstr>
      <vt:lpstr>Course Outcomes</vt:lpstr>
      <vt:lpstr>Format of the Training</vt:lpstr>
      <vt:lpstr>PowerPoint Presentation</vt:lpstr>
      <vt:lpstr>PowerPoint Presentation</vt:lpstr>
      <vt:lpstr>SCRUMstudy Certification Schema </vt:lpstr>
      <vt:lpstr>Scrum Product Owner Certified Exam</vt:lpstr>
      <vt:lpstr>PowerPoint Presentation</vt:lpstr>
      <vt:lpstr>Agile Overview</vt:lpstr>
      <vt:lpstr>Projects and Project Management</vt:lpstr>
      <vt:lpstr>How is a project different from Business Operation, Programme, and Portfolio</vt:lpstr>
      <vt:lpstr>Introduction to Agile Frameworks</vt:lpstr>
      <vt:lpstr>The Need for Agile?</vt:lpstr>
      <vt:lpstr>Agile Manifesto - Values</vt:lpstr>
      <vt:lpstr>Agile Principles</vt:lpstr>
      <vt:lpstr>Declaration of Interdependence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PowerPoint Presentation</vt:lpstr>
      <vt:lpstr>Value-driven Delivery</vt:lpstr>
      <vt:lpstr>Value-driven Delivery</vt:lpstr>
      <vt:lpstr>Value-driven Delivery</vt:lpstr>
      <vt:lpstr>Value-driven Delivery</vt:lpstr>
      <vt:lpstr>Value-driven Delivery</vt:lpstr>
      <vt:lpstr>Value-driven Delivery</vt:lpstr>
      <vt:lpstr>Value-driven Delivery</vt:lpstr>
      <vt:lpstr>Value-driven Delivery</vt:lpstr>
      <vt:lpstr>Value-driven Delivery</vt:lpstr>
      <vt:lpstr>Value-driven Delivery</vt:lpstr>
      <vt:lpstr>Value-driven Delivery</vt:lpstr>
      <vt:lpstr>Value-driven Delivery</vt:lpstr>
      <vt:lpstr>Value-driven Delivery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Stakeholder Engagement</vt:lpstr>
      <vt:lpstr>Team Performance Practices</vt:lpstr>
      <vt:lpstr>Adaptive Planning</vt:lpstr>
      <vt:lpstr>Problem Detection and Resolution</vt:lpstr>
      <vt:lpstr>Continuous Improvement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Scrum</vt:lpstr>
      <vt:lpstr>Scrum Overview</vt:lpstr>
      <vt:lpstr>PowerPoint Presentation</vt:lpstr>
      <vt:lpstr>PowerPoint Presentation</vt:lpstr>
      <vt:lpstr>PowerPoint Presentation</vt:lpstr>
      <vt:lpstr>History of Scrum</vt:lpstr>
      <vt:lpstr>PowerPoint Presentation</vt:lpstr>
      <vt:lpstr>Scrum vs. Traditional Project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Overview of the SBOK™ Guide</vt:lpstr>
      <vt:lpstr>Framework of the SBOK™ Guide</vt:lpstr>
      <vt:lpstr>Scrum Principles</vt:lpstr>
      <vt:lpstr>Scrum Aspects</vt:lpstr>
      <vt:lpstr>Scrum Phases and Processes</vt:lpstr>
      <vt:lpstr>Scrum Phases and Processes</vt:lpstr>
      <vt:lpstr>Scrum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vt:lpstr>
      <vt:lpstr>PowerPoint Presentation</vt:lpstr>
      <vt:lpstr>PowerPoint Presentation</vt:lpstr>
      <vt:lpstr>Scrum Principles</vt:lpstr>
      <vt:lpstr>Scrum Principles – Empirical Process Control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Self-organization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Collaboration</vt:lpstr>
      <vt:lpstr>PowerPoint Presentation</vt:lpstr>
      <vt:lpstr>PowerPoint Presentation</vt:lpstr>
      <vt:lpstr>PowerPoint Presentation</vt:lpstr>
      <vt:lpstr>Benefits of Collaboration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Value-based Prioritization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Time-boxing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Iterative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vt:lpstr>
      <vt:lpstr>Scrum Aspects</vt:lpstr>
      <vt:lpstr>Scrum Aspects - Organization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Servant Leadership - Traits</vt:lpstr>
      <vt:lpstr>Popular HR Theories – Theory X and Theory Y</vt:lpstr>
      <vt:lpstr>PowerPoint Presentation</vt:lpstr>
      <vt:lpstr>PowerPoint Presentation</vt:lpstr>
      <vt:lpstr>PowerPoint Presentation</vt:lpstr>
      <vt:lpstr>PowerPoint Presentation</vt:lpstr>
      <vt:lpstr>PowerPoint Presentation</vt:lpstr>
      <vt:lpstr>Personnel Selection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Scrum Aspects - Business Justification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Change</vt:lpstr>
      <vt:lpstr>PowerPoint Presentation</vt:lpstr>
      <vt:lpstr>PowerPoint Presentation</vt:lpstr>
      <vt:lpstr>Integrating Change - Changes to a Sprint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Risk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PowerPoint Presentation</vt:lpstr>
      <vt:lpstr>Scrum Phases and Processes</vt:lpstr>
      <vt:lpstr>Scrum Flow</vt:lpstr>
      <vt:lpstr>Scrum Phase - Initiate</vt:lpstr>
      <vt:lpstr>Scrum Phase - Initiate </vt:lpstr>
      <vt:lpstr>Initiate – Create Project Vision</vt:lpstr>
      <vt:lpstr>Create Project Vision: Mandatory Tool – Project Vision Meeting</vt:lpstr>
      <vt:lpstr>Create Project Vision: Critical Output –  Identified Product Owner</vt:lpstr>
      <vt:lpstr>Create Project Vision: Critical Output –  Project Vision Statement</vt:lpstr>
      <vt:lpstr>Case Study Scenario - VMfoods</vt:lpstr>
      <vt:lpstr>VMfoods – Project Vision Template</vt:lpstr>
      <vt:lpstr>VMfoods – Project Vision Template</vt:lpstr>
      <vt:lpstr>Identify Scrum Master and Stakeholder(s)</vt:lpstr>
      <vt:lpstr>Identify Scrum Master and Stakeholder(s): Critical Tools – Selection Criteria</vt:lpstr>
      <vt:lpstr>Identify Scrum Master and Stakeholder(s): Critical Output – Identified Scrum Master</vt:lpstr>
      <vt:lpstr>Identify Scrum Master and Stakeholder(s): Critical Output – Identified Stakeholder(s)</vt:lpstr>
      <vt:lpstr>Initiate – Form Scrum Team</vt:lpstr>
      <vt:lpstr>Form Scrum Team: Critical Output –  Identified Scrum Team</vt:lpstr>
      <vt:lpstr>Initiate – Develop Epic(s)</vt:lpstr>
      <vt:lpstr>Develop Epic(s): Critical Tool –  User Group Meetings</vt:lpstr>
      <vt:lpstr>Develop Epic(s): Critical Output –  Epic(s)</vt:lpstr>
      <vt:lpstr>Develop Epic(s): Format of User Stories/Epic(s)</vt:lpstr>
      <vt:lpstr>Case Study – Create an Initial Product Backlog Epics</vt:lpstr>
      <vt:lpstr>Develop Epic(s): Critical Output –  Personas</vt:lpstr>
      <vt:lpstr> Creating a Persona</vt:lpstr>
      <vt:lpstr>Example - Personas</vt:lpstr>
      <vt:lpstr>Case Study – Create an Initial Product Backlog Persona</vt:lpstr>
      <vt:lpstr>Case Study – Create an Initial Product Backlog Persona</vt:lpstr>
      <vt:lpstr> If you have any additional questions on this topic, please post it in the Question window.</vt:lpstr>
      <vt:lpstr>Initiate – Create Prioritized Product Backlog</vt:lpstr>
      <vt:lpstr>Create Prioritized Product Backlog: Critical Tool - User Story Prioritization Methods</vt:lpstr>
      <vt:lpstr>Create Prioritized Product Backlog: Mandatory Output - Prioritized Product Backlog</vt:lpstr>
      <vt:lpstr>Create Prioritized Product Backlog: Critical Output – Done Criteria</vt:lpstr>
      <vt:lpstr>PowerPoint Presentation</vt:lpstr>
      <vt:lpstr> If you have any additional questions on this topic, please post it in the Question window.</vt:lpstr>
      <vt:lpstr> If you have any additional questions on this topic, please post it in the Question window.</vt:lpstr>
      <vt:lpstr>Initiate – Conduct Release Planning</vt:lpstr>
      <vt:lpstr>Conduct Release Planning: Critical Tools –  Release Planning Sessions</vt:lpstr>
      <vt:lpstr>Conduct Release Planning: Critical Tools –  Release Prioritization Methods </vt:lpstr>
      <vt:lpstr>Conduct Release Planning: Critical Outputs –  Release Planning Schedule </vt:lpstr>
      <vt:lpstr>Conduct Release Planning: Critical Outputs –  Length of Sprint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Phase - Plan and Estimate</vt:lpstr>
      <vt:lpstr>Scrum Phase - Plan and Estimate</vt:lpstr>
      <vt:lpstr>Plan and Estimate – Create User Stories</vt:lpstr>
      <vt:lpstr> Create User Stories: Critical Tools -   User Story Writing Expertise </vt:lpstr>
      <vt:lpstr> Create User Stories: Critical Outputs -   User Stories </vt:lpstr>
      <vt:lpstr> Create User Stories: Critical Outputs -   User Story Acceptance Criteria </vt:lpstr>
      <vt:lpstr> Case Study -  User Stories &amp; Acceptance Criteria </vt:lpstr>
      <vt:lpstr> Case Study -  User Stories &amp; Acceptance Criteria </vt:lpstr>
      <vt:lpstr>Plan and Estimate – Estimate User Stories</vt:lpstr>
      <vt:lpstr> Estimate User Stories: Critical Outputs –  Estimated User Stories </vt:lpstr>
      <vt:lpstr>Plan and Estimate – Commit User Stories</vt:lpstr>
      <vt:lpstr> Commit User Stories: Critical Tools –  Sprint Planning Meetings </vt:lpstr>
      <vt:lpstr> Commit User Stories: Mandatory Tools –  Communication Techniques </vt:lpstr>
      <vt:lpstr> Commit User Stories: Mandatory Outputs –  Committed User Stories </vt:lpstr>
      <vt:lpstr>Plan and Estimate – Identify Tasks</vt:lpstr>
      <vt:lpstr> Identify Tasks: Critical Outputs –  Task List </vt:lpstr>
      <vt:lpstr>Plan and Estimate – Estimate Tasks</vt:lpstr>
      <vt:lpstr> Identify Tasks: Critical Tools –  Estimation Criteria </vt:lpstr>
      <vt:lpstr> Identify Tasks: Critical Outputs –  Effort Estimated Task List </vt:lpstr>
      <vt:lpstr>Plan and Estimate – Create Sprint Backlog</vt:lpstr>
      <vt:lpstr> Identify Tasks: Critical Outputs –  Sprint Backlog </vt:lpstr>
      <vt:lpstr>Scrumboard - Beginning of a Sprint</vt:lpstr>
      <vt:lpstr> Identify Tasks: Mandatory Outputs –  Sprint Burndown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Scrum Phases - Implement</vt:lpstr>
      <vt:lpstr>Scrum Phase - Implement</vt:lpstr>
      <vt:lpstr>Implement – Create Deliverables</vt:lpstr>
      <vt:lpstr>PowerPoint Presentation</vt:lpstr>
      <vt:lpstr>Create Deliverables: Critical Inputs –  Impediment Log</vt:lpstr>
      <vt:lpstr>Create Deliverables: Critical Tools –  Team Expertise</vt:lpstr>
      <vt:lpstr>Create Deliverables: Critical Outputs –  Sprint Deliverables</vt:lpstr>
      <vt:lpstr>Create Deliverables: Use of the Scrumboard</vt:lpstr>
      <vt:lpstr>Create Deliverables: Use of the Scrumboard</vt:lpstr>
      <vt:lpstr>Implement – Conduct Daily Standup</vt:lpstr>
      <vt:lpstr>Conduct Daily Standups: Critical Tools –  Daily Standup Meeting</vt:lpstr>
      <vt:lpstr>Conduct Daily Standups: Critical Tools –  Three Daily Questions</vt:lpstr>
      <vt:lpstr>Conduct Daily Standups: Critical Outputs –  Updated Sprint Burndown Chart</vt:lpstr>
      <vt:lpstr>Implement – Groom Prioritized Product Backlog</vt:lpstr>
      <vt:lpstr>Groom Prioritized Product Backlog: Critical Tools - Prioritized Product Backlog Review Meetings</vt:lpstr>
      <vt:lpstr>Groom Prioritized Product Backlog: Critical Outputs – Updated Prioritized Product Backlog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Scrum Phases - Review and Retrospect</vt:lpstr>
      <vt:lpstr>Scrum Phase - Review and Retrospect</vt:lpstr>
      <vt:lpstr>Review and Retrospect – Demonstrate and Validate Sprint</vt:lpstr>
      <vt:lpstr>Demonstrate and Validate Sprint: Critical Tools Sprint Review Meeting</vt:lpstr>
      <vt:lpstr>Demonstrate and Validate Sprint: Critical Outputs -  Accepted Deliverables</vt:lpstr>
      <vt:lpstr>Demonstrate and Validate Sprint: Outputs -  Rejected Deliverables</vt:lpstr>
      <vt:lpstr>Review and Retrospect – Retrospect Sprint</vt:lpstr>
      <vt:lpstr>Retrospect Sprint: Critical Tools –  Retrospect Sprint Meeting</vt:lpstr>
      <vt:lpstr>Retrospect Sprint: Critical Tools –  Retrospect Sprint Meeting</vt:lpstr>
      <vt:lpstr>Retrospect Sprint: Critical Output –  Agreed Actionable Improvements</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Scrum Phases - Release</vt:lpstr>
      <vt:lpstr>Scrum Phase - Release</vt:lpstr>
      <vt:lpstr>Release – Ship Deliverables</vt:lpstr>
      <vt:lpstr>Ship Deliverables: Critical Tool –  Organizational Deployment Methods</vt:lpstr>
      <vt:lpstr>Ship Deliverables: Critical Outputs –  Working Deliverables Agreement</vt:lpstr>
      <vt:lpstr>Ship Deliverables: Critical Outputs –  Working Deliverables</vt:lpstr>
      <vt:lpstr>Ship Deliverables: Critical Outputs –  Product Releases</vt:lpstr>
      <vt:lpstr>Release – Retrospect Project</vt:lpstr>
      <vt:lpstr>Retrospect Project: Critical Tools –  Retrospect Project Meeting</vt:lpstr>
      <vt:lpstr>Retrospect Project: Critical Outputs </vt:lpstr>
      <vt:lpstr>PowerPoint Presentation</vt:lpstr>
      <vt:lpstr>PowerPoint Presentation</vt:lpstr>
      <vt:lpstr>PowerPoint Presentation</vt:lpstr>
      <vt:lpstr>PowerPoint Presentation</vt:lpstr>
      <vt:lpstr> If you have any additional questions on this topic, please post it in the Question window.</vt:lpstr>
      <vt:lpstr>Transition to Scrum</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SCRUMstudy</dc:creator>
  <cp:lastModifiedBy>Nikhil Kumar</cp:lastModifiedBy>
  <cp:revision>1929</cp:revision>
  <cp:lastPrinted>2018-05-06T11:40:15Z</cp:lastPrinted>
  <dcterms:created xsi:type="dcterms:W3CDTF">2008-12-16T07:52:45Z</dcterms:created>
  <dcterms:modified xsi:type="dcterms:W3CDTF">2020-03-25T07:46:33Z</dcterms:modified>
</cp:coreProperties>
</file>