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589" r:id="rId3"/>
    <p:sldId id="829" r:id="rId4"/>
    <p:sldId id="1205" r:id="rId5"/>
    <p:sldId id="1206" r:id="rId6"/>
    <p:sldId id="1667" r:id="rId7"/>
    <p:sldId id="1666" r:id="rId8"/>
    <p:sldId id="1908" r:id="rId9"/>
    <p:sldId id="1909" r:id="rId10"/>
    <p:sldId id="1910" r:id="rId11"/>
    <p:sldId id="1912" r:id="rId12"/>
    <p:sldId id="1901" r:id="rId13"/>
    <p:sldId id="1900" r:id="rId14"/>
    <p:sldId id="1902" r:id="rId15"/>
    <p:sldId id="1903" r:id="rId16"/>
    <p:sldId id="1904" r:id="rId17"/>
    <p:sldId id="1905" r:id="rId18"/>
    <p:sldId id="1906" r:id="rId19"/>
    <p:sldId id="1907" r:id="rId20"/>
    <p:sldId id="1913" r:id="rId21"/>
    <p:sldId id="1914" r:id="rId22"/>
    <p:sldId id="1915" r:id="rId23"/>
    <p:sldId id="1990" r:id="rId24"/>
    <p:sldId id="1917" r:id="rId25"/>
    <p:sldId id="1991" r:id="rId26"/>
    <p:sldId id="1919" r:id="rId27"/>
    <p:sldId id="1920" r:id="rId28"/>
    <p:sldId id="1043" r:id="rId29"/>
    <p:sldId id="1230" r:id="rId30"/>
    <p:sldId id="1231" r:id="rId31"/>
    <p:sldId id="1233" r:id="rId32"/>
    <p:sldId id="1234" r:id="rId33"/>
    <p:sldId id="1921" r:id="rId34"/>
    <p:sldId id="1922" r:id="rId35"/>
    <p:sldId id="1923" r:id="rId36"/>
    <p:sldId id="1924" r:id="rId37"/>
    <p:sldId id="1246" r:id="rId38"/>
    <p:sldId id="1247" r:id="rId39"/>
    <p:sldId id="1249" r:id="rId40"/>
    <p:sldId id="1250" r:id="rId41"/>
    <p:sldId id="1925" r:id="rId42"/>
    <p:sldId id="1926" r:id="rId43"/>
    <p:sldId id="1927" r:id="rId44"/>
    <p:sldId id="1928" r:id="rId45"/>
    <p:sldId id="1542" r:id="rId46"/>
    <p:sldId id="1929" r:id="rId47"/>
    <p:sldId id="1930" r:id="rId48"/>
    <p:sldId id="1931" r:id="rId49"/>
    <p:sldId id="1932" r:id="rId50"/>
    <p:sldId id="1559" r:id="rId51"/>
    <p:sldId id="1560" r:id="rId52"/>
    <p:sldId id="1562" r:id="rId53"/>
    <p:sldId id="1563" r:id="rId54"/>
    <p:sldId id="1543" r:id="rId55"/>
    <p:sldId id="1933" r:id="rId56"/>
    <p:sldId id="1934" r:id="rId57"/>
    <p:sldId id="1935" r:id="rId58"/>
    <p:sldId id="1936" r:id="rId59"/>
    <p:sldId id="1258" r:id="rId60"/>
    <p:sldId id="1259" r:id="rId61"/>
    <p:sldId id="1261" r:id="rId62"/>
    <p:sldId id="1262" r:id="rId63"/>
    <p:sldId id="1544" r:id="rId64"/>
    <p:sldId id="1937" r:id="rId65"/>
    <p:sldId id="1938" r:id="rId66"/>
    <p:sldId id="1939" r:id="rId67"/>
    <p:sldId id="1940" r:id="rId68"/>
    <p:sldId id="1266" r:id="rId69"/>
    <p:sldId id="1267" r:id="rId70"/>
    <p:sldId id="1269" r:id="rId71"/>
    <p:sldId id="1270" r:id="rId72"/>
    <p:sldId id="1545" r:id="rId73"/>
    <p:sldId id="1272" r:id="rId74"/>
    <p:sldId id="1273" r:id="rId75"/>
    <p:sldId id="1275" r:id="rId76"/>
    <p:sldId id="1276" r:id="rId77"/>
    <p:sldId id="1941" r:id="rId78"/>
    <p:sldId id="1942" r:id="rId79"/>
    <p:sldId id="1943" r:id="rId80"/>
    <p:sldId id="1944" r:id="rId81"/>
    <p:sldId id="1546" r:id="rId82"/>
    <p:sldId id="1945" r:id="rId83"/>
    <p:sldId id="1946" r:id="rId84"/>
    <p:sldId id="1947" r:id="rId85"/>
    <p:sldId id="1948" r:id="rId86"/>
    <p:sldId id="1281" r:id="rId87"/>
    <p:sldId id="1282" r:id="rId88"/>
    <p:sldId id="1284" r:id="rId89"/>
    <p:sldId id="1285" r:id="rId90"/>
    <p:sldId id="1547" r:id="rId91"/>
    <p:sldId id="1954" r:id="rId92"/>
    <p:sldId id="1955" r:id="rId93"/>
    <p:sldId id="1956" r:id="rId94"/>
    <p:sldId id="1957" r:id="rId95"/>
    <p:sldId id="1287" r:id="rId96"/>
    <p:sldId id="1288" r:id="rId97"/>
    <p:sldId id="1290" r:id="rId98"/>
    <p:sldId id="1291" r:id="rId99"/>
    <p:sldId id="1548" r:id="rId100"/>
    <p:sldId id="1669" r:id="rId101"/>
    <p:sldId id="1328" r:id="rId102"/>
    <p:sldId id="1949" r:id="rId103"/>
    <p:sldId id="1950" r:id="rId104"/>
    <p:sldId id="1951" r:id="rId105"/>
    <p:sldId id="1952" r:id="rId106"/>
    <p:sldId id="1670" r:id="rId107"/>
    <p:sldId id="1331" r:id="rId108"/>
    <p:sldId id="1004" r:id="rId109"/>
    <p:sldId id="1959" r:id="rId110"/>
    <p:sldId id="1960" r:id="rId111"/>
    <p:sldId id="1961" r:id="rId112"/>
    <p:sldId id="1962" r:id="rId113"/>
    <p:sldId id="1371" r:id="rId114"/>
    <p:sldId id="1372" r:id="rId115"/>
    <p:sldId id="1374" r:id="rId116"/>
    <p:sldId id="1375" r:id="rId117"/>
    <p:sldId id="1005" r:id="rId118"/>
    <p:sldId id="1964" r:id="rId119"/>
    <p:sldId id="1965" r:id="rId120"/>
    <p:sldId id="1966" r:id="rId121"/>
    <p:sldId id="1967" r:id="rId122"/>
    <p:sldId id="1377" r:id="rId123"/>
    <p:sldId id="1378" r:id="rId124"/>
    <p:sldId id="1380" r:id="rId125"/>
    <p:sldId id="1381" r:id="rId126"/>
    <p:sldId id="1006" r:id="rId127"/>
    <p:sldId id="1968" r:id="rId128"/>
    <p:sldId id="1969" r:id="rId129"/>
    <p:sldId id="1970" r:id="rId130"/>
    <p:sldId id="1971" r:id="rId131"/>
    <p:sldId id="1383" r:id="rId132"/>
    <p:sldId id="1384" r:id="rId133"/>
    <p:sldId id="1386" r:id="rId134"/>
    <p:sldId id="1387" r:id="rId135"/>
    <p:sldId id="1041" r:id="rId136"/>
    <p:sldId id="1972" r:id="rId137"/>
    <p:sldId id="1973" r:id="rId138"/>
    <p:sldId id="1974" r:id="rId139"/>
    <p:sldId id="1975" r:id="rId140"/>
    <p:sldId id="1976" r:id="rId141"/>
    <p:sldId id="1977" r:id="rId142"/>
    <p:sldId id="1536" r:id="rId143"/>
    <p:sldId id="1537" r:id="rId144"/>
    <p:sldId id="1675" r:id="rId145"/>
    <p:sldId id="1978" r:id="rId146"/>
    <p:sldId id="1979" r:id="rId147"/>
    <p:sldId id="1980" r:id="rId148"/>
    <p:sldId id="1981" r:id="rId149"/>
    <p:sldId id="1726" r:id="rId150"/>
    <p:sldId id="1727" r:id="rId151"/>
    <p:sldId id="1728" r:id="rId152"/>
    <p:sldId id="1729" r:id="rId153"/>
    <p:sldId id="1731" r:id="rId154"/>
    <p:sldId id="1982" r:id="rId155"/>
    <p:sldId id="1983" r:id="rId156"/>
    <p:sldId id="1984" r:id="rId157"/>
    <p:sldId id="1985" r:id="rId158"/>
    <p:sldId id="1772" r:id="rId159"/>
    <p:sldId id="1773" r:id="rId160"/>
    <p:sldId id="1774" r:id="rId161"/>
    <p:sldId id="1775" r:id="rId162"/>
    <p:sldId id="1789" r:id="rId163"/>
    <p:sldId id="1986" r:id="rId164"/>
    <p:sldId id="1987" r:id="rId165"/>
    <p:sldId id="1988" r:id="rId166"/>
    <p:sldId id="1989" r:id="rId167"/>
    <p:sldId id="1818" r:id="rId168"/>
    <p:sldId id="1819" r:id="rId169"/>
    <p:sldId id="1820" r:id="rId170"/>
    <p:sldId id="1821" r:id="rId171"/>
    <p:sldId id="1825" r:id="rId172"/>
    <p:sldId id="1845" r:id="rId173"/>
    <p:sldId id="1846" r:id="rId174"/>
    <p:sldId id="1847" r:id="rId175"/>
    <p:sldId id="1848" r:id="rId176"/>
    <p:sldId id="1852" r:id="rId177"/>
    <p:sldId id="1868" r:id="rId178"/>
    <p:sldId id="1869" r:id="rId179"/>
    <p:sldId id="1870" r:id="rId180"/>
    <p:sldId id="1871" r:id="rId18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13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presProps" Target="presProps.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26BF14-87CB-444B-ACB2-9D35FEF9414F}"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2108753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26BF14-87CB-444B-ACB2-9D35FEF9414F}"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333067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26BF14-87CB-444B-ACB2-9D35FEF9414F}"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1373475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26BF14-87CB-444B-ACB2-9D35FEF9414F}"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2535265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26BF14-87CB-444B-ACB2-9D35FEF9414F}" type="datetimeFigureOut">
              <a:rPr lang="en-US" smtClean="0"/>
              <a:t>3/25/2020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3924726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26BF14-87CB-444B-ACB2-9D35FEF9414F}" type="datetimeFigureOut">
              <a:rPr lang="en-US" smtClean="0"/>
              <a:t>3/25/2020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2593077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26BF14-87CB-444B-ACB2-9D35FEF9414F}" type="datetimeFigureOut">
              <a:rPr lang="en-US" smtClean="0"/>
              <a:t>3/25/2020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1911400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26BF14-87CB-444B-ACB2-9D35FEF9414F}"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10625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26BF14-87CB-444B-ACB2-9D35FEF9414F}"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3495597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26BF14-87CB-444B-ACB2-9D35FEF9414F}"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3940657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26BF14-87CB-444B-ACB2-9D35FEF9414F}"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ED53F-2C58-4546-876F-2575041724CF}" type="slidenum">
              <a:rPr lang="en-US" smtClean="0"/>
              <a:t>‹#›</a:t>
            </a:fld>
            <a:endParaRPr lang="en-US"/>
          </a:p>
        </p:txBody>
      </p:sp>
    </p:spTree>
    <p:extLst>
      <p:ext uri="{BB962C8B-B14F-4D97-AF65-F5344CB8AC3E}">
        <p14:creationId xmlns:p14="http://schemas.microsoft.com/office/powerpoint/2010/main" val="1658223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8741"/>
          <a:stretch/>
        </p:blipFill>
        <p:spPr bwMode="auto">
          <a:xfrm>
            <a:off x="4765" y="2660073"/>
            <a:ext cx="9132887" cy="420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152400" y="228600"/>
            <a:ext cx="17526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7"/>
          <p:cNvSpPr>
            <a:spLocks noChangeArrowheads="1"/>
          </p:cNvSpPr>
          <p:nvPr userDrawn="1"/>
        </p:nvSpPr>
        <p:spPr bwMode="auto">
          <a:xfrm>
            <a:off x="3447333" y="6428602"/>
            <a:ext cx="22493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000" dirty="0">
                <a:solidFill>
                  <a:srgbClr val="FFFFFF"/>
                </a:solidFill>
                <a:latin typeface="Calibri" panose="020F0502020204030204" pitchFamily="34" charset="0"/>
                <a:cs typeface="Calibri" panose="020F0502020204030204" pitchFamily="34" charset="0"/>
              </a:rPr>
              <a:t>© 2020 VMEdu.com. All rights reserved</a:t>
            </a:r>
          </a:p>
        </p:txBody>
      </p:sp>
    </p:spTree>
    <p:extLst>
      <p:ext uri="{BB962C8B-B14F-4D97-AF65-F5344CB8AC3E}">
        <p14:creationId xmlns:p14="http://schemas.microsoft.com/office/powerpoint/2010/main" val="4203162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75" y="314325"/>
            <a:ext cx="990600" cy="711711"/>
          </a:xfrm>
          <a:prstGeom prst="rect">
            <a:avLst/>
          </a:prstGeom>
        </p:spPr>
      </p:pic>
      <p:sp>
        <p:nvSpPr>
          <p:cNvPr id="5" name="Rectangle 7"/>
          <p:cNvSpPr>
            <a:spLocks noChangeArrowheads="1"/>
          </p:cNvSpPr>
          <p:nvPr userDrawn="1"/>
        </p:nvSpPr>
        <p:spPr bwMode="auto">
          <a:xfrm>
            <a:off x="3320697" y="6611939"/>
            <a:ext cx="25026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100" b="0" dirty="0">
                <a:solidFill>
                  <a:srgbClr val="FFFFFF"/>
                </a:solidFill>
                <a:latin typeface="Calibri" panose="020F0502020204030204" pitchFamily="34" charset="0"/>
                <a:cs typeface="Calibri" panose="020F0502020204030204" pitchFamily="34" charset="0"/>
              </a:rPr>
              <a:t>© 2017 VMEdu.com. All rights reserved</a:t>
            </a:r>
          </a:p>
        </p:txBody>
      </p:sp>
      <p:sp>
        <p:nvSpPr>
          <p:cNvPr id="6" name="Rectangle 6"/>
          <p:cNvSpPr txBox="1">
            <a:spLocks noChangeArrowheads="1"/>
          </p:cNvSpPr>
          <p:nvPr userDrawn="1"/>
        </p:nvSpPr>
        <p:spPr bwMode="auto">
          <a:xfrm>
            <a:off x="6019800" y="6553200"/>
            <a:ext cx="2133600" cy="228600"/>
          </a:xfrm>
          <a:prstGeom prst="rect">
            <a:avLst/>
          </a:prstGeom>
          <a:noFill/>
          <a:ln w="9525">
            <a:noFill/>
            <a:miter lim="800000"/>
            <a:headEnd/>
            <a:tailEnd/>
          </a:ln>
          <a:effectLst/>
        </p:spPr>
        <p:txBody>
          <a:bodyPr/>
          <a:lstStyle>
            <a:defPPr>
              <a:defRPr lang="en-US"/>
            </a:defPPr>
            <a:lvl1pPr algn="r" rtl="0" eaLnBrk="0" fontAlgn="base" hangingPunct="0">
              <a:spcBef>
                <a:spcPct val="0"/>
              </a:spcBef>
              <a:spcAft>
                <a:spcPct val="0"/>
              </a:spcAft>
              <a:defRPr sz="10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2E0578A0-A967-4B31-A7ED-8D40A4D9BC1F}" type="slidenum">
              <a:rPr lang="en-US" smtClean="0">
                <a:latin typeface="Calibri" panose="020F0502020204030204" pitchFamily="34" charset="0"/>
              </a:rPr>
              <a:pPr>
                <a:defRPr/>
              </a:pPr>
              <a:t>‹#›</a:t>
            </a:fld>
            <a:endParaRPr lang="en-US" dirty="0">
              <a:latin typeface="Calibri" panose="020F0502020204030204" pitchFamily="34" charset="0"/>
            </a:endParaRPr>
          </a:p>
        </p:txBody>
      </p:sp>
      <p:sp>
        <p:nvSpPr>
          <p:cNvPr id="7" name="Content Placeholder 2"/>
          <p:cNvSpPr>
            <a:spLocks noGrp="1"/>
          </p:cNvSpPr>
          <p:nvPr>
            <p:ph idx="1"/>
          </p:nvPr>
        </p:nvSpPr>
        <p:spPr>
          <a:xfrm>
            <a:off x="914400" y="1371600"/>
            <a:ext cx="7848600" cy="4876800"/>
          </a:xfrm>
          <a:prstGeom prst="rect">
            <a:avLst/>
          </a:prstGeom>
        </p:spPr>
        <p:txBody>
          <a:bodyPr/>
          <a:lstStyle>
            <a:lvl1pPr marL="273050" indent="-273050">
              <a:lnSpc>
                <a:spcPct val="100000"/>
              </a:lnSpc>
              <a:buSzPct val="100000"/>
              <a:buFont typeface="Verdana" pitchFamily="34" charset="0"/>
              <a:buChar char="•"/>
              <a:defRPr sz="1600">
                <a:latin typeface="Calibri" panose="020F0502020204030204" pitchFamily="34" charset="0"/>
                <a:cs typeface="Calibri" panose="020F0502020204030204" pitchFamily="34" charset="0"/>
              </a:defRPr>
            </a:lvl1pPr>
            <a:lvl2pPr marL="534988" indent="-261938">
              <a:lnSpc>
                <a:spcPct val="100000"/>
              </a:lnSpc>
              <a:buFont typeface="Verdana" pitchFamily="34" charset="0"/>
              <a:buChar char="◦"/>
              <a:defRPr sz="1600">
                <a:latin typeface="Calibri" panose="020F0502020204030204" pitchFamily="34" charset="0"/>
                <a:cs typeface="Calibri" panose="020F0502020204030204" pitchFamily="34" charset="0"/>
              </a:defRPr>
            </a:lvl2pPr>
            <a:lvl3pPr marL="808038" indent="-273050">
              <a:lnSpc>
                <a:spcPct val="100000"/>
              </a:lnSpc>
              <a:defRPr sz="1600">
                <a:latin typeface="Calibri" panose="020F0502020204030204" pitchFamily="34" charset="0"/>
                <a:cs typeface="Calibri" panose="020F0502020204030204" pitchFamily="34" charset="0"/>
              </a:defRPr>
            </a:lvl3pPr>
            <a:lvl4pPr>
              <a:lnSpc>
                <a:spcPct val="100000"/>
              </a:lnSpc>
              <a:defRPr sz="1600">
                <a:latin typeface="Arial" pitchFamily="34" charset="0"/>
                <a:cs typeface="Arial" pitchFamily="34" charset="0"/>
              </a:defRPr>
            </a:lvl4pPr>
            <a:lvl5pPr>
              <a:lnSpc>
                <a:spcPct val="100000"/>
              </a:lnSpc>
              <a:defRPr sz="160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8" name="Title 1"/>
          <p:cNvSpPr>
            <a:spLocks noGrp="1"/>
          </p:cNvSpPr>
          <p:nvPr>
            <p:ph type="title"/>
          </p:nvPr>
        </p:nvSpPr>
        <p:spPr>
          <a:xfrm>
            <a:off x="990600" y="304800"/>
            <a:ext cx="7391400" cy="715963"/>
          </a:xfrm>
          <a:prstGeom prst="rect">
            <a:avLst/>
          </a:prstGeom>
        </p:spPr>
        <p:txBody>
          <a:bodyPr/>
          <a:lstStyle>
            <a:lvl1pPr algn="ctr">
              <a:lnSpc>
                <a:spcPct val="100000"/>
              </a:lnSpc>
              <a:defRPr sz="2800">
                <a:solidFill>
                  <a:srgbClr val="0050AD"/>
                </a:solidFill>
                <a:latin typeface="Calibri" panose="020F0502020204030204" pitchFamily="34" charset="0"/>
                <a:cs typeface="Calibri" panose="020F0502020204030204" pitchFamily="34" charset="0"/>
              </a:defRPr>
            </a:lvl1pPr>
          </a:lstStyle>
          <a:p>
            <a:r>
              <a:rPr lang="en-US" dirty="0"/>
              <a:t>Click to edit Master title style</a:t>
            </a:r>
            <a:endParaRPr lang="en-IN" dirty="0"/>
          </a:p>
        </p:txBody>
      </p:sp>
      <p:sp>
        <p:nvSpPr>
          <p:cNvPr id="11" name="Rectangle 6"/>
          <p:cNvSpPr>
            <a:spLocks noGrp="1" noChangeArrowheads="1"/>
          </p:cNvSpPr>
          <p:nvPr>
            <p:ph type="sldNum" sz="quarter" idx="12"/>
          </p:nvPr>
        </p:nvSpPr>
        <p:spPr/>
        <p:txBody>
          <a:bodyPr/>
          <a:lstStyle>
            <a:lvl1pPr>
              <a:defRPr b="0">
                <a:latin typeface="Calibri" panose="020F0502020204030204" pitchFamily="34" charset="0"/>
                <a:cs typeface="Calibri" panose="020F0502020204030204" pitchFamily="34" charset="0"/>
              </a:defRPr>
            </a:lvl1pPr>
          </a:lstStyle>
          <a:p>
            <a:pPr>
              <a:defRPr/>
            </a:pPr>
            <a:fld id="{AC73F1D3-B4B8-4AEF-90B2-F6B713CA2A81}" type="slidenum">
              <a:rPr lang="en-US" smtClean="0"/>
              <a:pPr>
                <a:defRPr/>
              </a:pPr>
              <a:t>‹#›</a:t>
            </a:fld>
            <a:endParaRPr lang="en-US" dirty="0"/>
          </a:p>
        </p:txBody>
      </p:sp>
      <p:sp>
        <p:nvSpPr>
          <p:cNvPr id="3" name="Rectangle 2"/>
          <p:cNvSpPr/>
          <p:nvPr userDrawn="1"/>
        </p:nvSpPr>
        <p:spPr>
          <a:xfrm>
            <a:off x="0" y="6324600"/>
            <a:ext cx="9144000" cy="228600"/>
          </a:xfrm>
          <a:prstGeom prst="rect">
            <a:avLst/>
          </a:prstGeom>
          <a:solidFill>
            <a:srgbClr val="0054AF"/>
          </a:solidFill>
          <a:ln w="3175">
            <a:solidFill>
              <a:srgbClr val="0054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63486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8741"/>
          <a:stretch/>
        </p:blipFill>
        <p:spPr bwMode="auto">
          <a:xfrm>
            <a:off x="4765" y="2660073"/>
            <a:ext cx="9132887" cy="420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152400" y="228600"/>
            <a:ext cx="17526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7"/>
          <p:cNvSpPr>
            <a:spLocks noChangeArrowheads="1"/>
          </p:cNvSpPr>
          <p:nvPr userDrawn="1"/>
        </p:nvSpPr>
        <p:spPr bwMode="auto">
          <a:xfrm>
            <a:off x="3447333" y="6428602"/>
            <a:ext cx="22493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000" dirty="0">
                <a:solidFill>
                  <a:srgbClr val="FFFFFF"/>
                </a:solidFill>
                <a:latin typeface="Calibri" panose="020F0502020204030204" pitchFamily="34" charset="0"/>
                <a:cs typeface="Calibri" panose="020F0502020204030204" pitchFamily="34" charset="0"/>
              </a:rPr>
              <a:t>© 2020 VMEdu.com. All rights reserved</a:t>
            </a:r>
          </a:p>
        </p:txBody>
      </p:sp>
    </p:spTree>
    <p:extLst>
      <p:ext uri="{BB962C8B-B14F-4D97-AF65-F5344CB8AC3E}">
        <p14:creationId xmlns:p14="http://schemas.microsoft.com/office/powerpoint/2010/main" val="1202998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75" y="314325"/>
            <a:ext cx="990600" cy="711711"/>
          </a:xfrm>
          <a:prstGeom prst="rect">
            <a:avLst/>
          </a:prstGeom>
        </p:spPr>
      </p:pic>
      <p:sp>
        <p:nvSpPr>
          <p:cNvPr id="5" name="Rectangle 7"/>
          <p:cNvSpPr>
            <a:spLocks noChangeArrowheads="1"/>
          </p:cNvSpPr>
          <p:nvPr userDrawn="1"/>
        </p:nvSpPr>
        <p:spPr bwMode="auto">
          <a:xfrm>
            <a:off x="3344742" y="6611939"/>
            <a:ext cx="245451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100" b="0" dirty="0">
                <a:solidFill>
                  <a:srgbClr val="FFFFFF"/>
                </a:solidFill>
                <a:latin typeface="Calibri" panose="020F0502020204030204" pitchFamily="34" charset="0"/>
                <a:cs typeface="Calibri" panose="020F0502020204030204" pitchFamily="34" charset="0"/>
              </a:rPr>
              <a:t>© 2020 VMEdu.com. All rights reserved</a:t>
            </a:r>
          </a:p>
        </p:txBody>
      </p:sp>
      <p:sp>
        <p:nvSpPr>
          <p:cNvPr id="6" name="Rectangle 6"/>
          <p:cNvSpPr txBox="1">
            <a:spLocks noChangeArrowheads="1"/>
          </p:cNvSpPr>
          <p:nvPr userDrawn="1"/>
        </p:nvSpPr>
        <p:spPr bwMode="auto">
          <a:xfrm>
            <a:off x="6019800" y="6553200"/>
            <a:ext cx="2133600" cy="228600"/>
          </a:xfrm>
          <a:prstGeom prst="rect">
            <a:avLst/>
          </a:prstGeom>
          <a:noFill/>
          <a:ln w="9525">
            <a:noFill/>
            <a:miter lim="800000"/>
            <a:headEnd/>
            <a:tailEnd/>
          </a:ln>
          <a:effectLst/>
        </p:spPr>
        <p:txBody>
          <a:bodyPr/>
          <a:lstStyle>
            <a:defPPr>
              <a:defRPr lang="en-US"/>
            </a:defPPr>
            <a:lvl1pPr algn="r" rtl="0" eaLnBrk="0" fontAlgn="base" hangingPunct="0">
              <a:spcBef>
                <a:spcPct val="0"/>
              </a:spcBef>
              <a:spcAft>
                <a:spcPct val="0"/>
              </a:spcAft>
              <a:defRPr sz="10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2E0578A0-A967-4B31-A7ED-8D40A4D9BC1F}" type="slidenum">
              <a:rPr lang="en-US" smtClean="0">
                <a:latin typeface="Calibri" panose="020F0502020204030204" pitchFamily="34" charset="0"/>
              </a:rPr>
              <a:pPr>
                <a:defRPr/>
              </a:pPr>
              <a:t>‹#›</a:t>
            </a:fld>
            <a:endParaRPr lang="en-US" dirty="0">
              <a:latin typeface="Calibri" panose="020F0502020204030204" pitchFamily="34" charset="0"/>
            </a:endParaRPr>
          </a:p>
        </p:txBody>
      </p:sp>
      <p:sp>
        <p:nvSpPr>
          <p:cNvPr id="7" name="Content Placeholder 2"/>
          <p:cNvSpPr>
            <a:spLocks noGrp="1"/>
          </p:cNvSpPr>
          <p:nvPr>
            <p:ph idx="1"/>
          </p:nvPr>
        </p:nvSpPr>
        <p:spPr>
          <a:xfrm>
            <a:off x="914400" y="1371600"/>
            <a:ext cx="7848600" cy="4876800"/>
          </a:xfrm>
          <a:prstGeom prst="rect">
            <a:avLst/>
          </a:prstGeom>
        </p:spPr>
        <p:txBody>
          <a:bodyPr/>
          <a:lstStyle>
            <a:lvl1pPr marL="273050" indent="-273050">
              <a:lnSpc>
                <a:spcPct val="100000"/>
              </a:lnSpc>
              <a:buSzPct val="100000"/>
              <a:buFont typeface="Verdana" pitchFamily="34" charset="0"/>
              <a:buChar char="•"/>
              <a:defRPr sz="1600">
                <a:latin typeface="Calibri" panose="020F0502020204030204" pitchFamily="34" charset="0"/>
                <a:cs typeface="Calibri" panose="020F0502020204030204" pitchFamily="34" charset="0"/>
              </a:defRPr>
            </a:lvl1pPr>
            <a:lvl2pPr marL="534988" indent="-261938">
              <a:lnSpc>
                <a:spcPct val="100000"/>
              </a:lnSpc>
              <a:buFont typeface="Verdana" pitchFamily="34" charset="0"/>
              <a:buChar char="◦"/>
              <a:defRPr sz="1600">
                <a:latin typeface="Calibri" panose="020F0502020204030204" pitchFamily="34" charset="0"/>
                <a:cs typeface="Calibri" panose="020F0502020204030204" pitchFamily="34" charset="0"/>
              </a:defRPr>
            </a:lvl2pPr>
            <a:lvl3pPr marL="808038" indent="-273050">
              <a:lnSpc>
                <a:spcPct val="100000"/>
              </a:lnSpc>
              <a:defRPr sz="1600">
                <a:latin typeface="Calibri" panose="020F0502020204030204" pitchFamily="34" charset="0"/>
                <a:cs typeface="Calibri" panose="020F0502020204030204" pitchFamily="34" charset="0"/>
              </a:defRPr>
            </a:lvl3pPr>
            <a:lvl4pPr>
              <a:lnSpc>
                <a:spcPct val="100000"/>
              </a:lnSpc>
              <a:defRPr sz="1600">
                <a:latin typeface="Arial" pitchFamily="34" charset="0"/>
                <a:cs typeface="Arial" pitchFamily="34" charset="0"/>
              </a:defRPr>
            </a:lvl4pPr>
            <a:lvl5pPr>
              <a:lnSpc>
                <a:spcPct val="100000"/>
              </a:lnSpc>
              <a:defRPr sz="160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8" name="Title 1"/>
          <p:cNvSpPr>
            <a:spLocks noGrp="1"/>
          </p:cNvSpPr>
          <p:nvPr>
            <p:ph type="title"/>
          </p:nvPr>
        </p:nvSpPr>
        <p:spPr>
          <a:xfrm>
            <a:off x="990600" y="304800"/>
            <a:ext cx="7391400" cy="715963"/>
          </a:xfrm>
          <a:prstGeom prst="rect">
            <a:avLst/>
          </a:prstGeom>
        </p:spPr>
        <p:txBody>
          <a:bodyPr/>
          <a:lstStyle>
            <a:lvl1pPr algn="ctr">
              <a:lnSpc>
                <a:spcPct val="100000"/>
              </a:lnSpc>
              <a:defRPr sz="2800">
                <a:solidFill>
                  <a:srgbClr val="0050AD"/>
                </a:solidFill>
                <a:latin typeface="Calibri" panose="020F0502020204030204" pitchFamily="34" charset="0"/>
                <a:cs typeface="Calibri" panose="020F0502020204030204" pitchFamily="34" charset="0"/>
              </a:defRPr>
            </a:lvl1pPr>
          </a:lstStyle>
          <a:p>
            <a:r>
              <a:rPr lang="en-US" dirty="0"/>
              <a:t>Click to edit Master title style</a:t>
            </a:r>
            <a:endParaRPr lang="en-IN" dirty="0"/>
          </a:p>
        </p:txBody>
      </p:sp>
      <p:sp>
        <p:nvSpPr>
          <p:cNvPr id="11" name="Rectangle 6"/>
          <p:cNvSpPr>
            <a:spLocks noGrp="1" noChangeArrowheads="1"/>
          </p:cNvSpPr>
          <p:nvPr>
            <p:ph type="sldNum" sz="quarter" idx="12"/>
          </p:nvPr>
        </p:nvSpPr>
        <p:spPr/>
        <p:txBody>
          <a:bodyPr/>
          <a:lstStyle>
            <a:lvl1pPr>
              <a:defRPr b="0">
                <a:latin typeface="Calibri" panose="020F0502020204030204" pitchFamily="34" charset="0"/>
                <a:cs typeface="Calibri" panose="020F0502020204030204" pitchFamily="34" charset="0"/>
              </a:defRPr>
            </a:lvl1pPr>
          </a:lstStyle>
          <a:p>
            <a:pPr>
              <a:defRPr/>
            </a:pPr>
            <a:fld id="{AC73F1D3-B4B8-4AEF-90B2-F6B713CA2A81}" type="slidenum">
              <a:rPr lang="en-US" smtClean="0"/>
              <a:pPr>
                <a:defRPr/>
              </a:pPr>
              <a:t>‹#›</a:t>
            </a:fld>
            <a:endParaRPr lang="en-US" dirty="0"/>
          </a:p>
        </p:txBody>
      </p:sp>
      <p:sp>
        <p:nvSpPr>
          <p:cNvPr id="3" name="Rectangle 2"/>
          <p:cNvSpPr/>
          <p:nvPr userDrawn="1"/>
        </p:nvSpPr>
        <p:spPr>
          <a:xfrm>
            <a:off x="0" y="6324600"/>
            <a:ext cx="9144000" cy="228600"/>
          </a:xfrm>
          <a:prstGeom prst="rect">
            <a:avLst/>
          </a:prstGeom>
          <a:solidFill>
            <a:srgbClr val="0054AF"/>
          </a:solidFill>
          <a:ln w="3175">
            <a:solidFill>
              <a:srgbClr val="0054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31634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CBCC52C-CE0E-4A77-AE88-E639344518EB}" type="slidenum">
              <a:rPr lang="en-US" smtClean="0"/>
              <a:t>‹#›</a:t>
            </a:fld>
            <a:endParaRPr lang="en-US" dirty="0"/>
          </a:p>
        </p:txBody>
      </p:sp>
      <p:sp>
        <p:nvSpPr>
          <p:cNvPr id="5" name="Title Placeholder 7"/>
          <p:cNvSpPr>
            <a:spLocks noGrp="1"/>
          </p:cNvSpPr>
          <p:nvPr>
            <p:ph type="title"/>
          </p:nvPr>
        </p:nvSpPr>
        <p:spPr bwMode="auto">
          <a:xfrm>
            <a:off x="0" y="3048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50AD"/>
                </a:solidFill>
              </a:defRPr>
            </a:lvl1pPr>
          </a:lstStyle>
          <a:p>
            <a:pPr lvl="0"/>
            <a:r>
              <a:rPr lang="en-US" dirty="0"/>
              <a:t>Click to edit Master title style</a:t>
            </a:r>
          </a:p>
        </p:txBody>
      </p:sp>
    </p:spTree>
    <p:extLst>
      <p:ext uri="{BB962C8B-B14F-4D97-AF65-F5344CB8AC3E}">
        <p14:creationId xmlns:p14="http://schemas.microsoft.com/office/powerpoint/2010/main" val="687506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a:solidFill>
                  <a:srgbClr val="0050AD"/>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000">
                <a:solidFill>
                  <a:schemeClr val="tx1"/>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BCC52C-CE0E-4A77-AE88-E639344518EB}" type="slidenum">
              <a:rPr lang="en-US" smtClean="0"/>
              <a:t>‹#›</a:t>
            </a:fld>
            <a:endParaRPr lang="en-US" dirty="0"/>
          </a:p>
        </p:txBody>
      </p:sp>
    </p:spTree>
    <p:extLst>
      <p:ext uri="{BB962C8B-B14F-4D97-AF65-F5344CB8AC3E}">
        <p14:creationId xmlns:p14="http://schemas.microsoft.com/office/powerpoint/2010/main" val="2596306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0AD"/>
                </a:solidFill>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a:solidFill>
                  <a:schemeClr val="tx1"/>
                </a:solidFill>
                <a:latin typeface="Calibri" panose="020F0502020204030204" pitchFamily="34" charset="0"/>
                <a:cs typeface="Calibri" panose="020F0502020204030204" pitchFamily="34" charset="0"/>
              </a:defRPr>
            </a:lvl1pPr>
            <a:lvl2pPr>
              <a:defRPr>
                <a:solidFill>
                  <a:schemeClr val="tx1"/>
                </a:solidFill>
                <a:latin typeface="Calibri" panose="020F0502020204030204" pitchFamily="34" charset="0"/>
                <a:cs typeface="Calibri" panose="020F0502020204030204" pitchFamily="34" charset="0"/>
              </a:defRPr>
            </a:lvl2pPr>
            <a:lvl3pPr>
              <a:defRPr>
                <a:solidFill>
                  <a:schemeClr val="tx1"/>
                </a:solidFill>
                <a:latin typeface="Calibri" panose="020F0502020204030204" pitchFamily="34" charset="0"/>
                <a:cs typeface="Calibri" panose="020F0502020204030204" pitchFamily="34" charset="0"/>
              </a:defRPr>
            </a:lvl3pPr>
            <a:lvl4pPr>
              <a:defRPr>
                <a:solidFill>
                  <a:schemeClr val="tx1"/>
                </a:solidFill>
                <a:latin typeface="Calibri" panose="020F0502020204030204" pitchFamily="34" charset="0"/>
                <a:cs typeface="Calibri" panose="020F0502020204030204" pitchFamily="34" charset="0"/>
              </a:defRPr>
            </a:lvl4pPr>
            <a:lvl5pPr>
              <a:defRPr>
                <a:solidFill>
                  <a:schemeClr val="tx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BCC52C-CE0E-4A77-AE88-E639344518EB}" type="slidenum">
              <a:rPr lang="en-US" smtClean="0"/>
              <a:t>‹#›</a:t>
            </a:fld>
            <a:endParaRPr lang="en-US" dirty="0"/>
          </a:p>
        </p:txBody>
      </p:sp>
    </p:spTree>
    <p:extLst>
      <p:ext uri="{BB962C8B-B14F-4D97-AF65-F5344CB8AC3E}">
        <p14:creationId xmlns:p14="http://schemas.microsoft.com/office/powerpoint/2010/main" val="4168868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cs typeface="Calibri" panose="020F0502020204030204" pitchFamily="34" charset="0"/>
              </a:defRPr>
            </a:lvl1pPr>
          </a:lstStyle>
          <a:p>
            <a:fld id="{2CCA399D-70CA-459C-B9EA-B71A267A154B}" type="datetimeFigureOut">
              <a:rPr lang="en-US" smtClean="0"/>
              <a:pPr/>
              <a:t>3/25/2020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89C532-19C3-49CA-A4A2-9AFC45CA14B9}" type="slidenum">
              <a:rPr lang="en-US" smtClean="0"/>
              <a:pPr/>
              <a:t>‹#›</a:t>
            </a:fld>
            <a:endParaRPr lang="en-US"/>
          </a:p>
        </p:txBody>
      </p:sp>
    </p:spTree>
    <p:extLst>
      <p:ext uri="{BB962C8B-B14F-4D97-AF65-F5344CB8AC3E}">
        <p14:creationId xmlns:p14="http://schemas.microsoft.com/office/powerpoint/2010/main" val="4207063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26BF14-87CB-444B-ACB2-9D35FEF9414F}" type="datetimeFigureOut">
              <a:rPr lang="en-US" smtClean="0"/>
              <a:t>3/25/2020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ED53F-2C58-4546-876F-2575041724CF}" type="slidenum">
              <a:rPr lang="en-US" smtClean="0"/>
              <a:t>‹#›</a:t>
            </a:fld>
            <a:endParaRPr lang="en-US"/>
          </a:p>
        </p:txBody>
      </p:sp>
    </p:spTree>
    <p:extLst>
      <p:ext uri="{BB962C8B-B14F-4D97-AF65-F5344CB8AC3E}">
        <p14:creationId xmlns:p14="http://schemas.microsoft.com/office/powerpoint/2010/main" val="501469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9" r:id="rId12"/>
    <p:sldLayoutId id="21474836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3" descr="PM Study white 2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9397" name="Rectangle 5"/>
          <p:cNvSpPr>
            <a:spLocks noGrp="1" noChangeArrowheads="1"/>
          </p:cNvSpPr>
          <p:nvPr>
            <p:ph type="ftr" sz="quarter" idx="3"/>
          </p:nvPr>
        </p:nvSpPr>
        <p:spPr bwMode="auto">
          <a:xfrm>
            <a:off x="3124200" y="6629400"/>
            <a:ext cx="2819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a:solidFill>
                  <a:schemeClr val="bg1"/>
                </a:solidFill>
                <a:latin typeface="Calibri" panose="020F0502020204030204" pitchFamily="34" charset="0"/>
                <a:cs typeface="+mn-cs"/>
              </a:defRPr>
            </a:lvl1pPr>
          </a:lstStyle>
          <a:p>
            <a:pPr>
              <a:defRPr/>
            </a:pPr>
            <a:endParaRPr lang="en-US" dirty="0"/>
          </a:p>
        </p:txBody>
      </p:sp>
      <p:sp>
        <p:nvSpPr>
          <p:cNvPr id="59398" name="Rectangle 6"/>
          <p:cNvSpPr>
            <a:spLocks noGrp="1" noChangeArrowheads="1"/>
          </p:cNvSpPr>
          <p:nvPr>
            <p:ph type="sldNum" sz="quarter" idx="4"/>
          </p:nvPr>
        </p:nvSpPr>
        <p:spPr bwMode="auto">
          <a:xfrm>
            <a:off x="6019800" y="6553200"/>
            <a:ext cx="2133600" cy="427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chemeClr val="bg1"/>
                </a:solidFill>
                <a:latin typeface="Calibri" panose="020F0502020204030204" pitchFamily="34" charset="0"/>
                <a:cs typeface="+mn-cs"/>
              </a:defRPr>
            </a:lvl1pPr>
          </a:lstStyle>
          <a:p>
            <a:pPr>
              <a:defRPr/>
            </a:pPr>
            <a:fld id="{D9FB7AC3-767A-44C0-83B6-C4C77C203C7C}" type="slidenum">
              <a:rPr lang="en-US" smtClean="0"/>
              <a:pPr>
                <a:defRPr/>
              </a:pPr>
              <a:t>‹#›</a:t>
            </a:fld>
            <a:endParaRPr lang="en-US" dirty="0"/>
          </a:p>
        </p:txBody>
      </p:sp>
      <p:sp>
        <p:nvSpPr>
          <p:cNvPr id="1030" name="Title Placeholder 7"/>
          <p:cNvSpPr>
            <a:spLocks noGrp="1"/>
          </p:cNvSpPr>
          <p:nvPr>
            <p:ph type="title"/>
          </p:nvPr>
        </p:nvSpPr>
        <p:spPr bwMode="auto">
          <a:xfrm>
            <a:off x="0" y="1524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6473611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hf sldNum="0" hdr="0" ftr="0" dt="0"/>
  <p:txStyles>
    <p:titleStyle>
      <a:lvl1pPr algn="ctr" rtl="0" eaLnBrk="0" fontAlgn="base" hangingPunct="0">
        <a:spcBef>
          <a:spcPct val="0"/>
        </a:spcBef>
        <a:spcAft>
          <a:spcPct val="0"/>
        </a:spcAft>
        <a:defRPr sz="2800" b="1">
          <a:solidFill>
            <a:srgbClr val="0050AD"/>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p:titleStyle>
    <p:bodyStyle>
      <a:lvl1pPr marL="342900" indent="-342900" algn="l" rtl="0" eaLnBrk="0" fontAlgn="base" hangingPunct="0">
        <a:spcBef>
          <a:spcPct val="20000"/>
        </a:spcBef>
        <a:spcAft>
          <a:spcPct val="0"/>
        </a:spcAft>
        <a:buChar char="•"/>
        <a:defRPr sz="20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000">
          <a:solidFill>
            <a:schemeClr val="tx1"/>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vmedu.com/VMEdu-Images/logo-6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846974"/>
            <a:ext cx="1447800" cy="4776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 y="2688610"/>
            <a:ext cx="8763000" cy="2492990"/>
          </a:xfrm>
          <a:prstGeom prst="rect">
            <a:avLst/>
          </a:prstGeom>
          <a:noFill/>
        </p:spPr>
        <p:txBody>
          <a:bodyPr wrap="square" rtlCol="0">
            <a:spAutoFit/>
          </a:bodyPr>
          <a:lstStyle/>
          <a:p>
            <a:pPr algn="ctr"/>
            <a:r>
              <a:rPr lang="en-US" sz="2400" b="1" dirty="0">
                <a:solidFill>
                  <a:srgbClr val="095AB1"/>
                </a:solidFill>
                <a:latin typeface="Calibri" panose="020F0502020204030204" pitchFamily="34" charset="0"/>
                <a:cs typeface="Calibri" panose="020F0502020204030204" pitchFamily="34" charset="0"/>
              </a:rPr>
              <a:t>Virtual Instructor-led Training on Scrum Product Owner Certified (SPOC™) Certification</a:t>
            </a: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b="1" dirty="0">
              <a:solidFill>
                <a:srgbClr val="095AB1"/>
              </a:solidFill>
              <a:latin typeface="Calibri" panose="020F0502020204030204" pitchFamily="34" charset="0"/>
              <a:cs typeface="Calibri" panose="020F0502020204030204" pitchFamily="34" charset="0"/>
            </a:endParaRPr>
          </a:p>
          <a:p>
            <a:pPr algn="ctr"/>
            <a:endParaRPr lang="en-US"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533400"/>
            <a:ext cx="3048000" cy="487080"/>
          </a:xfrm>
          <a:prstGeom prst="rect">
            <a:avLst/>
          </a:prstGeom>
        </p:spPr>
      </p:pic>
    </p:spTree>
    <p:extLst>
      <p:ext uri="{BB962C8B-B14F-4D97-AF65-F5344CB8AC3E}">
        <p14:creationId xmlns:p14="http://schemas.microsoft.com/office/powerpoint/2010/main" val="63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609600" y="3071019"/>
            <a:ext cx="7924800" cy="715963"/>
          </a:xfrm>
        </p:spPr>
        <p:txBody>
          <a:bodyPr/>
          <a:lstStyle/>
          <a:p>
            <a:r>
              <a:rPr lang="en-IN" sz="2800" dirty="0">
                <a:solidFill>
                  <a:srgbClr val="0050AD"/>
                </a:solidFill>
              </a:rPr>
              <a:t>Agile Overview</a:t>
            </a:r>
          </a:p>
        </p:txBody>
      </p:sp>
    </p:spTree>
    <p:extLst>
      <p:ext uri="{BB962C8B-B14F-4D97-AF65-F5344CB8AC3E}">
        <p14:creationId xmlns:p14="http://schemas.microsoft.com/office/powerpoint/2010/main" val="801507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 Which of following statements is NOT True? </a:t>
            </a:r>
          </a:p>
          <a:p>
            <a:pPr marL="0" lvl="0" indent="0">
              <a:buNone/>
            </a:pPr>
            <a:endParaRPr lang="en-US" sz="1800" dirty="0"/>
          </a:p>
          <a:p>
            <a:pPr lvl="0">
              <a:buFont typeface="+mj-lt"/>
              <a:buAutoNum type="alphaUcPeriod"/>
            </a:pPr>
            <a:r>
              <a:rPr lang="en-US" sz="1800" dirty="0"/>
              <a:t>Agile team size is small, whereas Waterfall team size is generally large. </a:t>
            </a:r>
          </a:p>
          <a:p>
            <a:pPr lvl="0">
              <a:buFont typeface="+mj-lt"/>
              <a:buAutoNum type="alphaUcPeriod"/>
            </a:pPr>
            <a:r>
              <a:rPr lang="en-US" sz="1800" dirty="0"/>
              <a:t>The ROI in Agile is throughout the project life, whereas in Waterfall it is, generally, at the end of the project. </a:t>
            </a:r>
          </a:p>
          <a:p>
            <a:pPr lvl="0">
              <a:buFont typeface="+mj-lt"/>
              <a:buAutoNum type="alphaUcPeriod"/>
            </a:pPr>
            <a:r>
              <a:rPr lang="en-US" sz="1800" dirty="0"/>
              <a:t>Agile management is autocratic, whereas Waterfall management is decentralized. </a:t>
            </a:r>
          </a:p>
          <a:p>
            <a:pPr lvl="0">
              <a:buFont typeface="+mj-lt"/>
              <a:buAutoNum type="alphaUcPeriod"/>
            </a:pPr>
            <a:r>
              <a:rPr lang="en-US" sz="1800" dirty="0"/>
              <a:t>Agile requires minimal documentation, whereas Waterfall practices comprehensive documentation.</a:t>
            </a:r>
          </a:p>
        </p:txBody>
      </p:sp>
      <p:sp>
        <p:nvSpPr>
          <p:cNvPr id="8" name="TextBox 7"/>
          <p:cNvSpPr txBox="1"/>
          <p:nvPr/>
        </p:nvSpPr>
        <p:spPr>
          <a:xfrm>
            <a:off x="152400" y="391180"/>
            <a:ext cx="88392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50AD"/>
                </a:solidFill>
                <a:effectLst/>
                <a:uLnTx/>
                <a:uFillTx/>
                <a:latin typeface="Calibri" panose="020F0502020204030204" pitchFamily="34" charset="0"/>
                <a:ea typeface="+mn-ea"/>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53369850"/>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following statements is NOT True? </a:t>
            </a:r>
          </a:p>
          <a:p>
            <a:pPr marL="0" lvl="0" indent="0">
              <a:buNone/>
            </a:pPr>
            <a:endParaRPr lang="en-US" sz="1800" dirty="0"/>
          </a:p>
          <a:p>
            <a:pPr lvl="0">
              <a:buFont typeface="+mj-lt"/>
              <a:buAutoNum type="alphaUcPeriod"/>
            </a:pPr>
            <a:r>
              <a:rPr lang="en-US" sz="1800" dirty="0"/>
              <a:t>Agile team size is small, whereas Waterfall team size is generally large. </a:t>
            </a:r>
          </a:p>
          <a:p>
            <a:pPr lvl="0">
              <a:buFont typeface="+mj-lt"/>
              <a:buAutoNum type="alphaUcPeriod"/>
            </a:pPr>
            <a:r>
              <a:rPr lang="en-US" sz="1800" dirty="0"/>
              <a:t>"The ROI in Agile is throughout the project life, whereas in Waterfall it is at the end of the project. "</a:t>
            </a:r>
          </a:p>
          <a:p>
            <a:pPr lvl="0">
              <a:buFont typeface="+mj-lt"/>
              <a:buAutoNum type="alphaUcPeriod"/>
            </a:pPr>
            <a:r>
              <a:rPr lang="en-US" sz="1800" dirty="0"/>
              <a:t>"Agile management is autocratic, whereas Waterfall management is decentralized. "</a:t>
            </a:r>
          </a:p>
          <a:p>
            <a:pPr lvl="0">
              <a:buFont typeface="+mj-lt"/>
              <a:buAutoNum type="alphaUcPeriod"/>
            </a:pPr>
            <a:r>
              <a:rPr lang="en-US" sz="1800" dirty="0"/>
              <a:t>"Agile requires minimal documentation, whereas Waterfall practices comprehensive documentation."</a:t>
            </a:r>
          </a:p>
          <a:p>
            <a:pPr lvl="0"/>
            <a:endParaRPr lang="en-IN" sz="1800" dirty="0">
              <a:latin typeface="Calibri" panose="020F0502020204030204" pitchFamily="34" charset="0"/>
            </a:endParaRPr>
          </a:p>
          <a:p>
            <a:pPr lvl="0"/>
            <a:endParaRPr lang="en-IN" sz="1800" dirty="0"/>
          </a:p>
          <a:p>
            <a:pPr lvl="0"/>
            <a:r>
              <a:rPr lang="en-IN" sz="1800" dirty="0">
                <a:latin typeface="Calibri" panose="020F0502020204030204" pitchFamily="34" charset="0"/>
              </a:rPr>
              <a:t>Answer: </a:t>
            </a:r>
            <a:r>
              <a:rPr lang="en-IN" sz="1800" b="1" dirty="0"/>
              <a:t>C</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95AB1"/>
                </a:solidFill>
                <a:effectLst/>
                <a:uLnTx/>
                <a:uFillTx/>
                <a:latin typeface="Calibri" panose="020F0502020204030204" pitchFamily="34" charset="0"/>
                <a:ea typeface="+mn-ea"/>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78340789"/>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Identify the INCORRECT Agile principle and its implications.</a:t>
            </a:r>
          </a:p>
          <a:p>
            <a:pPr lvl="0"/>
            <a:endParaRPr lang="en-IN" sz="1800" dirty="0"/>
          </a:p>
          <a:p>
            <a:pPr lvl="0">
              <a:buFont typeface="+mj-lt"/>
              <a:buAutoNum type="alphaUcPeriod"/>
            </a:pPr>
            <a:r>
              <a:rPr lang="en-US" sz="1800" dirty="0"/>
              <a:t>Business people and developers must work together daily throughout the project: it is mandatory for the stakeholders and the team to meet and converse daily.</a:t>
            </a:r>
            <a:endParaRPr lang="en-IN" sz="1800" dirty="0"/>
          </a:p>
          <a:p>
            <a:pPr lvl="0">
              <a:buFont typeface="+mj-lt"/>
              <a:buAutoNum type="alphaUcPeriod"/>
            </a:pPr>
            <a:r>
              <a:rPr lang="en-US" sz="1800" dirty="0"/>
              <a:t>Continuous attention to technical excellence and good design enhances agility: it keeps the software maintainable.</a:t>
            </a:r>
            <a:endParaRPr lang="en-IN" sz="1800" dirty="0"/>
          </a:p>
          <a:p>
            <a:pPr lvl="0">
              <a:buFont typeface="+mj-lt"/>
              <a:buAutoNum type="alphaUcPeriod"/>
            </a:pPr>
            <a:r>
              <a:rPr lang="en-US" sz="1800" dirty="0"/>
              <a:t>The best architectures, requirements, and designs emerge from self-organizing teams: self-organizing teams have a higher level of ownership in the designs they create.</a:t>
            </a:r>
            <a:endParaRPr lang="en-IN" sz="1800" dirty="0"/>
          </a:p>
          <a:p>
            <a:pPr lvl="0">
              <a:buFont typeface="+mj-lt"/>
              <a:buAutoNum type="alphaUcPeriod"/>
            </a:pPr>
            <a:r>
              <a:rPr lang="en-US" sz="1800" dirty="0"/>
              <a:t>Deliver working software frequently: this ensures timely feedback that can be incorporated early in the product development process.</a:t>
            </a:r>
            <a:endParaRPr lang="en-IN"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50AD"/>
                </a:solidFill>
                <a:effectLst/>
                <a:uLnTx/>
                <a:uFillTx/>
                <a:latin typeface="Calibri" panose="020F0502020204030204" pitchFamily="34" charset="0"/>
                <a:ea typeface="+mn-ea"/>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97617641"/>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43000"/>
            <a:ext cx="7886700" cy="4732338"/>
          </a:xfrm>
        </p:spPr>
        <p:txBody>
          <a:bodyPr/>
          <a:lstStyle/>
          <a:p>
            <a:pPr lvl="0"/>
            <a:r>
              <a:rPr lang="en-US" sz="1800" dirty="0"/>
              <a:t>Identify the INCORRECT Agile principle and its implications.</a:t>
            </a:r>
          </a:p>
          <a:p>
            <a:pPr lvl="0"/>
            <a:endParaRPr lang="en-IN" sz="1800" dirty="0"/>
          </a:p>
          <a:p>
            <a:pPr lvl="0">
              <a:buFont typeface="+mj-lt"/>
              <a:buAutoNum type="alphaUcPeriod"/>
            </a:pPr>
            <a:r>
              <a:rPr lang="en-US" sz="1800" dirty="0"/>
              <a:t>Business people and developers must work together daily throughout the project: it is mandatory for the stakeholders and the team to meet and converse daily.</a:t>
            </a:r>
            <a:endParaRPr lang="en-IN" sz="1800" dirty="0"/>
          </a:p>
          <a:p>
            <a:pPr lvl="0">
              <a:buFont typeface="+mj-lt"/>
              <a:buAutoNum type="alphaUcPeriod"/>
            </a:pPr>
            <a:r>
              <a:rPr lang="en-US" sz="1800" dirty="0"/>
              <a:t>Continuous attention to technical excellence and good design enhances agility: it keeps the software maintainable.</a:t>
            </a:r>
            <a:endParaRPr lang="en-IN" sz="1800" dirty="0"/>
          </a:p>
          <a:p>
            <a:pPr lvl="0">
              <a:buFont typeface="+mj-lt"/>
              <a:buAutoNum type="alphaUcPeriod"/>
            </a:pPr>
            <a:r>
              <a:rPr lang="en-US" sz="1800" dirty="0"/>
              <a:t>The best architectures, requirements, and designs emerge from self-organizing teams: self-organizing teams have a higher level of ownership in the designs they create.</a:t>
            </a:r>
            <a:endParaRPr lang="en-IN" sz="1800" dirty="0"/>
          </a:p>
          <a:p>
            <a:pPr lvl="0">
              <a:buFont typeface="+mj-lt"/>
              <a:buAutoNum type="alphaUcPeriod"/>
            </a:pPr>
            <a:r>
              <a:rPr lang="en-US" sz="1800" dirty="0"/>
              <a:t>Deliver working software frequently: this ensures timely feedback that can be incorporated early in the product development process.</a:t>
            </a:r>
          </a:p>
          <a:p>
            <a:pPr marL="0" lvl="0" indent="0">
              <a:buNone/>
            </a:pPr>
            <a:endParaRPr lang="en-IN" sz="1800" dirty="0"/>
          </a:p>
          <a:p>
            <a:r>
              <a:rPr lang="en-US" sz="1800" b="1" dirty="0"/>
              <a:t>Answer: A</a:t>
            </a:r>
            <a:endParaRPr lang="en-IN" sz="1800" dirty="0">
              <a:latin typeface="Calibri" panose="020F0502020204030204" pitchFamily="34" charset="0"/>
            </a:endParaRPr>
          </a:p>
        </p:txBody>
      </p:sp>
      <p:sp>
        <p:nvSpPr>
          <p:cNvPr id="8" name="TextBox 7"/>
          <p:cNvSpPr txBox="1"/>
          <p:nvPr/>
        </p:nvSpPr>
        <p:spPr>
          <a:xfrm>
            <a:off x="152400" y="351180"/>
            <a:ext cx="88392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50AD"/>
                </a:solidFill>
                <a:effectLst/>
                <a:uLnTx/>
                <a:uFillTx/>
                <a:latin typeface="Calibri" panose="020F0502020204030204" pitchFamily="34" charset="0"/>
                <a:ea typeface="+mn-ea"/>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68990745"/>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implied by the Agile principle, “At regular intervals, the team reflects on how to become more effective and then tunes and adjusts its behavior accordingly”?</a:t>
            </a:r>
          </a:p>
          <a:p>
            <a:pPr marL="0" lvl="0" indent="0">
              <a:buNone/>
            </a:pPr>
            <a:endParaRPr lang="en-IN" sz="1800" dirty="0"/>
          </a:p>
          <a:p>
            <a:pPr lvl="0">
              <a:buFont typeface="+mj-lt"/>
              <a:buAutoNum type="alphaUcPeriod"/>
            </a:pPr>
            <a:r>
              <a:rPr lang="en-US" sz="1800" dirty="0"/>
              <a:t>Lessons are identified only at the end of the product development cycle as a part of Retrospective Meetings.</a:t>
            </a:r>
          </a:p>
          <a:p>
            <a:pPr lvl="0">
              <a:buFont typeface="+mj-lt"/>
              <a:buAutoNum type="alphaUcPeriod"/>
            </a:pPr>
            <a:r>
              <a:rPr lang="en-US" sz="1800" dirty="0"/>
              <a:t>Change can be incorporated throughout the project, and not just at the end.</a:t>
            </a:r>
          </a:p>
          <a:p>
            <a:pPr lvl="0">
              <a:buFont typeface="+mj-lt"/>
              <a:buAutoNum type="alphaUcPeriod"/>
            </a:pPr>
            <a:r>
              <a:rPr lang="en-US" sz="1800" dirty="0"/>
              <a:t>The team shall identify what works well and what does not.</a:t>
            </a:r>
          </a:p>
          <a:p>
            <a:pPr lvl="0">
              <a:buFont typeface="+mj-lt"/>
              <a:buAutoNum type="alphaUcPeriod"/>
            </a:pPr>
            <a:r>
              <a:rPr lang="en-US" sz="1800" dirty="0"/>
              <a:t>The team should be flexible enough to adapt its behavior to the changes incorporated.</a:t>
            </a:r>
          </a:p>
        </p:txBody>
      </p:sp>
      <p:sp>
        <p:nvSpPr>
          <p:cNvPr id="8" name="TextBox 7"/>
          <p:cNvSpPr txBox="1"/>
          <p:nvPr/>
        </p:nvSpPr>
        <p:spPr>
          <a:xfrm>
            <a:off x="152400" y="391180"/>
            <a:ext cx="88392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50AD"/>
                </a:solidFill>
                <a:effectLst/>
                <a:uLnTx/>
                <a:uFillTx/>
                <a:latin typeface="Calibri" panose="020F0502020204030204" pitchFamily="34" charset="0"/>
                <a:ea typeface="+mn-ea"/>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88419243"/>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implied by the Agile principle, “At regular intervals, the team reflects on how to become more effective and then tunes and adjusts its behavior accordingly”?</a:t>
            </a:r>
          </a:p>
          <a:p>
            <a:pPr marL="0" lvl="0" indent="0">
              <a:buNone/>
            </a:pPr>
            <a:endParaRPr lang="en-IN" sz="1800" dirty="0"/>
          </a:p>
          <a:p>
            <a:pPr lvl="0">
              <a:buFont typeface="+mj-lt"/>
              <a:buAutoNum type="alphaUcPeriod"/>
            </a:pPr>
            <a:r>
              <a:rPr lang="en-US" sz="1800" dirty="0"/>
              <a:t>Lessons are identified only at the end of the product development cycle as a part of Retrospective Meetings.</a:t>
            </a:r>
          </a:p>
          <a:p>
            <a:pPr lvl="0">
              <a:buFont typeface="+mj-lt"/>
              <a:buAutoNum type="alphaUcPeriod"/>
            </a:pPr>
            <a:r>
              <a:rPr lang="en-US" sz="1800" dirty="0"/>
              <a:t>Change can be incorporated throughout the project, and not just at the end.</a:t>
            </a:r>
          </a:p>
          <a:p>
            <a:pPr lvl="0">
              <a:buFont typeface="+mj-lt"/>
              <a:buAutoNum type="alphaUcPeriod"/>
            </a:pPr>
            <a:r>
              <a:rPr lang="en-US" sz="1800" dirty="0"/>
              <a:t>The team shall identify what works well and what does not.</a:t>
            </a:r>
          </a:p>
          <a:p>
            <a:pPr lvl="0">
              <a:buFont typeface="+mj-lt"/>
              <a:buAutoNum type="alphaUcPeriod"/>
            </a:pPr>
            <a:r>
              <a:rPr lang="en-US" sz="1800" dirty="0"/>
              <a:t>The team should be flexible enough to adapt its behavior to the changes incorporated.</a:t>
            </a:r>
          </a:p>
          <a:p>
            <a:pPr lvl="0">
              <a:buFont typeface="+mj-lt"/>
              <a:buAutoNum type="alphaUcPeriod"/>
            </a:pPr>
            <a:endParaRPr lang="en-US" sz="1800" dirty="0"/>
          </a:p>
          <a:p>
            <a:pPr marL="0" lvl="0" indent="0">
              <a:buNone/>
            </a:pPr>
            <a:r>
              <a:rPr lang="en-US" sz="1800" dirty="0"/>
              <a:t>Correct Answer: </a:t>
            </a:r>
            <a:r>
              <a:rPr lang="en-US" sz="1800" b="1" dirty="0"/>
              <a:t>A</a:t>
            </a: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50AD"/>
                </a:solidFill>
                <a:effectLst/>
                <a:uLnTx/>
                <a:uFillTx/>
                <a:latin typeface="Calibri" panose="020F0502020204030204" pitchFamily="34" charset="0"/>
                <a:ea typeface="+mn-ea"/>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9297944"/>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principle is used to help effectively manage the duration of project planning and execution?</a:t>
            </a:r>
          </a:p>
          <a:p>
            <a:pPr marL="0" lvl="0" indent="0">
              <a:buNone/>
            </a:pPr>
            <a:endParaRPr lang="en-IN" sz="1800" dirty="0"/>
          </a:p>
          <a:p>
            <a:pPr lvl="0">
              <a:buFont typeface="+mj-lt"/>
              <a:buAutoNum type="alphaUcPeriod"/>
            </a:pPr>
            <a:r>
              <a:rPr lang="en-US" sz="1800" dirty="0"/>
              <a:t>Time-Boxing</a:t>
            </a:r>
          </a:p>
          <a:p>
            <a:pPr lvl="0">
              <a:buFont typeface="+mj-lt"/>
              <a:buAutoNum type="alphaUcPeriod"/>
            </a:pPr>
            <a:r>
              <a:rPr lang="en-US" sz="1800" dirty="0"/>
              <a:t>Collaboration</a:t>
            </a:r>
          </a:p>
          <a:p>
            <a:pPr lvl="0">
              <a:buFont typeface="+mj-lt"/>
              <a:buAutoNum type="alphaUcPeriod"/>
            </a:pPr>
            <a:r>
              <a:rPr lang="en-US" sz="1800" dirty="0"/>
              <a:t>Value-based Prioritization</a:t>
            </a:r>
          </a:p>
          <a:p>
            <a:pPr lvl="0">
              <a:buFont typeface="+mj-lt"/>
              <a:buAutoNum type="alphaUcPeriod"/>
            </a:pPr>
            <a:r>
              <a:rPr lang="en-US" sz="1800" dirty="0"/>
              <a:t>Self-organization</a:t>
            </a:r>
          </a:p>
        </p:txBody>
      </p:sp>
      <p:sp>
        <p:nvSpPr>
          <p:cNvPr id="8" name="TextBox 7"/>
          <p:cNvSpPr txBox="1"/>
          <p:nvPr/>
        </p:nvSpPr>
        <p:spPr>
          <a:xfrm>
            <a:off x="152400" y="391180"/>
            <a:ext cx="88392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50AD"/>
                </a:solidFill>
                <a:effectLst/>
                <a:uLnTx/>
                <a:uFillTx/>
                <a:latin typeface="Calibri" panose="020F0502020204030204" pitchFamily="34" charset="0"/>
                <a:ea typeface="+mn-ea"/>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85677816"/>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principle is used to help effectively manage the duration of project planning and execution?</a:t>
            </a:r>
          </a:p>
          <a:p>
            <a:pPr marL="0" lvl="0" indent="0">
              <a:buNone/>
            </a:pPr>
            <a:endParaRPr lang="en-IN" sz="1800" dirty="0"/>
          </a:p>
          <a:p>
            <a:pPr lvl="0">
              <a:buFont typeface="+mj-lt"/>
              <a:buAutoNum type="alphaUcPeriod"/>
            </a:pPr>
            <a:r>
              <a:rPr lang="en-US" sz="1800" dirty="0"/>
              <a:t>Time-Boxing</a:t>
            </a:r>
          </a:p>
          <a:p>
            <a:pPr lvl="0">
              <a:buFont typeface="+mj-lt"/>
              <a:buAutoNum type="alphaUcPeriod"/>
            </a:pPr>
            <a:r>
              <a:rPr lang="en-US" sz="1800" dirty="0"/>
              <a:t>Collaboration</a:t>
            </a:r>
          </a:p>
          <a:p>
            <a:pPr lvl="0">
              <a:buFont typeface="+mj-lt"/>
              <a:buAutoNum type="alphaUcPeriod"/>
            </a:pPr>
            <a:r>
              <a:rPr lang="en-US" sz="1800" dirty="0"/>
              <a:t>Value-based Prioritization</a:t>
            </a:r>
          </a:p>
          <a:p>
            <a:pPr lvl="0">
              <a:buFont typeface="+mj-lt"/>
              <a:buAutoNum type="alphaUcPeriod"/>
            </a:pPr>
            <a:r>
              <a:rPr lang="en-US" sz="1800" dirty="0"/>
              <a:t>Self-organization</a:t>
            </a:r>
          </a:p>
          <a:p>
            <a:pPr lvl="0">
              <a:buFont typeface="+mj-lt"/>
              <a:buAutoNum type="alphaUcPeriod"/>
            </a:pPr>
            <a:endParaRPr lang="en-US" sz="1800" dirty="0"/>
          </a:p>
          <a:p>
            <a:pPr marL="0" lvl="0" indent="0">
              <a:buNone/>
            </a:pPr>
            <a:r>
              <a:rPr lang="en-US" sz="1800" dirty="0"/>
              <a:t>Correct Answer: </a:t>
            </a:r>
            <a:r>
              <a:rPr lang="en-US" sz="1800" b="1" dirty="0"/>
              <a:t>A</a:t>
            </a: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50AD"/>
                </a:solidFill>
                <a:effectLst/>
                <a:uLnTx/>
                <a:uFillTx/>
                <a:latin typeface="Calibri" panose="020F0502020204030204" pitchFamily="34" charset="0"/>
                <a:ea typeface="+mn-ea"/>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CBCC52C-CE0E-4A77-AE88-E639344518EB}"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16190613"/>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statement(s) is/are true for a Cumulative Flow Diagram (CFD): </a:t>
            </a:r>
          </a:p>
          <a:p>
            <a:pPr lvl="0"/>
            <a:endParaRPr lang="en-US" sz="1800" dirty="0"/>
          </a:p>
          <a:p>
            <a:pPr marL="400050" lvl="1" indent="0">
              <a:buNone/>
            </a:pPr>
            <a:r>
              <a:rPr lang="en-US" sz="1800" dirty="0"/>
              <a:t>1. It is a useful tool for tracking and reporting project performance.</a:t>
            </a:r>
          </a:p>
          <a:p>
            <a:pPr marL="400050" lvl="1" indent="0">
              <a:buNone/>
            </a:pPr>
            <a:r>
              <a:rPr lang="en-US" sz="1800" dirty="0"/>
              <a:t>2. It identifies roadblocks and bottlenecks within processes.</a:t>
            </a:r>
          </a:p>
          <a:p>
            <a:pPr marL="400050" lvl="1" indent="0">
              <a:buNone/>
            </a:pPr>
            <a:r>
              <a:rPr lang="en-US" sz="1800" dirty="0"/>
              <a:t>3. It is usually used to provide daily updates for individual Sprints.</a:t>
            </a:r>
          </a:p>
          <a:p>
            <a:pPr marL="400050" lvl="1" indent="0">
              <a:buNone/>
            </a:pPr>
            <a:r>
              <a:rPr lang="en-US" sz="1800" dirty="0"/>
              <a:t>4. It provides a simple, visual representation of project progress at a particular  point in time </a:t>
            </a:r>
          </a:p>
          <a:p>
            <a:pPr marL="0" lvl="0" indent="0">
              <a:buNone/>
            </a:pPr>
            <a:endParaRPr lang="en-IN" sz="1800" dirty="0"/>
          </a:p>
          <a:p>
            <a:pPr lvl="0">
              <a:buFont typeface="+mj-lt"/>
              <a:buAutoNum type="alphaUcPeriod"/>
            </a:pPr>
            <a:r>
              <a:rPr lang="en-US" sz="1800" dirty="0"/>
              <a:t>1 and 2</a:t>
            </a:r>
          </a:p>
          <a:p>
            <a:pPr lvl="0">
              <a:buFont typeface="+mj-lt"/>
              <a:buAutoNum type="alphaUcPeriod"/>
            </a:pPr>
            <a:r>
              <a:rPr lang="en-US" sz="1800" dirty="0"/>
              <a:t>3 and 4</a:t>
            </a:r>
          </a:p>
          <a:p>
            <a:pPr lvl="0">
              <a:buFont typeface="+mj-lt"/>
              <a:buAutoNum type="alphaUcPeriod"/>
            </a:pPr>
            <a:r>
              <a:rPr lang="en-US" sz="1800" dirty="0"/>
              <a:t>1, 2, and 4</a:t>
            </a:r>
          </a:p>
          <a:p>
            <a:pPr lvl="0">
              <a:buFont typeface="+mj-lt"/>
              <a:buAutoNum type="alphaUcPeriod"/>
            </a:pPr>
            <a:r>
              <a:rPr lang="en-US" sz="1800" dirty="0"/>
              <a:t>1, 2, 3, and 4</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a:t>
            </a:fld>
            <a:endParaRPr lang="en-US" dirty="0"/>
          </a:p>
        </p:txBody>
      </p:sp>
    </p:spTree>
    <p:extLst>
      <p:ext uri="{BB962C8B-B14F-4D97-AF65-F5344CB8AC3E}">
        <p14:creationId xmlns:p14="http://schemas.microsoft.com/office/powerpoint/2010/main" val="1623909434"/>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58862"/>
            <a:ext cx="7886700" cy="4960938"/>
          </a:xfrm>
        </p:spPr>
        <p:txBody>
          <a:bodyPr/>
          <a:lstStyle/>
          <a:p>
            <a:pPr lvl="0"/>
            <a:r>
              <a:rPr lang="en-US" sz="1800" dirty="0"/>
              <a:t>Which of the following statement(s) is/are true for a Cumulative Flow Diagram (CFD): </a:t>
            </a:r>
          </a:p>
          <a:p>
            <a:pPr lvl="0"/>
            <a:endParaRPr lang="en-US" sz="1800" dirty="0"/>
          </a:p>
          <a:p>
            <a:pPr marL="400050" lvl="1" indent="0">
              <a:buNone/>
            </a:pPr>
            <a:r>
              <a:rPr lang="en-US" sz="1800" dirty="0"/>
              <a:t>1. It is a useful tool for tracking and reporting project performance.</a:t>
            </a:r>
          </a:p>
          <a:p>
            <a:pPr marL="400050" lvl="1" indent="0">
              <a:buNone/>
            </a:pPr>
            <a:r>
              <a:rPr lang="en-US" sz="1800" dirty="0"/>
              <a:t>2. It identifies roadblocks and bottlenecks within processes.</a:t>
            </a:r>
          </a:p>
          <a:p>
            <a:pPr marL="400050" lvl="1" indent="0">
              <a:buNone/>
            </a:pPr>
            <a:r>
              <a:rPr lang="en-US" sz="1800" dirty="0"/>
              <a:t>3. It is usually used to provide daily updates for individual Sprints.</a:t>
            </a:r>
          </a:p>
          <a:p>
            <a:pPr marL="400050" lvl="1" indent="0">
              <a:buNone/>
            </a:pPr>
            <a:r>
              <a:rPr lang="en-US" sz="1800" dirty="0"/>
              <a:t>4. It provides a simple, visual representation of project progress at a particular  point in time </a:t>
            </a:r>
          </a:p>
          <a:p>
            <a:pPr marL="0" lvl="0" indent="0">
              <a:buNone/>
            </a:pPr>
            <a:endParaRPr lang="en-IN" sz="1800" dirty="0"/>
          </a:p>
          <a:p>
            <a:pPr lvl="0">
              <a:buFont typeface="+mj-lt"/>
              <a:buAutoNum type="alphaUcPeriod"/>
            </a:pPr>
            <a:r>
              <a:rPr lang="en-US" sz="1800" dirty="0"/>
              <a:t>1 and 2</a:t>
            </a:r>
          </a:p>
          <a:p>
            <a:pPr lvl="0">
              <a:buFont typeface="+mj-lt"/>
              <a:buAutoNum type="alphaUcPeriod"/>
            </a:pPr>
            <a:r>
              <a:rPr lang="en-US" sz="1800" dirty="0"/>
              <a:t>3 and 4</a:t>
            </a:r>
          </a:p>
          <a:p>
            <a:pPr lvl="0">
              <a:buFont typeface="+mj-lt"/>
              <a:buAutoNum type="alphaUcPeriod"/>
            </a:pPr>
            <a:r>
              <a:rPr lang="en-US" sz="1800" dirty="0"/>
              <a:t>1, 2, and 4</a:t>
            </a:r>
          </a:p>
          <a:p>
            <a:pPr lvl="0">
              <a:buFont typeface="+mj-lt"/>
              <a:buAutoNum type="alphaUcPeriod"/>
            </a:pPr>
            <a:r>
              <a:rPr lang="en-US" sz="1800" dirty="0"/>
              <a:t>1, 2, 3, and 4</a:t>
            </a:r>
          </a:p>
          <a:p>
            <a:pPr lvl="0">
              <a:buFont typeface="+mj-lt"/>
              <a:buAutoNum type="alphaUcPeriod"/>
            </a:pPr>
            <a:endParaRPr lang="en-US" sz="1800" dirty="0"/>
          </a:p>
          <a:p>
            <a:pPr marL="0" lvl="0" indent="0">
              <a:buNone/>
            </a:pPr>
            <a:r>
              <a:rPr lang="en-US" sz="1800" dirty="0"/>
              <a:t>Correct answer: </a:t>
            </a:r>
            <a:r>
              <a:rPr lang="en-US" sz="1800" b="1" dirty="0"/>
              <a:t>C</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12</a:t>
            </a:fld>
            <a:endParaRPr lang="en-US" dirty="0"/>
          </a:p>
        </p:txBody>
      </p:sp>
    </p:spTree>
    <p:extLst>
      <p:ext uri="{BB962C8B-B14F-4D97-AF65-F5344CB8AC3E}">
        <p14:creationId xmlns:p14="http://schemas.microsoft.com/office/powerpoint/2010/main" val="1398150498"/>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 prioritization technique under Customer Value-based Prioritization?  </a:t>
            </a:r>
          </a:p>
          <a:p>
            <a:pPr marL="0" lvl="0" indent="0">
              <a:buNone/>
            </a:pPr>
            <a:endParaRPr lang="en-IN" sz="1800" dirty="0"/>
          </a:p>
          <a:p>
            <a:pPr lvl="0">
              <a:buFont typeface="+mj-lt"/>
              <a:buAutoNum type="alphaUcPeriod"/>
            </a:pPr>
            <a:r>
              <a:rPr lang="en-US" sz="1800" dirty="0" err="1"/>
              <a:t>MoSCoW</a:t>
            </a:r>
            <a:r>
              <a:rPr lang="en-US" sz="1800" dirty="0"/>
              <a:t> Prioritization Scheme. </a:t>
            </a:r>
          </a:p>
          <a:p>
            <a:pPr lvl="0">
              <a:buFont typeface="+mj-lt"/>
              <a:buAutoNum type="alphaUcPeriod"/>
            </a:pPr>
            <a:r>
              <a:rPr lang="en-US" sz="1800" dirty="0"/>
              <a:t>Monopoly Money.</a:t>
            </a:r>
          </a:p>
          <a:p>
            <a:pPr lvl="0">
              <a:buFont typeface="+mj-lt"/>
              <a:buAutoNum type="alphaUcPeriod"/>
            </a:pPr>
            <a:r>
              <a:rPr lang="en-US" sz="1800" dirty="0"/>
              <a:t>Kano Analysis. </a:t>
            </a:r>
          </a:p>
          <a:p>
            <a:pPr lvl="0">
              <a:buFont typeface="+mj-lt"/>
              <a:buAutoNum type="alphaUcPeriod"/>
            </a:pPr>
            <a:r>
              <a:rPr lang="en-US" sz="1800" dirty="0"/>
              <a:t>20-point Prioritization Scheme.</a:t>
            </a:r>
          </a:p>
          <a:p>
            <a:pPr marL="0" lvl="0" indent="0">
              <a:buNone/>
            </a:pPr>
            <a:endParaRPr lang="en-US" sz="1800" dirty="0"/>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a:t>
            </a:fld>
            <a:endParaRPr lang="en-US" dirty="0"/>
          </a:p>
        </p:txBody>
      </p:sp>
    </p:spTree>
    <p:extLst>
      <p:ext uri="{BB962C8B-B14F-4D97-AF65-F5344CB8AC3E}">
        <p14:creationId xmlns:p14="http://schemas.microsoft.com/office/powerpoint/2010/main" val="2761447337"/>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 prioritization technique under Customer Value-based Prioritization?  </a:t>
            </a:r>
          </a:p>
          <a:p>
            <a:pPr marL="0" lvl="0" indent="0">
              <a:buNone/>
            </a:pPr>
            <a:endParaRPr lang="en-IN" sz="1800" dirty="0"/>
          </a:p>
          <a:p>
            <a:pPr lvl="0">
              <a:buFont typeface="+mj-lt"/>
              <a:buAutoNum type="alphaUcPeriod"/>
            </a:pPr>
            <a:r>
              <a:rPr lang="en-US" sz="1800" dirty="0" err="1"/>
              <a:t>MoSCoW</a:t>
            </a:r>
            <a:r>
              <a:rPr lang="en-US" sz="1800" dirty="0"/>
              <a:t> Prioritization Scheme. </a:t>
            </a:r>
          </a:p>
          <a:p>
            <a:pPr lvl="0">
              <a:buFont typeface="+mj-lt"/>
              <a:buAutoNum type="alphaUcPeriod"/>
            </a:pPr>
            <a:r>
              <a:rPr lang="en-US" sz="1800" dirty="0"/>
              <a:t>Monopoly Money.</a:t>
            </a:r>
          </a:p>
          <a:p>
            <a:pPr lvl="0">
              <a:buFont typeface="+mj-lt"/>
              <a:buAutoNum type="alphaUcPeriod"/>
            </a:pPr>
            <a:r>
              <a:rPr lang="en-US" sz="1800" dirty="0"/>
              <a:t>Kano Analysis. </a:t>
            </a:r>
          </a:p>
          <a:p>
            <a:pPr lvl="0">
              <a:buFont typeface="+mj-lt"/>
              <a:buAutoNum type="alphaUcPeriod"/>
            </a:pPr>
            <a:r>
              <a:rPr lang="en-US" sz="1800" dirty="0"/>
              <a:t>20-point Prioritization Scheme.</a:t>
            </a:r>
          </a:p>
          <a:p>
            <a:pPr lvl="0">
              <a:buFont typeface="+mj-lt"/>
              <a:buAutoNum type="alphaUcPeriod"/>
            </a:pPr>
            <a:endParaRPr lang="en-US" sz="1800" dirty="0"/>
          </a:p>
          <a:p>
            <a:pPr marL="0" lvl="0" indent="0">
              <a:buNone/>
            </a:pPr>
            <a:r>
              <a:rPr lang="en-US" sz="1800" dirty="0"/>
              <a:t>Correct answer: </a:t>
            </a:r>
            <a:r>
              <a:rPr lang="en-US" sz="1800" b="1" dirty="0"/>
              <a:t>D</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14</a:t>
            </a:fld>
            <a:endParaRPr lang="en-US" dirty="0"/>
          </a:p>
        </p:txBody>
      </p:sp>
    </p:spTree>
    <p:extLst>
      <p:ext uri="{BB962C8B-B14F-4D97-AF65-F5344CB8AC3E}">
        <p14:creationId xmlns:p14="http://schemas.microsoft.com/office/powerpoint/2010/main" val="370446081"/>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concepts regarding iterative development should an Agile team be aware of? </a:t>
            </a:r>
          </a:p>
          <a:p>
            <a:pPr marL="0" lvl="0" indent="0">
              <a:buNone/>
            </a:pPr>
            <a:endParaRPr lang="en-IN" sz="1800" dirty="0"/>
          </a:p>
          <a:p>
            <a:pPr lvl="0">
              <a:buFont typeface="+mj-lt"/>
              <a:buAutoNum type="alphaUcPeriod"/>
            </a:pPr>
            <a:r>
              <a:rPr lang="en-US" sz="1800" dirty="0"/>
              <a:t>The designing, developing, and testing of feature code should be done once in the beginning.</a:t>
            </a:r>
          </a:p>
          <a:p>
            <a:pPr lvl="0">
              <a:buFont typeface="+mj-lt"/>
              <a:buAutoNum type="alphaUcPeriod"/>
            </a:pPr>
            <a:r>
              <a:rPr lang="en-US" sz="1800" dirty="0"/>
              <a:t>All changes should be addressed to at the end of the development phase.</a:t>
            </a:r>
          </a:p>
          <a:p>
            <a:pPr lvl="0">
              <a:buFont typeface="+mj-lt"/>
              <a:buAutoNum type="alphaUcPeriod"/>
            </a:pPr>
            <a:r>
              <a:rPr lang="en-US" sz="1800" dirty="0"/>
              <a:t>There is room to accommodate changes.</a:t>
            </a:r>
          </a:p>
          <a:p>
            <a:pPr lvl="0">
              <a:buFont typeface="+mj-lt"/>
              <a:buAutoNum type="alphaUcPeriod"/>
            </a:pPr>
            <a:r>
              <a:rPr lang="en-US" sz="1800" dirty="0"/>
              <a:t>Simplification of the development process is not a priority.</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a:t>
            </a:fld>
            <a:endParaRPr lang="en-US" dirty="0"/>
          </a:p>
        </p:txBody>
      </p:sp>
    </p:spTree>
    <p:extLst>
      <p:ext uri="{BB962C8B-B14F-4D97-AF65-F5344CB8AC3E}">
        <p14:creationId xmlns:p14="http://schemas.microsoft.com/office/powerpoint/2010/main" val="1798092843"/>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concepts regarding iterative development should an Agile team be aware of? </a:t>
            </a:r>
          </a:p>
          <a:p>
            <a:pPr marL="0" lvl="0" indent="0">
              <a:buNone/>
            </a:pPr>
            <a:endParaRPr lang="en-IN" sz="1800" dirty="0"/>
          </a:p>
          <a:p>
            <a:pPr lvl="0">
              <a:buFont typeface="+mj-lt"/>
              <a:buAutoNum type="alphaUcPeriod"/>
            </a:pPr>
            <a:r>
              <a:rPr lang="en-US" sz="1800" dirty="0"/>
              <a:t>The designing, developing, and testing of feature code should be done once in the beginning.</a:t>
            </a:r>
          </a:p>
          <a:p>
            <a:pPr lvl="0">
              <a:buFont typeface="+mj-lt"/>
              <a:buAutoNum type="alphaUcPeriod"/>
            </a:pPr>
            <a:r>
              <a:rPr lang="en-US" sz="1800" dirty="0"/>
              <a:t>All changes should be addressed to at the end of the development phase.</a:t>
            </a:r>
          </a:p>
          <a:p>
            <a:pPr lvl="0">
              <a:buFont typeface="+mj-lt"/>
              <a:buAutoNum type="alphaUcPeriod"/>
            </a:pPr>
            <a:r>
              <a:rPr lang="en-US" sz="1800" dirty="0"/>
              <a:t>There is room to accommodate changes.</a:t>
            </a:r>
          </a:p>
          <a:p>
            <a:pPr lvl="0">
              <a:buFont typeface="+mj-lt"/>
              <a:buAutoNum type="alphaUcPeriod"/>
            </a:pPr>
            <a:r>
              <a:rPr lang="en-US" sz="1800" dirty="0"/>
              <a:t>Simplification of the development process is not a priority.</a:t>
            </a:r>
          </a:p>
          <a:p>
            <a:pPr lvl="0">
              <a:buFont typeface="+mj-lt"/>
              <a:buAutoNum type="alphaUcPeriod"/>
            </a:pPr>
            <a:endParaRPr lang="en-US" sz="1800" dirty="0"/>
          </a:p>
          <a:p>
            <a:pPr marL="0" lvl="0" indent="0">
              <a:buNone/>
            </a:pPr>
            <a:r>
              <a:rPr lang="en-US" sz="1800" dirty="0"/>
              <a:t>Correct answer: </a:t>
            </a:r>
            <a:r>
              <a:rPr lang="en-US" sz="1800" b="1" dirty="0"/>
              <a:t>C</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16</a:t>
            </a:fld>
            <a:endParaRPr lang="en-US" dirty="0"/>
          </a:p>
        </p:txBody>
      </p:sp>
    </p:spTree>
    <p:extLst>
      <p:ext uri="{BB962C8B-B14F-4D97-AF65-F5344CB8AC3E}">
        <p14:creationId xmlns:p14="http://schemas.microsoft.com/office/powerpoint/2010/main" val="2292060139"/>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Your team is working on creating software that raises and lowers a bridge to allow water traffic. You are considering several prioritization schemes to determine high-value features. Which among the following techniques should be in your list?</a:t>
            </a:r>
          </a:p>
          <a:p>
            <a:pPr marL="0" lvl="0" indent="0">
              <a:buNone/>
            </a:pPr>
            <a:endParaRPr lang="en-US" sz="1800" dirty="0"/>
          </a:p>
          <a:p>
            <a:pPr marL="0" lvl="0" indent="0">
              <a:buNone/>
            </a:pPr>
            <a:r>
              <a:rPr lang="en-US" sz="1800" dirty="0"/>
              <a:t>1. Kano analysis</a:t>
            </a:r>
          </a:p>
          <a:p>
            <a:pPr marL="0" lvl="0" indent="0">
              <a:buNone/>
            </a:pPr>
            <a:r>
              <a:rPr lang="en-US" sz="1800" dirty="0"/>
              <a:t>2. Risk-based spikes</a:t>
            </a:r>
          </a:p>
          <a:p>
            <a:pPr marL="0" lvl="0" indent="0">
              <a:buNone/>
            </a:pPr>
            <a:r>
              <a:rPr lang="en-US" sz="1800" dirty="0"/>
              <a:t>3. </a:t>
            </a:r>
            <a:r>
              <a:rPr lang="en-US" sz="1800" dirty="0" err="1"/>
              <a:t>MoSCoW</a:t>
            </a:r>
            <a:endParaRPr lang="en-US" sz="1800" dirty="0"/>
          </a:p>
          <a:p>
            <a:pPr marL="0" lvl="0" indent="0">
              <a:buNone/>
            </a:pPr>
            <a:r>
              <a:rPr lang="en-US" sz="1800" dirty="0"/>
              <a:t>4. T-shirt sizes </a:t>
            </a:r>
          </a:p>
          <a:p>
            <a:pPr marL="0" lvl="0" indent="0">
              <a:buNone/>
            </a:pPr>
            <a:endParaRPr lang="en-IN" sz="1800" dirty="0"/>
          </a:p>
          <a:p>
            <a:pPr lvl="0">
              <a:buFont typeface="+mj-lt"/>
              <a:buAutoNum type="alphaUcPeriod"/>
            </a:pPr>
            <a:r>
              <a:rPr lang="en-US" sz="1800" dirty="0"/>
              <a:t>1, 2 and 3</a:t>
            </a:r>
          </a:p>
          <a:p>
            <a:pPr lvl="0">
              <a:buFont typeface="+mj-lt"/>
              <a:buAutoNum type="alphaUcPeriod"/>
            </a:pPr>
            <a:r>
              <a:rPr lang="en-US" sz="1800" dirty="0"/>
              <a:t>2 and 4</a:t>
            </a:r>
          </a:p>
          <a:p>
            <a:pPr lvl="0">
              <a:buFont typeface="+mj-lt"/>
              <a:buAutoNum type="alphaUcPeriod"/>
            </a:pPr>
            <a:r>
              <a:rPr lang="en-US" sz="1800" dirty="0"/>
              <a:t>1 and 3</a:t>
            </a:r>
          </a:p>
          <a:p>
            <a:pPr lvl="0">
              <a:buFont typeface="+mj-lt"/>
              <a:buAutoNum type="alphaUcPeriod"/>
            </a:pPr>
            <a:r>
              <a:rPr lang="en-US" sz="1800" dirty="0"/>
              <a:t>2, 3 and 4</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a:t>
            </a:fld>
            <a:endParaRPr lang="en-US" dirty="0"/>
          </a:p>
        </p:txBody>
      </p:sp>
    </p:spTree>
    <p:extLst>
      <p:ext uri="{BB962C8B-B14F-4D97-AF65-F5344CB8AC3E}">
        <p14:creationId xmlns:p14="http://schemas.microsoft.com/office/powerpoint/2010/main" val="1620463696"/>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7886700" cy="5181600"/>
          </a:xfrm>
        </p:spPr>
        <p:txBody>
          <a:bodyPr/>
          <a:lstStyle/>
          <a:p>
            <a:pPr lvl="0"/>
            <a:r>
              <a:rPr lang="en-US" sz="1800" dirty="0"/>
              <a:t>Your team is working on creating software that raises and lowers a bridge to allow water traffic. You are considering several prioritization schemes to determine high-value features. Which among the following techniques should be in your list?</a:t>
            </a:r>
          </a:p>
          <a:p>
            <a:pPr lvl="0"/>
            <a:endParaRPr lang="en-US" sz="1800" dirty="0"/>
          </a:p>
          <a:p>
            <a:pPr marL="0" lvl="0" indent="0">
              <a:buNone/>
            </a:pPr>
            <a:r>
              <a:rPr lang="en-US" sz="1800" dirty="0"/>
              <a:t>1. Kano analysis</a:t>
            </a:r>
          </a:p>
          <a:p>
            <a:pPr marL="0" lvl="0" indent="0">
              <a:buNone/>
            </a:pPr>
            <a:r>
              <a:rPr lang="en-US" sz="1800" dirty="0"/>
              <a:t>2. Risk-based spikes</a:t>
            </a:r>
          </a:p>
          <a:p>
            <a:pPr marL="0" lvl="0" indent="0">
              <a:buNone/>
            </a:pPr>
            <a:r>
              <a:rPr lang="en-US" sz="1800" dirty="0"/>
              <a:t>3. </a:t>
            </a:r>
            <a:r>
              <a:rPr lang="en-US" sz="1800" dirty="0" err="1"/>
              <a:t>MoSCoW</a:t>
            </a:r>
            <a:endParaRPr lang="en-US" sz="1800" dirty="0"/>
          </a:p>
          <a:p>
            <a:pPr marL="0" lvl="0" indent="0">
              <a:buNone/>
            </a:pPr>
            <a:r>
              <a:rPr lang="en-US" sz="1800" dirty="0"/>
              <a:t>4. T-shirt sizes </a:t>
            </a:r>
          </a:p>
          <a:p>
            <a:pPr marL="0" lvl="0" indent="0">
              <a:buNone/>
            </a:pPr>
            <a:endParaRPr lang="en-IN" sz="1800" dirty="0"/>
          </a:p>
          <a:p>
            <a:pPr lvl="0">
              <a:buFont typeface="+mj-lt"/>
              <a:buAutoNum type="alphaUcPeriod"/>
            </a:pPr>
            <a:r>
              <a:rPr lang="en-US" sz="1800" dirty="0"/>
              <a:t>1, 2 and 3</a:t>
            </a:r>
          </a:p>
          <a:p>
            <a:pPr lvl="0">
              <a:buFont typeface="+mj-lt"/>
              <a:buAutoNum type="alphaUcPeriod"/>
            </a:pPr>
            <a:r>
              <a:rPr lang="en-US" sz="1800" dirty="0"/>
              <a:t>2 and 4</a:t>
            </a:r>
          </a:p>
          <a:p>
            <a:pPr lvl="0">
              <a:buFont typeface="+mj-lt"/>
              <a:buAutoNum type="alphaUcPeriod"/>
            </a:pPr>
            <a:r>
              <a:rPr lang="en-US" sz="1800" dirty="0"/>
              <a:t>1 and 3</a:t>
            </a:r>
          </a:p>
          <a:p>
            <a:pPr lvl="0">
              <a:buFont typeface="+mj-lt"/>
              <a:buAutoNum type="alphaUcPeriod"/>
            </a:pPr>
            <a:r>
              <a:rPr lang="en-US" sz="1800" dirty="0"/>
              <a:t>2, 3 and 4</a:t>
            </a:r>
          </a:p>
          <a:p>
            <a:pPr lvl="0">
              <a:buFont typeface="+mj-lt"/>
              <a:buAutoNum type="alphaUcPeriod"/>
            </a:pPr>
            <a:endParaRPr lang="en-US" sz="1800" dirty="0"/>
          </a:p>
          <a:p>
            <a:pPr marL="0" lvl="0" indent="0">
              <a:buNone/>
            </a:pPr>
            <a:r>
              <a:rPr lang="en-US" sz="1800" dirty="0"/>
              <a:t>Correct answer: </a:t>
            </a:r>
            <a:r>
              <a:rPr lang="en-US" sz="1800" b="1" dirty="0"/>
              <a:t>C</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18</a:t>
            </a:fld>
            <a:endParaRPr lang="en-US" dirty="0"/>
          </a:p>
        </p:txBody>
      </p:sp>
    </p:spTree>
    <p:extLst>
      <p:ext uri="{BB962C8B-B14F-4D97-AF65-F5344CB8AC3E}">
        <p14:creationId xmlns:p14="http://schemas.microsoft.com/office/powerpoint/2010/main" val="745600781"/>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Sponsors are stakeholders who fund the project. As part of stakeholder engagement, the Product Owner needs to make sure that the Sponsors have clarity about all of the following, EXCEPT:</a:t>
            </a:r>
          </a:p>
          <a:p>
            <a:pPr marL="0" lvl="0" indent="0">
              <a:buNone/>
            </a:pPr>
            <a:endParaRPr lang="en-IN" sz="1800" dirty="0"/>
          </a:p>
          <a:p>
            <a:pPr lvl="0">
              <a:buFont typeface="+mj-lt"/>
              <a:buAutoNum type="alphaUcPeriod"/>
            </a:pPr>
            <a:r>
              <a:rPr lang="en-US" sz="1800" dirty="0"/>
              <a:t>Performance of individuals within the project team</a:t>
            </a:r>
          </a:p>
          <a:p>
            <a:pPr lvl="0">
              <a:buFont typeface="+mj-lt"/>
              <a:buAutoNum type="alphaUcPeriod"/>
            </a:pPr>
            <a:r>
              <a:rPr lang="en-US" sz="1800" dirty="0"/>
              <a:t>Risks involved in the project and the steps or strategies to mitigate them</a:t>
            </a:r>
          </a:p>
          <a:p>
            <a:pPr lvl="0">
              <a:buFont typeface="+mj-lt"/>
              <a:buAutoNum type="alphaUcPeriod"/>
            </a:pPr>
            <a:r>
              <a:rPr lang="en-US" sz="1800" dirty="0"/>
              <a:t>Deadline targets and the overall cost of the project</a:t>
            </a:r>
          </a:p>
          <a:p>
            <a:pPr lvl="0">
              <a:buFont typeface="+mj-lt"/>
              <a:buAutoNum type="alphaUcPeriod"/>
            </a:pPr>
            <a:r>
              <a:rPr lang="en-US" sz="1800" dirty="0"/>
              <a:t>Benefits of Scrum implementation</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19</a:t>
            </a:fld>
            <a:endParaRPr lang="en-US" dirty="0"/>
          </a:p>
        </p:txBody>
      </p:sp>
    </p:spTree>
    <p:extLst>
      <p:ext uri="{BB962C8B-B14F-4D97-AF65-F5344CB8AC3E}">
        <p14:creationId xmlns:p14="http://schemas.microsoft.com/office/powerpoint/2010/main" val="414802222"/>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7886700" cy="5181600"/>
          </a:xfrm>
        </p:spPr>
        <p:txBody>
          <a:bodyPr/>
          <a:lstStyle/>
          <a:p>
            <a:pPr lvl="0"/>
            <a:r>
              <a:rPr lang="en-US" sz="1800" dirty="0"/>
              <a:t>Sponsors are stakeholders who fund the project. As part of stakeholder engagement, the Product Owner needs to make sure that the Sponsors have clarity about all of the following, EXCEPT:</a:t>
            </a:r>
          </a:p>
          <a:p>
            <a:pPr marL="0" lvl="0" indent="0">
              <a:buNone/>
            </a:pPr>
            <a:endParaRPr lang="en-IN" sz="1800" dirty="0"/>
          </a:p>
          <a:p>
            <a:pPr lvl="0">
              <a:buFont typeface="+mj-lt"/>
              <a:buAutoNum type="alphaUcPeriod"/>
            </a:pPr>
            <a:r>
              <a:rPr lang="en-US" sz="1800" dirty="0"/>
              <a:t>Performance of individuals within the project team</a:t>
            </a:r>
          </a:p>
          <a:p>
            <a:pPr lvl="0">
              <a:buFont typeface="+mj-lt"/>
              <a:buAutoNum type="alphaUcPeriod"/>
            </a:pPr>
            <a:r>
              <a:rPr lang="en-US" sz="1800" dirty="0"/>
              <a:t>Risks involved in the project and the steps or strategies to mitigate them</a:t>
            </a:r>
          </a:p>
          <a:p>
            <a:pPr lvl="0">
              <a:buFont typeface="+mj-lt"/>
              <a:buAutoNum type="alphaUcPeriod"/>
            </a:pPr>
            <a:r>
              <a:rPr lang="en-US" sz="1800" dirty="0"/>
              <a:t>Deadline targets and the overall cost of the project</a:t>
            </a:r>
          </a:p>
          <a:p>
            <a:pPr lvl="0">
              <a:buFont typeface="+mj-lt"/>
              <a:buAutoNum type="alphaUcPeriod"/>
            </a:pPr>
            <a:r>
              <a:rPr lang="en-US" sz="1800" dirty="0"/>
              <a:t>Benefits of Scrum implementation</a:t>
            </a:r>
          </a:p>
          <a:p>
            <a:pPr lvl="0">
              <a:buFont typeface="+mj-lt"/>
              <a:buAutoNum type="alphaUcPeriod"/>
            </a:pPr>
            <a:endParaRPr lang="en-US" sz="1800" dirty="0"/>
          </a:p>
          <a:p>
            <a:pPr marL="0" lvl="0" indent="0">
              <a:buNone/>
            </a:pPr>
            <a:r>
              <a:rPr lang="en-US" sz="1800" dirty="0"/>
              <a:t>Correct answer: </a:t>
            </a:r>
            <a:r>
              <a:rPr lang="en-US" sz="1800" b="1" dirty="0"/>
              <a:t>A</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20</a:t>
            </a:fld>
            <a:endParaRPr lang="en-US" dirty="0"/>
          </a:p>
        </p:txBody>
      </p:sp>
    </p:spTree>
    <p:extLst>
      <p:ext uri="{BB962C8B-B14F-4D97-AF65-F5344CB8AC3E}">
        <p14:creationId xmlns:p14="http://schemas.microsoft.com/office/powerpoint/2010/main" val="2812170048"/>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Though it is not the main role of the Scrum Master to interact directly with stakeholders on a project, yet he/she should be aware of the importance of maintaining stakeholder involvement. Which of the following statements is NOT true for stakeholder involvement in a Scrum project? </a:t>
            </a:r>
          </a:p>
          <a:p>
            <a:pPr marL="0" lvl="0" indent="0">
              <a:buNone/>
            </a:pPr>
            <a:endParaRPr lang="en-IN" sz="1800" dirty="0"/>
          </a:p>
          <a:p>
            <a:pPr lvl="0">
              <a:buFont typeface="+mj-lt"/>
              <a:buAutoNum type="alphaUcPeriod"/>
            </a:pPr>
            <a:r>
              <a:rPr lang="en-US" sz="1800" dirty="0"/>
              <a:t>The responsibility for keeping stakeholders engaged lies with the Product Owner.</a:t>
            </a:r>
          </a:p>
          <a:p>
            <a:pPr lvl="0">
              <a:buFont typeface="+mj-lt"/>
              <a:buAutoNum type="alphaUcPeriod"/>
            </a:pPr>
            <a:r>
              <a:rPr lang="en-US" sz="1800" dirty="0"/>
              <a:t>Regular communication must be maintained with stakeholders.</a:t>
            </a:r>
          </a:p>
          <a:p>
            <a:pPr lvl="0">
              <a:buFont typeface="+mj-lt"/>
              <a:buAutoNum type="alphaUcPeriod"/>
            </a:pPr>
            <a:r>
              <a:rPr lang="en-US" sz="1800" dirty="0"/>
              <a:t>Stakeholders should be informed about the target Releases and estimated cost of the project.</a:t>
            </a:r>
          </a:p>
          <a:p>
            <a:pPr lvl="0">
              <a:buFont typeface="+mj-lt"/>
              <a:buAutoNum type="alphaUcPeriod"/>
            </a:pPr>
            <a:r>
              <a:rPr lang="en-US" sz="1800" dirty="0"/>
              <a:t>Stakeholders should be consulted while appointing people to Scrum Team.</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21</a:t>
            </a:fld>
            <a:endParaRPr lang="en-US" dirty="0"/>
          </a:p>
        </p:txBody>
      </p:sp>
    </p:spTree>
    <p:extLst>
      <p:ext uri="{BB962C8B-B14F-4D97-AF65-F5344CB8AC3E}">
        <p14:creationId xmlns:p14="http://schemas.microsoft.com/office/powerpoint/2010/main" val="351496741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7886700" cy="5181600"/>
          </a:xfrm>
        </p:spPr>
        <p:txBody>
          <a:bodyPr/>
          <a:lstStyle/>
          <a:p>
            <a:pPr lvl="0"/>
            <a:r>
              <a:rPr lang="en-US" sz="1800" dirty="0"/>
              <a:t>Though it is not the main role of the Scrum Master to interact directly with stakeholders on a project, yet he/she should be aware of the importance of maintaining stakeholder involvement. Which of the following statements is NOT true for stakeholder involvement in a Scrum project? </a:t>
            </a:r>
          </a:p>
          <a:p>
            <a:pPr marL="0" lvl="0" indent="0">
              <a:buNone/>
            </a:pPr>
            <a:endParaRPr lang="en-IN" sz="1800" dirty="0"/>
          </a:p>
          <a:p>
            <a:pPr lvl="0">
              <a:buFont typeface="+mj-lt"/>
              <a:buAutoNum type="alphaUcPeriod"/>
            </a:pPr>
            <a:r>
              <a:rPr lang="en-US" sz="1800" dirty="0"/>
              <a:t>The responsibility for keeping stakeholders engaged lies with the Product Owner.</a:t>
            </a:r>
          </a:p>
          <a:p>
            <a:pPr lvl="0">
              <a:buFont typeface="+mj-lt"/>
              <a:buAutoNum type="alphaUcPeriod"/>
            </a:pPr>
            <a:r>
              <a:rPr lang="en-US" sz="1800" dirty="0"/>
              <a:t>Regular communication must be maintained with stakeholders.</a:t>
            </a:r>
          </a:p>
          <a:p>
            <a:pPr lvl="0">
              <a:buFont typeface="+mj-lt"/>
              <a:buAutoNum type="alphaUcPeriod"/>
            </a:pPr>
            <a:r>
              <a:rPr lang="en-US" sz="1800" dirty="0"/>
              <a:t>Stakeholders should be informed about the target Releases and estimated cost of the project.</a:t>
            </a:r>
          </a:p>
          <a:p>
            <a:pPr lvl="0">
              <a:buFont typeface="+mj-lt"/>
              <a:buAutoNum type="alphaUcPeriod"/>
            </a:pPr>
            <a:r>
              <a:rPr lang="en-US" sz="1800" dirty="0"/>
              <a:t>Stakeholders should be consulted while appointing people to Scrum Team.</a:t>
            </a:r>
          </a:p>
          <a:p>
            <a:pPr lvl="0">
              <a:buFont typeface="+mj-lt"/>
              <a:buAutoNum type="alphaUcPeriod"/>
            </a:pPr>
            <a:endParaRPr lang="en-US" sz="1800" dirty="0"/>
          </a:p>
          <a:p>
            <a:pPr marL="0" lvl="0" indent="0">
              <a:buNone/>
            </a:pPr>
            <a:r>
              <a:rPr lang="en-US" sz="1800" dirty="0"/>
              <a:t>Correct answer: </a:t>
            </a:r>
            <a:r>
              <a:rPr lang="en-US" sz="1800" b="1" dirty="0"/>
              <a:t>D</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22</a:t>
            </a:fld>
            <a:endParaRPr lang="en-US" dirty="0"/>
          </a:p>
        </p:txBody>
      </p:sp>
    </p:spTree>
    <p:extLst>
      <p:ext uri="{BB962C8B-B14F-4D97-AF65-F5344CB8AC3E}">
        <p14:creationId xmlns:p14="http://schemas.microsoft.com/office/powerpoint/2010/main" val="189810619"/>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 Which of the following statements is FALSE about the concept of ‘Continuous Improvement’?</a:t>
            </a:r>
          </a:p>
          <a:p>
            <a:pPr marL="0" lvl="0" indent="0">
              <a:buNone/>
            </a:pPr>
            <a:endParaRPr lang="en-IN" sz="1800" dirty="0"/>
          </a:p>
          <a:p>
            <a:pPr lvl="0">
              <a:buFont typeface="+mj-lt"/>
              <a:buAutoNum type="alphaUcPeriod"/>
            </a:pPr>
            <a:r>
              <a:rPr lang="en-US" sz="1800" dirty="0"/>
              <a:t>Learn lessons from previous projects</a:t>
            </a:r>
          </a:p>
          <a:p>
            <a:pPr lvl="0">
              <a:buFont typeface="+mj-lt"/>
              <a:buAutoNum type="alphaUcPeriod"/>
            </a:pPr>
            <a:r>
              <a:rPr lang="en-US" sz="1800" dirty="0"/>
              <a:t>Learn lessons from the current project</a:t>
            </a:r>
          </a:p>
          <a:p>
            <a:pPr lvl="0">
              <a:buFont typeface="+mj-lt"/>
              <a:buAutoNum type="alphaUcPeriod"/>
            </a:pPr>
            <a:r>
              <a:rPr lang="en-US" sz="1800" dirty="0"/>
              <a:t>Learn lessons only at predefined intervals</a:t>
            </a:r>
          </a:p>
          <a:p>
            <a:pPr lvl="0">
              <a:buFont typeface="+mj-lt"/>
              <a:buAutoNum type="alphaUcPeriod"/>
            </a:pPr>
            <a:r>
              <a:rPr lang="en-US" sz="1800" dirty="0"/>
              <a:t>Pass lessons for future projects</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23</a:t>
            </a:fld>
            <a:endParaRPr lang="en-US" dirty="0"/>
          </a:p>
        </p:txBody>
      </p:sp>
    </p:spTree>
    <p:extLst>
      <p:ext uri="{BB962C8B-B14F-4D97-AF65-F5344CB8AC3E}">
        <p14:creationId xmlns:p14="http://schemas.microsoft.com/office/powerpoint/2010/main" val="3418681104"/>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7886700" cy="5181600"/>
          </a:xfrm>
        </p:spPr>
        <p:txBody>
          <a:bodyPr/>
          <a:lstStyle/>
          <a:p>
            <a:pPr lvl="0"/>
            <a:r>
              <a:rPr lang="en-US" sz="1800" dirty="0"/>
              <a:t> Which of the following statements is FALSE about the concept of ‘Continuous Improvement’?</a:t>
            </a:r>
          </a:p>
          <a:p>
            <a:pPr marL="0" lvl="0" indent="0">
              <a:buNone/>
            </a:pPr>
            <a:endParaRPr lang="en-IN" sz="1800" dirty="0"/>
          </a:p>
          <a:p>
            <a:pPr lvl="0">
              <a:buFont typeface="+mj-lt"/>
              <a:buAutoNum type="alphaUcPeriod"/>
            </a:pPr>
            <a:r>
              <a:rPr lang="en-US" sz="1800" dirty="0"/>
              <a:t>Learn lessons from previous projects</a:t>
            </a:r>
          </a:p>
          <a:p>
            <a:pPr lvl="0">
              <a:buFont typeface="+mj-lt"/>
              <a:buAutoNum type="alphaUcPeriod"/>
            </a:pPr>
            <a:r>
              <a:rPr lang="en-US" sz="1800" dirty="0"/>
              <a:t>Learn lessons from the current project</a:t>
            </a:r>
          </a:p>
          <a:p>
            <a:pPr lvl="0">
              <a:buFont typeface="+mj-lt"/>
              <a:buAutoNum type="alphaUcPeriod"/>
            </a:pPr>
            <a:r>
              <a:rPr lang="en-US" sz="1800" dirty="0"/>
              <a:t>Learn lessons only at predefined intervals</a:t>
            </a:r>
          </a:p>
          <a:p>
            <a:pPr lvl="0">
              <a:buFont typeface="+mj-lt"/>
              <a:buAutoNum type="alphaUcPeriod"/>
            </a:pPr>
            <a:r>
              <a:rPr lang="en-US" sz="1800" dirty="0"/>
              <a:t>Pass lessons for future projects</a:t>
            </a:r>
          </a:p>
          <a:p>
            <a:pPr lvl="0">
              <a:buFont typeface="+mj-lt"/>
              <a:buAutoNum type="alphaUcPeriod"/>
            </a:pPr>
            <a:endParaRPr lang="en-US" sz="1800" dirty="0"/>
          </a:p>
          <a:p>
            <a:pPr marL="0" lvl="0" indent="0">
              <a:buNone/>
            </a:pPr>
            <a:r>
              <a:rPr lang="en-US" sz="1800" dirty="0"/>
              <a:t>Correct answer: </a:t>
            </a:r>
            <a:r>
              <a:rPr lang="en-US" sz="1800" b="1" dirty="0"/>
              <a:t>C</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24</a:t>
            </a:fld>
            <a:endParaRPr lang="en-US" dirty="0"/>
          </a:p>
        </p:txBody>
      </p:sp>
    </p:spTree>
    <p:extLst>
      <p:ext uri="{BB962C8B-B14F-4D97-AF65-F5344CB8AC3E}">
        <p14:creationId xmlns:p14="http://schemas.microsoft.com/office/powerpoint/2010/main" val="4146241597"/>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Find the total cycle time of the following process: </a:t>
            </a:r>
          </a:p>
          <a:p>
            <a:pPr lvl="0"/>
            <a:endParaRPr lang="en-US" sz="1800" dirty="0"/>
          </a:p>
          <a:p>
            <a:pPr marL="0" lvl="0" indent="0">
              <a:buNone/>
            </a:pPr>
            <a:r>
              <a:rPr lang="en-US" sz="1800" dirty="0"/>
              <a:t>A Scrum team spends 10 minutes to gather for the Daily Standup meeting, spends 15 minutes in the meeting, 10 minutes for a quick session to identify issues that need immediate attention followed by another 5 minutes to discuss last night’s baseball game. Note that the first and the last events are not “value-adding” activities.</a:t>
            </a:r>
          </a:p>
          <a:p>
            <a:pPr marL="0" lvl="0" indent="0">
              <a:buNone/>
            </a:pPr>
            <a:endParaRPr lang="en-IN" sz="1800" dirty="0"/>
          </a:p>
          <a:p>
            <a:pPr lvl="0">
              <a:buFont typeface="+mj-lt"/>
              <a:buAutoNum type="alphaUcPeriod"/>
            </a:pPr>
            <a:r>
              <a:rPr lang="en-US" sz="1800" dirty="0"/>
              <a:t>25 minutes</a:t>
            </a:r>
          </a:p>
          <a:p>
            <a:pPr lvl="0">
              <a:buFont typeface="+mj-lt"/>
              <a:buAutoNum type="alphaUcPeriod"/>
            </a:pPr>
            <a:r>
              <a:rPr lang="en-US" sz="1800" dirty="0"/>
              <a:t>40 minutes</a:t>
            </a:r>
          </a:p>
          <a:p>
            <a:pPr lvl="0">
              <a:buFont typeface="+mj-lt"/>
              <a:buAutoNum type="alphaUcPeriod"/>
            </a:pPr>
            <a:r>
              <a:rPr lang="en-US" sz="1800" dirty="0"/>
              <a:t>30 minutes</a:t>
            </a:r>
          </a:p>
          <a:p>
            <a:pPr lvl="0">
              <a:buFont typeface="+mj-lt"/>
              <a:buAutoNum type="alphaUcPeriod"/>
            </a:pPr>
            <a:r>
              <a:rPr lang="en-US" sz="1800" dirty="0"/>
              <a:t>15 minutes</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25</a:t>
            </a:fld>
            <a:endParaRPr lang="en-US" dirty="0"/>
          </a:p>
        </p:txBody>
      </p:sp>
    </p:spTree>
    <p:extLst>
      <p:ext uri="{BB962C8B-B14F-4D97-AF65-F5344CB8AC3E}">
        <p14:creationId xmlns:p14="http://schemas.microsoft.com/office/powerpoint/2010/main" val="1485655132"/>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7886700" cy="5181600"/>
          </a:xfrm>
        </p:spPr>
        <p:txBody>
          <a:bodyPr/>
          <a:lstStyle/>
          <a:p>
            <a:pPr lvl="0"/>
            <a:r>
              <a:rPr lang="en-US" sz="1800" dirty="0"/>
              <a:t>Find the total cycle time of the following process: </a:t>
            </a:r>
          </a:p>
          <a:p>
            <a:pPr lvl="0"/>
            <a:endParaRPr lang="en-US" sz="1800" dirty="0"/>
          </a:p>
          <a:p>
            <a:pPr marL="0" lvl="0" indent="0">
              <a:buNone/>
            </a:pPr>
            <a:r>
              <a:rPr lang="en-US" sz="1800" dirty="0"/>
              <a:t>A Scrum team spends 10 minutes to gather for the Daily Standup meeting, spends 15 minutes in the meeting, 10 minutes for a quick session to identify issues that need immediate attention followed by another 5 minutes to discuss last night’s baseball game. Note that the first and the last events are not “value-adding” activities.</a:t>
            </a:r>
          </a:p>
          <a:p>
            <a:pPr marL="0" lvl="0" indent="0">
              <a:buNone/>
            </a:pPr>
            <a:endParaRPr lang="en-IN" sz="1800" dirty="0"/>
          </a:p>
          <a:p>
            <a:pPr lvl="0">
              <a:buFont typeface="+mj-lt"/>
              <a:buAutoNum type="alphaUcPeriod"/>
            </a:pPr>
            <a:r>
              <a:rPr lang="en-US" sz="1800" dirty="0"/>
              <a:t>25 minutes</a:t>
            </a:r>
          </a:p>
          <a:p>
            <a:pPr lvl="0">
              <a:buFont typeface="+mj-lt"/>
              <a:buAutoNum type="alphaUcPeriod"/>
            </a:pPr>
            <a:r>
              <a:rPr lang="en-US" sz="1800" dirty="0"/>
              <a:t>40 minutes</a:t>
            </a:r>
          </a:p>
          <a:p>
            <a:pPr lvl="0">
              <a:buFont typeface="+mj-lt"/>
              <a:buAutoNum type="alphaUcPeriod"/>
            </a:pPr>
            <a:r>
              <a:rPr lang="en-US" sz="1800" dirty="0"/>
              <a:t>30 minutes</a:t>
            </a:r>
          </a:p>
          <a:p>
            <a:pPr lvl="0">
              <a:buFont typeface="+mj-lt"/>
              <a:buAutoNum type="alphaUcPeriod"/>
            </a:pPr>
            <a:r>
              <a:rPr lang="en-US" sz="1800" dirty="0"/>
              <a:t>15 minutes</a:t>
            </a:r>
          </a:p>
          <a:p>
            <a:pPr lvl="0">
              <a:buFont typeface="+mj-lt"/>
              <a:buAutoNum type="alphaUcPeriod"/>
            </a:pPr>
            <a:endParaRPr lang="en-US" sz="1800" dirty="0"/>
          </a:p>
          <a:p>
            <a:pPr marL="0" lvl="0" indent="0">
              <a:buNone/>
            </a:pPr>
            <a:r>
              <a:rPr lang="en-US" sz="1800" dirty="0"/>
              <a:t>Correct answer: </a:t>
            </a:r>
            <a:r>
              <a:rPr lang="en-US" sz="1800" b="1" dirty="0"/>
              <a:t>B</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26</a:t>
            </a:fld>
            <a:endParaRPr lang="en-US" dirty="0"/>
          </a:p>
        </p:txBody>
      </p:sp>
    </p:spTree>
    <p:extLst>
      <p:ext uri="{BB962C8B-B14F-4D97-AF65-F5344CB8AC3E}">
        <p14:creationId xmlns:p14="http://schemas.microsoft.com/office/powerpoint/2010/main" val="1310183787"/>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76300" y="3071019"/>
            <a:ext cx="7391400" cy="715963"/>
          </a:xfrm>
        </p:spPr>
        <p:txBody>
          <a:bodyPr/>
          <a:lstStyle/>
          <a:p>
            <a:r>
              <a:rPr lang="en-US" dirty="0"/>
              <a:t>Overview of Scrum</a:t>
            </a:r>
            <a:endParaRPr lang="en-IN" dirty="0"/>
          </a:p>
        </p:txBody>
      </p:sp>
    </p:spTree>
    <p:extLst>
      <p:ext uri="{BB962C8B-B14F-4D97-AF65-F5344CB8AC3E}">
        <p14:creationId xmlns:p14="http://schemas.microsoft.com/office/powerpoint/2010/main" val="4028879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US" sz="1800" dirty="0"/>
              <a:t>The Product Owner, being a part of the Scrum Core Team, must ensure that he/she collaborates with the other team members and the stakeholders throughout the project. Which of the following statements is true about the particular project benefits realized due to collaboration within Scrum?</a:t>
            </a:r>
          </a:p>
          <a:p>
            <a:pPr marL="0" lvl="0" indent="0">
              <a:buNone/>
            </a:pPr>
            <a:endParaRPr lang="en-IN" sz="1800" dirty="0">
              <a:latin typeface="Calibri" panose="020F0502020204030204" pitchFamily="34" charset="0"/>
            </a:endParaRPr>
          </a:p>
          <a:p>
            <a:pPr lvl="0">
              <a:buFont typeface="+mj-lt"/>
              <a:buAutoNum type="alphaUcPeriod"/>
            </a:pPr>
            <a:r>
              <a:rPr lang="en-US" sz="1800" dirty="0"/>
              <a:t>Collaboration helps identify the need for change in the process.</a:t>
            </a:r>
          </a:p>
          <a:p>
            <a:pPr lvl="0">
              <a:buFont typeface="+mj-lt"/>
              <a:buAutoNum type="alphaUcPeriod"/>
            </a:pPr>
            <a:r>
              <a:rPr lang="en-US" sz="1800" dirty="0"/>
              <a:t>Collaboration enables prioritization of requirements by the Product Owner.</a:t>
            </a:r>
          </a:p>
          <a:p>
            <a:pPr lvl="0">
              <a:buFont typeface="+mj-lt"/>
              <a:buAutoNum type="alphaUcPeriod"/>
            </a:pPr>
            <a:r>
              <a:rPr lang="en-US" sz="1800" dirty="0"/>
              <a:t>Collaboration enables all the team members and users to be on the same page in terms of project requirements.</a:t>
            </a:r>
          </a:p>
          <a:p>
            <a:pPr lvl="0">
              <a:buFont typeface="+mj-lt"/>
              <a:buAutoNum type="alphaUcPeriod"/>
            </a:pPr>
            <a:r>
              <a:rPr lang="en-US" sz="1800" dirty="0"/>
              <a:t>Collaboration requires the exchange of tasks between the team members at regular intervals.</a:t>
            </a:r>
          </a:p>
          <a:p>
            <a:pPr marL="0" lvl="0" indent="0">
              <a:buNone/>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28</a:t>
            </a:fld>
            <a:endParaRPr lang="en-US" dirty="0"/>
          </a:p>
        </p:txBody>
      </p:sp>
    </p:spTree>
    <p:extLst>
      <p:ext uri="{BB962C8B-B14F-4D97-AF65-F5344CB8AC3E}">
        <p14:creationId xmlns:p14="http://schemas.microsoft.com/office/powerpoint/2010/main" val="2806971491"/>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95400"/>
            <a:ext cx="7886700" cy="5410200"/>
          </a:xfrm>
        </p:spPr>
        <p:txBody>
          <a:bodyPr/>
          <a:lstStyle/>
          <a:p>
            <a:pPr marL="0" lvl="0" indent="0">
              <a:buNone/>
            </a:pPr>
            <a:r>
              <a:rPr lang="en-US" sz="1800" dirty="0"/>
              <a:t>The Product Owner, being a part of the Scrum Core Team, must ensure that he/she collaborates with the other team members and the stakeholders throughout the project. Which of the following statements is true about the particular project benefits realized due to collaboration within Scrum?</a:t>
            </a:r>
          </a:p>
          <a:p>
            <a:pPr marL="0" lvl="0" indent="0">
              <a:buNone/>
            </a:pPr>
            <a:endParaRPr lang="en-IN" sz="1800" dirty="0"/>
          </a:p>
          <a:p>
            <a:pPr lvl="0">
              <a:buFont typeface="+mj-lt"/>
              <a:buAutoNum type="alphaUcPeriod"/>
            </a:pPr>
            <a:r>
              <a:rPr lang="en-US" sz="1800" dirty="0"/>
              <a:t>Collaboration helps identify the need for change in the process.</a:t>
            </a:r>
          </a:p>
          <a:p>
            <a:pPr lvl="0">
              <a:buFont typeface="+mj-lt"/>
              <a:buAutoNum type="alphaUcPeriod"/>
            </a:pPr>
            <a:r>
              <a:rPr lang="en-US" sz="1800" dirty="0"/>
              <a:t>Collaboration enables prioritization of requirements by the Product Owner.</a:t>
            </a:r>
          </a:p>
          <a:p>
            <a:pPr lvl="0">
              <a:buFont typeface="+mj-lt"/>
              <a:buAutoNum type="alphaUcPeriod"/>
            </a:pPr>
            <a:r>
              <a:rPr lang="en-US" sz="1800" dirty="0"/>
              <a:t>Collaboration enables all the team members and users to be on the same page in terms of project requirements.</a:t>
            </a:r>
          </a:p>
          <a:p>
            <a:pPr lvl="0">
              <a:buFont typeface="+mj-lt"/>
              <a:buAutoNum type="alphaUcPeriod"/>
            </a:pPr>
            <a:r>
              <a:rPr lang="en-US" sz="1800" dirty="0"/>
              <a:t>Collaboration requires the exchange of tasks between the team members at regular intervals.</a:t>
            </a:r>
          </a:p>
          <a:p>
            <a:pPr lvl="0">
              <a:buFont typeface="+mj-lt"/>
              <a:buAutoNum type="alphaUcPeriod"/>
            </a:pPr>
            <a:endParaRPr lang="en-IN" sz="1800" dirty="0"/>
          </a:p>
          <a:p>
            <a:pPr marL="0" lvl="0" indent="0">
              <a:buNone/>
            </a:pPr>
            <a:r>
              <a:rPr lang="en-IN" sz="1800" dirty="0"/>
              <a:t>Correct Answer: </a:t>
            </a:r>
            <a:r>
              <a:rPr lang="en-IN" sz="1800" b="1" dirty="0"/>
              <a:t>C</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p:txBody>
      </p:sp>
      <p:sp>
        <p:nvSpPr>
          <p:cNvPr id="8" name="TextBox 7"/>
          <p:cNvSpPr txBox="1"/>
          <p:nvPr/>
        </p:nvSpPr>
        <p:spPr>
          <a:xfrm>
            <a:off x="914400" y="3048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29</a:t>
            </a:fld>
            <a:endParaRPr lang="en-US" dirty="0"/>
          </a:p>
        </p:txBody>
      </p:sp>
    </p:spTree>
    <p:extLst>
      <p:ext uri="{BB962C8B-B14F-4D97-AF65-F5344CB8AC3E}">
        <p14:creationId xmlns:p14="http://schemas.microsoft.com/office/powerpoint/2010/main" val="1077854376"/>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IN" sz="1800" dirty="0"/>
              <a:t>Which among the following is not a key strength of Scrum?</a:t>
            </a:r>
          </a:p>
          <a:p>
            <a:pPr marL="0" lvl="0" indent="0">
              <a:buNone/>
            </a:pPr>
            <a:endParaRPr lang="en-IN" sz="1800" dirty="0">
              <a:latin typeface="Calibri" panose="020F0502020204030204" pitchFamily="34" charset="0"/>
            </a:endParaRPr>
          </a:p>
          <a:p>
            <a:pPr lvl="0">
              <a:buFont typeface="+mj-lt"/>
              <a:buAutoNum type="alphaUcPeriod"/>
            </a:pPr>
            <a:r>
              <a:rPr lang="en-IN" sz="1800" dirty="0"/>
              <a:t>Cross-functional teams</a:t>
            </a:r>
          </a:p>
          <a:p>
            <a:pPr lvl="0">
              <a:buFont typeface="+mj-lt"/>
              <a:buAutoNum type="alphaUcPeriod"/>
            </a:pPr>
            <a:r>
              <a:rPr lang="en-IN" sz="1800" dirty="0"/>
              <a:t>Self-organized teams</a:t>
            </a:r>
          </a:p>
          <a:p>
            <a:pPr lvl="0">
              <a:buFont typeface="+mj-lt"/>
              <a:buAutoNum type="alphaUcPeriod"/>
            </a:pPr>
            <a:r>
              <a:rPr lang="en-IN" sz="1800" dirty="0"/>
              <a:t>Empowered teams</a:t>
            </a:r>
          </a:p>
          <a:p>
            <a:pPr lvl="0">
              <a:buFont typeface="+mj-lt"/>
              <a:buAutoNum type="alphaUcPeriod"/>
            </a:pPr>
            <a:r>
              <a:rPr lang="en-IN" sz="1800" dirty="0"/>
              <a:t>Multi-tasking teams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74374"/>
            <a:ext cx="9144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30</a:t>
            </a:fld>
            <a:endParaRPr lang="en-US" dirty="0"/>
          </a:p>
        </p:txBody>
      </p:sp>
    </p:spTree>
    <p:extLst>
      <p:ext uri="{BB962C8B-B14F-4D97-AF65-F5344CB8AC3E}">
        <p14:creationId xmlns:p14="http://schemas.microsoft.com/office/powerpoint/2010/main" val="3793752179"/>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14400"/>
            <a:ext cx="7886700" cy="5410200"/>
          </a:xfrm>
        </p:spPr>
        <p:txBody>
          <a:bodyPr/>
          <a:lstStyle/>
          <a:p>
            <a:pPr marL="0" lvl="0" indent="0">
              <a:buNone/>
            </a:pPr>
            <a:endParaRPr lang="en-IN" sz="1800" dirty="0"/>
          </a:p>
          <a:p>
            <a:pPr marL="0" lvl="0" indent="0">
              <a:buNone/>
            </a:pPr>
            <a:r>
              <a:rPr lang="en-IN" sz="1800" dirty="0"/>
              <a:t>Which among the following is not a key strength of Scrum?</a:t>
            </a:r>
          </a:p>
          <a:p>
            <a:pPr marL="0" lvl="0" indent="0">
              <a:buNone/>
            </a:pPr>
            <a:endParaRPr lang="en-IN" sz="1800" dirty="0"/>
          </a:p>
          <a:p>
            <a:pPr lvl="0">
              <a:buFont typeface="+mj-lt"/>
              <a:buAutoNum type="alphaUcPeriod"/>
            </a:pPr>
            <a:r>
              <a:rPr lang="en-IN" sz="1800" dirty="0"/>
              <a:t>Cross-functional teams</a:t>
            </a:r>
          </a:p>
          <a:p>
            <a:pPr lvl="0">
              <a:buFont typeface="+mj-lt"/>
              <a:buAutoNum type="alphaUcPeriod"/>
            </a:pPr>
            <a:r>
              <a:rPr lang="en-IN" sz="1800" dirty="0"/>
              <a:t>Self-organized teams</a:t>
            </a:r>
          </a:p>
          <a:p>
            <a:pPr lvl="0">
              <a:buFont typeface="+mj-lt"/>
              <a:buAutoNum type="alphaUcPeriod"/>
            </a:pPr>
            <a:r>
              <a:rPr lang="en-IN" sz="1800" dirty="0"/>
              <a:t>Empowered teams</a:t>
            </a:r>
          </a:p>
          <a:p>
            <a:pPr lvl="0">
              <a:buFont typeface="+mj-lt"/>
              <a:buAutoNum type="alphaUcPeriod"/>
            </a:pPr>
            <a:r>
              <a:rPr lang="en-IN" sz="1800" dirty="0"/>
              <a:t>Multi-tasking teams</a:t>
            </a:r>
          </a:p>
          <a:p>
            <a:pPr marL="0" lvl="0" indent="0">
              <a:buNone/>
            </a:pPr>
            <a:endParaRPr lang="en-IN" sz="1800" dirty="0"/>
          </a:p>
          <a:p>
            <a:pPr marL="0" lvl="0" indent="0">
              <a:buNone/>
            </a:pPr>
            <a:endParaRPr lang="en-IN" sz="1800" dirty="0"/>
          </a:p>
          <a:p>
            <a:pPr lvl="0"/>
            <a:r>
              <a:rPr lang="en-IN" sz="1800" dirty="0"/>
              <a:t>Answer: </a:t>
            </a:r>
            <a:r>
              <a:rPr lang="en-IN" sz="1800" b="1" dirty="0"/>
              <a:t>D</a:t>
            </a:r>
            <a:r>
              <a:rPr lang="en-IN" sz="1800" dirty="0"/>
              <a:t> – Scrum projects are based on the principle of self-organization.</a:t>
            </a:r>
          </a:p>
          <a:p>
            <a:pPr lvl="0"/>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p:txBody>
      </p:sp>
      <p:sp>
        <p:nvSpPr>
          <p:cNvPr id="8" name="TextBox 7"/>
          <p:cNvSpPr txBox="1"/>
          <p:nvPr/>
        </p:nvSpPr>
        <p:spPr>
          <a:xfrm>
            <a:off x="914400" y="3048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31</a:t>
            </a:fld>
            <a:endParaRPr lang="en-US" dirty="0"/>
          </a:p>
        </p:txBody>
      </p:sp>
    </p:spTree>
    <p:extLst>
      <p:ext uri="{BB962C8B-B14F-4D97-AF65-F5344CB8AC3E}">
        <p14:creationId xmlns:p14="http://schemas.microsoft.com/office/powerpoint/2010/main" val="2548551306"/>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US" sz="1800" dirty="0"/>
              <a:t>Which of the following is a benefit of Self-organization in Scrum?</a:t>
            </a:r>
          </a:p>
          <a:p>
            <a:pPr marL="0" lvl="0" indent="0">
              <a:buNone/>
            </a:pPr>
            <a:endParaRPr lang="en-IN" sz="1800" dirty="0">
              <a:latin typeface="Calibri" panose="020F0502020204030204" pitchFamily="34" charset="0"/>
            </a:endParaRPr>
          </a:p>
          <a:p>
            <a:pPr lvl="0">
              <a:buFont typeface="+mj-lt"/>
              <a:buAutoNum type="alphaUcPeriod"/>
            </a:pPr>
            <a:r>
              <a:rPr lang="en-US" sz="1800" dirty="0"/>
              <a:t>Team buy-in and shared ownership. </a:t>
            </a:r>
          </a:p>
          <a:p>
            <a:pPr lvl="0">
              <a:buFont typeface="+mj-lt"/>
              <a:buAutoNum type="alphaUcPeriod"/>
            </a:pPr>
            <a:r>
              <a:rPr lang="en-US" sz="1800" dirty="0"/>
              <a:t>The need for changes due to poorly clarified requirements is minimized. </a:t>
            </a:r>
          </a:p>
          <a:p>
            <a:pPr lvl="0">
              <a:buFont typeface="+mj-lt"/>
              <a:buAutoNum type="alphaUcPeriod"/>
            </a:pPr>
            <a:r>
              <a:rPr lang="en-US" sz="1800" dirty="0"/>
              <a:t>Motivation, which leads to an enhanced performance level of the team. </a:t>
            </a:r>
          </a:p>
          <a:p>
            <a:pPr lvl="0">
              <a:buFont typeface="+mj-lt"/>
              <a:buAutoNum type="alphaUcPeriod"/>
            </a:pPr>
            <a:r>
              <a:rPr lang="en-US" sz="1800" dirty="0"/>
              <a:t>Innovative and creative environment conducive to growth.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61126"/>
            <a:ext cx="9144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32</a:t>
            </a:fld>
            <a:endParaRPr lang="en-US" dirty="0"/>
          </a:p>
        </p:txBody>
      </p:sp>
    </p:spTree>
    <p:extLst>
      <p:ext uri="{BB962C8B-B14F-4D97-AF65-F5344CB8AC3E}">
        <p14:creationId xmlns:p14="http://schemas.microsoft.com/office/powerpoint/2010/main" val="2470616599"/>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7886700" cy="5410200"/>
          </a:xfrm>
        </p:spPr>
        <p:txBody>
          <a:bodyPr/>
          <a:lstStyle/>
          <a:p>
            <a:pPr marL="0" lvl="0" indent="0">
              <a:buNone/>
            </a:pPr>
            <a:endParaRPr lang="en-IN" sz="1800" dirty="0"/>
          </a:p>
          <a:p>
            <a:pPr marL="0" lvl="0" indent="0">
              <a:buNone/>
            </a:pPr>
            <a:r>
              <a:rPr lang="en-US" sz="1800" dirty="0"/>
              <a:t>Which of the following is a benefit of Self-organization in Scrum?</a:t>
            </a:r>
          </a:p>
          <a:p>
            <a:pPr marL="0" lvl="0" indent="0">
              <a:buNone/>
            </a:pPr>
            <a:endParaRPr lang="en-IN" sz="1800" dirty="0"/>
          </a:p>
          <a:p>
            <a:pPr lvl="0">
              <a:buFont typeface="+mj-lt"/>
              <a:buAutoNum type="alphaUcPeriod"/>
            </a:pPr>
            <a:r>
              <a:rPr lang="en-US" sz="1800" dirty="0"/>
              <a:t>Team buy-in and shared ownership. </a:t>
            </a:r>
          </a:p>
          <a:p>
            <a:pPr lvl="0">
              <a:buFont typeface="+mj-lt"/>
              <a:buAutoNum type="alphaUcPeriod"/>
            </a:pPr>
            <a:r>
              <a:rPr lang="en-US" sz="1800" dirty="0"/>
              <a:t>The need for changes due to poorly clarified requirements is minimized. </a:t>
            </a:r>
          </a:p>
          <a:p>
            <a:pPr lvl="0">
              <a:buFont typeface="+mj-lt"/>
              <a:buAutoNum type="alphaUcPeriod"/>
            </a:pPr>
            <a:r>
              <a:rPr lang="en-US" sz="1800" dirty="0"/>
              <a:t>Motivation, which leads to an enhanced performance level of the team. </a:t>
            </a:r>
          </a:p>
          <a:p>
            <a:pPr lvl="0">
              <a:buFont typeface="+mj-lt"/>
              <a:buAutoNum type="alphaUcPeriod"/>
            </a:pPr>
            <a:r>
              <a:rPr lang="en-US" sz="1800" dirty="0"/>
              <a:t>Innovative and creative environment conducive to growth. </a:t>
            </a:r>
          </a:p>
          <a:p>
            <a:pPr marL="0" lvl="0" indent="0">
              <a:buNone/>
            </a:pPr>
            <a:endParaRPr lang="en-IN" sz="1800" dirty="0"/>
          </a:p>
          <a:p>
            <a:pPr marL="0" lvl="0" indent="0">
              <a:buNone/>
            </a:pPr>
            <a:endParaRPr lang="en-IN" sz="1800" dirty="0"/>
          </a:p>
          <a:p>
            <a:pPr lvl="0"/>
            <a:r>
              <a:rPr lang="en-IN" sz="1800" dirty="0"/>
              <a:t>Answer: </a:t>
            </a:r>
            <a:r>
              <a:rPr lang="en-IN" sz="1800" b="1" dirty="0"/>
              <a:t>D</a:t>
            </a:r>
            <a:endParaRPr lang="en-IN" sz="1800" dirty="0"/>
          </a:p>
          <a:p>
            <a:pPr lvl="0"/>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p:txBody>
      </p:sp>
      <p:sp>
        <p:nvSpPr>
          <p:cNvPr id="8" name="TextBox 7"/>
          <p:cNvSpPr txBox="1"/>
          <p:nvPr/>
        </p:nvSpPr>
        <p:spPr>
          <a:xfrm>
            <a:off x="914400" y="3048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33</a:t>
            </a:fld>
            <a:endParaRPr lang="en-US" dirty="0"/>
          </a:p>
        </p:txBody>
      </p:sp>
    </p:spTree>
    <p:extLst>
      <p:ext uri="{BB962C8B-B14F-4D97-AF65-F5344CB8AC3E}">
        <p14:creationId xmlns:p14="http://schemas.microsoft.com/office/powerpoint/2010/main" val="1347100919"/>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US" sz="1800" dirty="0"/>
              <a:t>Which of the following is NOT a benefit of using Scrum in projects: </a:t>
            </a:r>
          </a:p>
          <a:p>
            <a:pPr marL="0" lvl="0" indent="0">
              <a:buNone/>
            </a:pPr>
            <a:endParaRPr lang="en-IN" sz="1800" dirty="0"/>
          </a:p>
          <a:p>
            <a:pPr lvl="0">
              <a:buFont typeface="+mj-lt"/>
              <a:buAutoNum type="alphaUcPeriod"/>
            </a:pPr>
            <a:r>
              <a:rPr lang="en-US" sz="1800" dirty="0"/>
              <a:t>Transparency</a:t>
            </a:r>
          </a:p>
          <a:p>
            <a:pPr lvl="0">
              <a:buFont typeface="+mj-lt"/>
              <a:buAutoNum type="alphaUcPeriod"/>
            </a:pPr>
            <a:r>
              <a:rPr lang="en-US" sz="1800" dirty="0"/>
              <a:t>Customer centric</a:t>
            </a:r>
          </a:p>
          <a:p>
            <a:pPr lvl="0">
              <a:buFont typeface="+mj-lt"/>
              <a:buAutoNum type="alphaUcPeriod"/>
            </a:pPr>
            <a:r>
              <a:rPr lang="en-US" sz="1800" dirty="0"/>
              <a:t>Individual Ownership</a:t>
            </a:r>
          </a:p>
          <a:p>
            <a:pPr lvl="0">
              <a:buFont typeface="+mj-lt"/>
              <a:buAutoNum type="alphaUcPeriod"/>
            </a:pPr>
            <a:r>
              <a:rPr lang="en-US" sz="1800" dirty="0"/>
              <a:t>Continuous Improvement</a:t>
            </a:r>
          </a:p>
          <a:p>
            <a:pPr marL="0" lvl="0" indent="0">
              <a:buNone/>
            </a:pPr>
            <a:r>
              <a:rPr lang="en-US" sz="1800" dirty="0"/>
              <a:t>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74380"/>
            <a:ext cx="9144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34</a:t>
            </a:fld>
            <a:endParaRPr lang="en-US" dirty="0"/>
          </a:p>
        </p:txBody>
      </p:sp>
    </p:spTree>
    <p:extLst>
      <p:ext uri="{BB962C8B-B14F-4D97-AF65-F5344CB8AC3E}">
        <p14:creationId xmlns:p14="http://schemas.microsoft.com/office/powerpoint/2010/main" val="2613977360"/>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5410200"/>
          </a:xfrm>
        </p:spPr>
        <p:txBody>
          <a:bodyPr/>
          <a:lstStyle/>
          <a:p>
            <a:pPr marL="0" lvl="0" indent="0">
              <a:buNone/>
            </a:pPr>
            <a:endParaRPr lang="en-IN" sz="1800" dirty="0"/>
          </a:p>
          <a:p>
            <a:pPr marL="0" lvl="0" indent="0">
              <a:buNone/>
            </a:pPr>
            <a:r>
              <a:rPr lang="en-US" sz="1800" dirty="0"/>
              <a:t>Which of the following is NOT a benefit of using Scrum in projects: </a:t>
            </a:r>
          </a:p>
          <a:p>
            <a:pPr marL="0" lvl="0" indent="0">
              <a:buNone/>
            </a:pPr>
            <a:endParaRPr lang="en-IN" sz="1800" dirty="0"/>
          </a:p>
          <a:p>
            <a:pPr lvl="0">
              <a:buFont typeface="+mj-lt"/>
              <a:buAutoNum type="alphaUcPeriod"/>
            </a:pPr>
            <a:r>
              <a:rPr lang="en-US" sz="1800" dirty="0"/>
              <a:t>Transparency</a:t>
            </a:r>
          </a:p>
          <a:p>
            <a:pPr lvl="0">
              <a:buFont typeface="+mj-lt"/>
              <a:buAutoNum type="alphaUcPeriod"/>
            </a:pPr>
            <a:r>
              <a:rPr lang="en-US" sz="1800" dirty="0"/>
              <a:t>Customer centric</a:t>
            </a:r>
          </a:p>
          <a:p>
            <a:pPr lvl="0">
              <a:buFont typeface="+mj-lt"/>
              <a:buAutoNum type="alphaUcPeriod"/>
            </a:pPr>
            <a:r>
              <a:rPr lang="en-US" sz="1800" dirty="0"/>
              <a:t>Individual Ownership</a:t>
            </a:r>
          </a:p>
          <a:p>
            <a:pPr lvl="0">
              <a:buFont typeface="+mj-lt"/>
              <a:buAutoNum type="alphaUcPeriod"/>
            </a:pPr>
            <a:r>
              <a:rPr lang="en-US" sz="1800" dirty="0"/>
              <a:t>Continuous Improvement</a:t>
            </a:r>
          </a:p>
          <a:p>
            <a:pPr marL="0" lvl="0" indent="0">
              <a:buNone/>
            </a:pPr>
            <a:r>
              <a:rPr lang="en-US" sz="1800" dirty="0"/>
              <a:t> </a:t>
            </a:r>
          </a:p>
          <a:p>
            <a:pPr marL="0" lvl="0" indent="0">
              <a:buNone/>
            </a:pPr>
            <a:endParaRPr lang="en-IN" sz="1800" dirty="0"/>
          </a:p>
          <a:p>
            <a:pPr marL="0" lvl="0" indent="0">
              <a:buNone/>
            </a:pPr>
            <a:endParaRPr lang="en-IN" sz="1800" dirty="0"/>
          </a:p>
          <a:p>
            <a:pPr marL="0" lvl="0" indent="0">
              <a:buNone/>
            </a:pPr>
            <a:r>
              <a:rPr lang="en-IN" sz="1800" dirty="0"/>
              <a:t>Correct Answer: </a:t>
            </a:r>
            <a:r>
              <a:rPr lang="en-IN" sz="1800" b="1" dirty="0"/>
              <a:t>C</a:t>
            </a:r>
            <a:endParaRPr lang="en-IN" sz="1800" dirty="0"/>
          </a:p>
          <a:p>
            <a:pPr lvl="0"/>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p:txBody>
      </p:sp>
      <p:sp>
        <p:nvSpPr>
          <p:cNvPr id="8" name="TextBox 7"/>
          <p:cNvSpPr txBox="1"/>
          <p:nvPr/>
        </p:nvSpPr>
        <p:spPr>
          <a:xfrm>
            <a:off x="914400" y="3048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35</a:t>
            </a:fld>
            <a:endParaRPr lang="en-US" dirty="0"/>
          </a:p>
        </p:txBody>
      </p:sp>
    </p:spTree>
    <p:extLst>
      <p:ext uri="{BB962C8B-B14F-4D97-AF65-F5344CB8AC3E}">
        <p14:creationId xmlns:p14="http://schemas.microsoft.com/office/powerpoint/2010/main" val="721391295"/>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situations would fit in with the Scrum framework?</a:t>
            </a:r>
          </a:p>
          <a:p>
            <a:pPr marL="0" lvl="0" indent="0">
              <a:buNone/>
            </a:pPr>
            <a:endParaRPr lang="en-IN" sz="1800" dirty="0">
              <a:latin typeface="Calibri" panose="020F0502020204030204" pitchFamily="34" charset="0"/>
            </a:endParaRPr>
          </a:p>
          <a:p>
            <a:pPr lvl="0">
              <a:buFont typeface="+mj-lt"/>
              <a:buAutoNum type="alphaUcPeriod"/>
            </a:pPr>
            <a:r>
              <a:rPr lang="en-US" sz="1800" dirty="0"/>
              <a:t>There is a lot of paper work to be done at each step of the new product development.</a:t>
            </a:r>
          </a:p>
          <a:p>
            <a:pPr lvl="0">
              <a:buFont typeface="+mj-lt"/>
              <a:buAutoNum type="alphaUcPeriod"/>
            </a:pPr>
            <a:r>
              <a:rPr lang="en-US" sz="1800" dirty="0"/>
              <a:t>Meetings have been taking place to lay down a comprehensive plan for the new product.</a:t>
            </a:r>
          </a:p>
          <a:p>
            <a:pPr lvl="0">
              <a:buFont typeface="+mj-lt"/>
              <a:buAutoNum type="alphaUcPeriod"/>
            </a:pPr>
            <a:r>
              <a:rPr lang="en-US" sz="1800" dirty="0"/>
              <a:t>The development team has been functioning effectively without much intervention or supervision.</a:t>
            </a:r>
          </a:p>
          <a:p>
            <a:pPr lvl="0">
              <a:buFont typeface="+mj-lt"/>
              <a:buAutoNum type="alphaUcPeriod"/>
            </a:pPr>
            <a:r>
              <a:rPr lang="en-US" sz="1800" dirty="0"/>
              <a:t>The change request cannot be implemented soon as it has to be approved by the management.</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36</a:t>
            </a:fld>
            <a:endParaRPr lang="en-US" dirty="0"/>
          </a:p>
        </p:txBody>
      </p:sp>
    </p:spTree>
    <p:extLst>
      <p:ext uri="{BB962C8B-B14F-4D97-AF65-F5344CB8AC3E}">
        <p14:creationId xmlns:p14="http://schemas.microsoft.com/office/powerpoint/2010/main" val="184698865"/>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situations would fit in with the Scrum framework?</a:t>
            </a:r>
          </a:p>
          <a:p>
            <a:pPr marL="0" lvl="0" indent="0">
              <a:buNone/>
            </a:pPr>
            <a:endParaRPr lang="en-IN" sz="1800" dirty="0"/>
          </a:p>
          <a:p>
            <a:pPr lvl="0">
              <a:buFont typeface="+mj-lt"/>
              <a:buAutoNum type="alphaUcPeriod"/>
            </a:pPr>
            <a:r>
              <a:rPr lang="en-US" sz="1800" dirty="0"/>
              <a:t>There is a lot of paperwork to be done at each step of the new product development.</a:t>
            </a:r>
          </a:p>
          <a:p>
            <a:pPr lvl="0">
              <a:buFont typeface="+mj-lt"/>
              <a:buAutoNum type="alphaUcPeriod"/>
            </a:pPr>
            <a:r>
              <a:rPr lang="en-US" sz="1800" dirty="0"/>
              <a:t>Meetings have been taking place to lay down a comprehensive plan for the new product.</a:t>
            </a:r>
          </a:p>
          <a:p>
            <a:pPr lvl="0">
              <a:buFont typeface="+mj-lt"/>
              <a:buAutoNum type="alphaUcPeriod"/>
            </a:pPr>
            <a:r>
              <a:rPr lang="en-US" sz="1800" dirty="0"/>
              <a:t>The development team has been functioning effectively without much intervention or supervision.</a:t>
            </a:r>
          </a:p>
          <a:p>
            <a:pPr lvl="0">
              <a:buFont typeface="+mj-lt"/>
              <a:buAutoNum type="alphaUcPeriod"/>
            </a:pPr>
            <a:r>
              <a:rPr lang="en-US" sz="1800" dirty="0"/>
              <a:t>The change request cannot be implemented soon as it has to be approved by the management.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r>
              <a:rPr lang="en-IN" sz="1800" dirty="0">
                <a:latin typeface="Calibri" panose="020F0502020204030204" pitchFamily="34" charset="0"/>
              </a:rPr>
              <a:t>Correct Answer: </a:t>
            </a:r>
            <a:r>
              <a:rPr lang="en-IN" sz="1800" b="1" dirty="0">
                <a:latin typeface="Calibri" panose="020F0502020204030204" pitchFamily="34" charset="0"/>
              </a:rPr>
              <a:t>C</a:t>
            </a: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37</a:t>
            </a:fld>
            <a:endParaRPr lang="en-US" dirty="0"/>
          </a:p>
        </p:txBody>
      </p:sp>
    </p:spTree>
    <p:extLst>
      <p:ext uri="{BB962C8B-B14F-4D97-AF65-F5344CB8AC3E}">
        <p14:creationId xmlns:p14="http://schemas.microsoft.com/office/powerpoint/2010/main" val="52032868"/>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true about Scrum?</a:t>
            </a:r>
          </a:p>
          <a:p>
            <a:pPr lvl="0"/>
            <a:endParaRPr lang="en-IN" sz="1800" dirty="0">
              <a:latin typeface="Calibri" panose="020F0502020204030204" pitchFamily="34" charset="0"/>
            </a:endParaRPr>
          </a:p>
          <a:p>
            <a:pPr lvl="0">
              <a:buFont typeface="+mj-lt"/>
              <a:buAutoNum type="alphaUcPeriod"/>
            </a:pPr>
            <a:r>
              <a:rPr lang="en-IN" sz="1800" dirty="0"/>
              <a:t>Scrum should only be used for small projects</a:t>
            </a:r>
          </a:p>
          <a:p>
            <a:pPr lvl="0">
              <a:buFont typeface="+mj-lt"/>
              <a:buAutoNum type="alphaUcPeriod"/>
            </a:pPr>
            <a:r>
              <a:rPr lang="en-IN" sz="1800" dirty="0"/>
              <a:t>Scrum can only be used for software development</a:t>
            </a:r>
          </a:p>
          <a:p>
            <a:pPr lvl="0">
              <a:buFont typeface="+mj-lt"/>
              <a:buAutoNum type="alphaUcPeriod"/>
            </a:pPr>
            <a:r>
              <a:rPr lang="en-IN" sz="1800" dirty="0"/>
              <a:t>Scrum should only be used with teams of 6-10 people</a:t>
            </a:r>
          </a:p>
          <a:p>
            <a:pPr lvl="0">
              <a:buFont typeface="+mj-lt"/>
              <a:buAutoNum type="alphaUcPeriod"/>
            </a:pPr>
            <a:r>
              <a:rPr lang="en-IN" sz="1800" dirty="0"/>
              <a:t>Scrum can only be used for large corporations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38</a:t>
            </a:fld>
            <a:endParaRPr lang="en-US" dirty="0"/>
          </a:p>
        </p:txBody>
      </p:sp>
    </p:spTree>
    <p:extLst>
      <p:ext uri="{BB962C8B-B14F-4D97-AF65-F5344CB8AC3E}">
        <p14:creationId xmlns:p14="http://schemas.microsoft.com/office/powerpoint/2010/main" val="1211474340"/>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true about Scrum?</a:t>
            </a:r>
          </a:p>
          <a:p>
            <a:pPr lvl="0"/>
            <a:endParaRPr lang="en-IN" sz="1800" dirty="0"/>
          </a:p>
          <a:p>
            <a:pPr lvl="0">
              <a:buFont typeface="+mj-lt"/>
              <a:buAutoNum type="alphaUcPeriod"/>
            </a:pPr>
            <a:r>
              <a:rPr lang="en-IN" sz="1800" dirty="0"/>
              <a:t>Scrum should only be used for small projects</a:t>
            </a:r>
          </a:p>
          <a:p>
            <a:pPr lvl="0">
              <a:buFont typeface="+mj-lt"/>
              <a:buAutoNum type="alphaUcPeriod"/>
            </a:pPr>
            <a:r>
              <a:rPr lang="en-IN" sz="1800" dirty="0"/>
              <a:t>Scrum can only be used for software development</a:t>
            </a:r>
          </a:p>
          <a:p>
            <a:pPr lvl="0">
              <a:buFont typeface="+mj-lt"/>
              <a:buAutoNum type="alphaUcPeriod"/>
            </a:pPr>
            <a:r>
              <a:rPr lang="en-IN" sz="1800" dirty="0"/>
              <a:t>Scrum should only be used with teams of 6-10 people</a:t>
            </a:r>
          </a:p>
          <a:p>
            <a:pPr lvl="0">
              <a:buFont typeface="+mj-lt"/>
              <a:buAutoNum type="alphaUcPeriod"/>
            </a:pPr>
            <a:r>
              <a:rPr lang="en-IN" sz="1800" dirty="0"/>
              <a:t>Scrum can only be used for large corporations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r>
              <a:rPr lang="en-IN" sz="1800" dirty="0">
                <a:latin typeface="Calibri" panose="020F0502020204030204" pitchFamily="34" charset="0"/>
              </a:rPr>
              <a:t>Correct Answer: </a:t>
            </a:r>
            <a:r>
              <a:rPr lang="en-IN" sz="1800" b="1" dirty="0"/>
              <a:t>C</a:t>
            </a:r>
            <a:endParaRPr lang="en-IN" sz="1800" dirty="0"/>
          </a:p>
          <a:p>
            <a:pPr lvl="0"/>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39</a:t>
            </a:fld>
            <a:endParaRPr lang="en-US" dirty="0"/>
          </a:p>
        </p:txBody>
      </p:sp>
    </p:spTree>
    <p:extLst>
      <p:ext uri="{BB962C8B-B14F-4D97-AF65-F5344CB8AC3E}">
        <p14:creationId xmlns:p14="http://schemas.microsoft.com/office/powerpoint/2010/main" val="1299849260"/>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Scrum projects can be initiated once the _________________ is approved by the Sponsor?</a:t>
            </a:r>
          </a:p>
          <a:p>
            <a:pPr lvl="0"/>
            <a:endParaRPr lang="en-IN" sz="1800" dirty="0">
              <a:latin typeface="Calibri" panose="020F0502020204030204" pitchFamily="34" charset="0"/>
            </a:endParaRPr>
          </a:p>
          <a:p>
            <a:pPr lvl="0">
              <a:buFont typeface="+mj-lt"/>
              <a:buAutoNum type="alphaUcPeriod"/>
            </a:pPr>
            <a:r>
              <a:rPr lang="en-IN" sz="1800" dirty="0"/>
              <a:t>Project Plan</a:t>
            </a:r>
          </a:p>
          <a:p>
            <a:pPr lvl="0">
              <a:buFont typeface="+mj-lt"/>
              <a:buAutoNum type="alphaUcPeriod"/>
            </a:pPr>
            <a:r>
              <a:rPr lang="en-IN" sz="1800" dirty="0"/>
              <a:t>Business Case</a:t>
            </a:r>
          </a:p>
          <a:p>
            <a:pPr lvl="0">
              <a:buFont typeface="+mj-lt"/>
              <a:buAutoNum type="alphaUcPeriod"/>
            </a:pPr>
            <a:r>
              <a:rPr lang="en-IN" sz="1800" dirty="0"/>
              <a:t>Project Initiation Documentation</a:t>
            </a:r>
          </a:p>
          <a:p>
            <a:pPr lvl="0">
              <a:buFont typeface="+mj-lt"/>
              <a:buAutoNum type="alphaUcPeriod"/>
            </a:pPr>
            <a:r>
              <a:rPr lang="en-IN" sz="1800" dirty="0"/>
              <a:t>Project Strategies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40</a:t>
            </a:fld>
            <a:endParaRPr lang="en-US" dirty="0"/>
          </a:p>
        </p:txBody>
      </p:sp>
    </p:spTree>
    <p:extLst>
      <p:ext uri="{BB962C8B-B14F-4D97-AF65-F5344CB8AC3E}">
        <p14:creationId xmlns:p14="http://schemas.microsoft.com/office/powerpoint/2010/main" val="2446644428"/>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Scrum projects can be initiated once the _________________ is approved by the Sponsor?</a:t>
            </a:r>
          </a:p>
          <a:p>
            <a:pPr lvl="0"/>
            <a:endParaRPr lang="en-IN" sz="1800" dirty="0"/>
          </a:p>
          <a:p>
            <a:pPr lvl="0">
              <a:buFont typeface="+mj-lt"/>
              <a:buAutoNum type="alphaUcPeriod"/>
            </a:pPr>
            <a:r>
              <a:rPr lang="en-IN" sz="1800" dirty="0"/>
              <a:t>Project Plan</a:t>
            </a:r>
          </a:p>
          <a:p>
            <a:pPr lvl="0">
              <a:buFont typeface="+mj-lt"/>
              <a:buAutoNum type="alphaUcPeriod"/>
            </a:pPr>
            <a:r>
              <a:rPr lang="en-IN" sz="1800" dirty="0"/>
              <a:t>Business Case</a:t>
            </a:r>
          </a:p>
          <a:p>
            <a:pPr lvl="0">
              <a:buFont typeface="+mj-lt"/>
              <a:buAutoNum type="alphaUcPeriod"/>
            </a:pPr>
            <a:r>
              <a:rPr lang="en-IN" sz="1800" dirty="0"/>
              <a:t>Project Initiation Documentation</a:t>
            </a:r>
          </a:p>
          <a:p>
            <a:pPr lvl="0">
              <a:buFont typeface="+mj-lt"/>
              <a:buAutoNum type="alphaUcPeriod"/>
            </a:pPr>
            <a:r>
              <a:rPr lang="en-IN" sz="1800" dirty="0"/>
              <a:t>Project Strategies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r>
              <a:rPr lang="en-IN" sz="1800" dirty="0">
                <a:latin typeface="Calibri" panose="020F0502020204030204" pitchFamily="34" charset="0"/>
              </a:rPr>
              <a:t>Correct Answer: </a:t>
            </a:r>
            <a:r>
              <a:rPr lang="en-IN" sz="1800" b="1" dirty="0"/>
              <a:t>B</a:t>
            </a:r>
            <a:endParaRPr lang="en-IN" sz="1800" dirty="0"/>
          </a:p>
          <a:p>
            <a:pPr lvl="0"/>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41</a:t>
            </a:fld>
            <a:endParaRPr lang="en-US" dirty="0"/>
          </a:p>
        </p:txBody>
      </p:sp>
    </p:spTree>
    <p:extLst>
      <p:ext uri="{BB962C8B-B14F-4D97-AF65-F5344CB8AC3E}">
        <p14:creationId xmlns:p14="http://schemas.microsoft.com/office/powerpoint/2010/main" val="3603085921"/>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Most of the pre-project work in Scrum is carried out by which of the following roles?</a:t>
            </a:r>
          </a:p>
          <a:p>
            <a:pPr lvl="0"/>
            <a:endParaRPr lang="en-IN" sz="1800" dirty="0">
              <a:latin typeface="Calibri" panose="020F0502020204030204" pitchFamily="34" charset="0"/>
            </a:endParaRPr>
          </a:p>
          <a:p>
            <a:pPr lvl="0">
              <a:buFont typeface="+mj-lt"/>
              <a:buAutoNum type="alphaUcPeriod"/>
            </a:pPr>
            <a:r>
              <a:rPr lang="en-IN" sz="1800" dirty="0"/>
              <a:t>Product Owner</a:t>
            </a:r>
          </a:p>
          <a:p>
            <a:pPr lvl="0">
              <a:buFont typeface="+mj-lt"/>
              <a:buAutoNum type="alphaUcPeriod"/>
            </a:pPr>
            <a:r>
              <a:rPr lang="en-IN" sz="1800" dirty="0"/>
              <a:t>Scrum Master</a:t>
            </a:r>
          </a:p>
          <a:p>
            <a:pPr lvl="0">
              <a:buFont typeface="+mj-lt"/>
              <a:buAutoNum type="alphaUcPeriod"/>
            </a:pPr>
            <a:r>
              <a:rPr lang="en-IN" sz="1800" dirty="0"/>
              <a:t>Scrum Team</a:t>
            </a:r>
          </a:p>
          <a:p>
            <a:pPr lvl="0">
              <a:buFont typeface="+mj-lt"/>
              <a:buAutoNum type="alphaUcPeriod"/>
            </a:pPr>
            <a:r>
              <a:rPr lang="en-IN" sz="1800" dirty="0"/>
              <a:t>Scrum Guidance Body</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42</a:t>
            </a:fld>
            <a:endParaRPr lang="en-US" dirty="0"/>
          </a:p>
        </p:txBody>
      </p:sp>
    </p:spTree>
    <p:extLst>
      <p:ext uri="{BB962C8B-B14F-4D97-AF65-F5344CB8AC3E}">
        <p14:creationId xmlns:p14="http://schemas.microsoft.com/office/powerpoint/2010/main" val="4219745208"/>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Most of the pre-project work in Scrum is carried out by which of the following roles?</a:t>
            </a:r>
          </a:p>
          <a:p>
            <a:pPr lvl="0"/>
            <a:endParaRPr lang="en-IN" sz="1800" dirty="0"/>
          </a:p>
          <a:p>
            <a:pPr lvl="0">
              <a:buFont typeface="+mj-lt"/>
              <a:buAutoNum type="alphaUcPeriod"/>
            </a:pPr>
            <a:r>
              <a:rPr lang="en-IN" sz="1800" dirty="0"/>
              <a:t>Product Owner</a:t>
            </a:r>
          </a:p>
          <a:p>
            <a:pPr lvl="0">
              <a:buFont typeface="+mj-lt"/>
              <a:buAutoNum type="alphaUcPeriod"/>
            </a:pPr>
            <a:r>
              <a:rPr lang="en-IN" sz="1800" dirty="0"/>
              <a:t>Scrum Master</a:t>
            </a:r>
          </a:p>
          <a:p>
            <a:pPr lvl="0">
              <a:buFont typeface="+mj-lt"/>
              <a:buAutoNum type="alphaUcPeriod"/>
            </a:pPr>
            <a:r>
              <a:rPr lang="en-IN" sz="1800" dirty="0"/>
              <a:t>Scrum Team</a:t>
            </a:r>
          </a:p>
          <a:p>
            <a:pPr lvl="0">
              <a:buFont typeface="+mj-lt"/>
              <a:buAutoNum type="alphaUcPeriod"/>
            </a:pPr>
            <a:r>
              <a:rPr lang="en-IN" sz="1800" dirty="0"/>
              <a:t>Scrum Guidance Body</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r>
              <a:rPr lang="en-IN" sz="1800" dirty="0">
                <a:latin typeface="Calibri" panose="020F0502020204030204" pitchFamily="34" charset="0"/>
              </a:rPr>
              <a:t>Correct Answer: </a:t>
            </a:r>
            <a:r>
              <a:rPr lang="en-IN" sz="1800" b="1" dirty="0">
                <a:latin typeface="Calibri" panose="020F0502020204030204" pitchFamily="34" charset="0"/>
              </a:rPr>
              <a:t>A</a:t>
            </a:r>
            <a:endParaRPr lang="en-IN" sz="1800" dirty="0"/>
          </a:p>
          <a:p>
            <a:pPr lvl="0"/>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43</a:t>
            </a:fld>
            <a:endParaRPr lang="en-US" dirty="0"/>
          </a:p>
        </p:txBody>
      </p:sp>
    </p:spTree>
    <p:extLst>
      <p:ext uri="{BB962C8B-B14F-4D97-AF65-F5344CB8AC3E}">
        <p14:creationId xmlns:p14="http://schemas.microsoft.com/office/powerpoint/2010/main" val="4099126418"/>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Empirical Process Control</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44</a:t>
            </a:fld>
            <a:endParaRPr lang="en-US" dirty="0"/>
          </a:p>
        </p:txBody>
      </p:sp>
    </p:spTree>
    <p:extLst>
      <p:ext uri="{BB962C8B-B14F-4D97-AF65-F5344CB8AC3E}">
        <p14:creationId xmlns:p14="http://schemas.microsoft.com/office/powerpoint/2010/main" val="4226461685"/>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one of the following statements best describes Empirical Process Control?</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This principle emphasizes the core philosophy of Scrum based on the three main ideas of transparency, inspection, and adaptation.</a:t>
            </a:r>
          </a:p>
          <a:p>
            <a:pPr lvl="0">
              <a:buFont typeface="+mj-lt"/>
              <a:buAutoNum type="alphaUcPeriod"/>
            </a:pPr>
            <a:r>
              <a:rPr lang="en-US"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r>
              <a:rPr lang="en-US"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lvl="0">
              <a:buFont typeface="+mj-lt"/>
              <a:buAutoNum type="alphaUcPeriod"/>
            </a:pPr>
            <a:r>
              <a:rPr lang="en-US" sz="1800" dirty="0"/>
              <a:t>This principle highlights the focus of Scrum to deliver maximum business value, beginning early in the project and continuing throughout.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45</a:t>
            </a:fld>
            <a:endParaRPr lang="en-US" dirty="0"/>
          </a:p>
        </p:txBody>
      </p:sp>
    </p:spTree>
    <p:extLst>
      <p:ext uri="{BB962C8B-B14F-4D97-AF65-F5344CB8AC3E}">
        <p14:creationId xmlns:p14="http://schemas.microsoft.com/office/powerpoint/2010/main" val="2963880171"/>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one of the following statements best describes Empirical Process Control?</a:t>
            </a:r>
            <a:endParaRPr lang="en-IN" sz="1800" dirty="0"/>
          </a:p>
          <a:p>
            <a:pPr lvl="0"/>
            <a:endParaRPr lang="en-IN" sz="1800" dirty="0"/>
          </a:p>
          <a:p>
            <a:pPr lvl="0">
              <a:buFont typeface="+mj-lt"/>
              <a:buAutoNum type="alphaUcPeriod"/>
            </a:pPr>
            <a:r>
              <a:rPr lang="en-US" sz="1800" dirty="0"/>
              <a:t>This principle emphasizes the core philosophy of Scrum based on the three main ideas of transparency, inspection, and adaptation.</a:t>
            </a:r>
          </a:p>
          <a:p>
            <a:pPr lvl="0">
              <a:buFont typeface="+mj-lt"/>
              <a:buAutoNum type="alphaUcPeriod"/>
            </a:pPr>
            <a:r>
              <a:rPr lang="en-US"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r>
              <a:rPr lang="en-US"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lvl="0">
              <a:buFont typeface="+mj-lt"/>
              <a:buAutoNum type="alphaUcPeriod"/>
            </a:pPr>
            <a:r>
              <a:rPr lang="en-US" sz="1800" dirty="0"/>
              <a:t>This principle highlights the focus of Scrum to deliver maximum business value, beginning early in the project and continuing throughout.</a:t>
            </a: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46</a:t>
            </a:fld>
            <a:endParaRPr lang="en-US" dirty="0"/>
          </a:p>
        </p:txBody>
      </p:sp>
    </p:spTree>
    <p:extLst>
      <p:ext uri="{BB962C8B-B14F-4D97-AF65-F5344CB8AC3E}">
        <p14:creationId xmlns:p14="http://schemas.microsoft.com/office/powerpoint/2010/main" val="4121958626"/>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One of the principles of Scrum is Empirical Process Control. As a Product Owner, which of the following statements would you recognize as the best description of the Empirical Process Control?</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Empirical Process Control model helps make decisions based on inputs and requirements that are clearly defined and sorted out.</a:t>
            </a:r>
          </a:p>
          <a:p>
            <a:pPr lvl="0">
              <a:buFont typeface="+mj-lt"/>
              <a:buAutoNum type="alphaUcPeriod"/>
            </a:pPr>
            <a:r>
              <a:rPr lang="en-US" sz="1800" dirty="0"/>
              <a:t>Empirical Process Control model helps make decisions based on a particular input that will always provide a specific output.</a:t>
            </a:r>
          </a:p>
          <a:p>
            <a:pPr lvl="0">
              <a:buFont typeface="+mj-lt"/>
              <a:buAutoNum type="alphaUcPeriod"/>
            </a:pPr>
            <a:r>
              <a:rPr lang="en-US" sz="1800" dirty="0"/>
              <a:t>Empirical Process Control model helps make decisions based on processes that generate unpredictable and unrepeatable outputs.</a:t>
            </a:r>
          </a:p>
          <a:p>
            <a:pPr lvl="0">
              <a:buFont typeface="+mj-lt"/>
              <a:buAutoNum type="alphaUcPeriod"/>
            </a:pPr>
            <a:r>
              <a:rPr lang="en-US" sz="1800" dirty="0"/>
              <a:t>Empirical Process Control model helps make decisions based on observation and experimentation rather than on detailed upfront planning.</a:t>
            </a:r>
          </a:p>
          <a:p>
            <a:pPr marL="0" lvl="0" indent="0">
              <a:buNone/>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47</a:t>
            </a:fld>
            <a:endParaRPr lang="en-US" dirty="0"/>
          </a:p>
        </p:txBody>
      </p:sp>
    </p:spTree>
    <p:extLst>
      <p:ext uri="{BB962C8B-B14F-4D97-AF65-F5344CB8AC3E}">
        <p14:creationId xmlns:p14="http://schemas.microsoft.com/office/powerpoint/2010/main" val="1260375744"/>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One of the principles of Scrum is Empirical Process Control. As a Product Owner, which of the following statements would you recognize as the best description of the Empirical Process Control?</a:t>
            </a:r>
            <a:endParaRPr lang="en-IN" sz="1800" dirty="0"/>
          </a:p>
          <a:p>
            <a:pPr lvl="0"/>
            <a:endParaRPr lang="en-IN" sz="1800" dirty="0"/>
          </a:p>
          <a:p>
            <a:pPr lvl="0">
              <a:buFont typeface="+mj-lt"/>
              <a:buAutoNum type="alphaUcPeriod"/>
            </a:pPr>
            <a:r>
              <a:rPr lang="en-US" sz="1800" dirty="0"/>
              <a:t>Empirical Process Control model helps make decisions based on inputs and requirements that are clearly defined and sorted out.</a:t>
            </a:r>
          </a:p>
          <a:p>
            <a:pPr lvl="0">
              <a:buFont typeface="+mj-lt"/>
              <a:buAutoNum type="alphaUcPeriod"/>
            </a:pPr>
            <a:r>
              <a:rPr lang="en-US" sz="1800" dirty="0"/>
              <a:t>Empirical Process Control model helps make decisions based on a particular input that will always provide a specific output.</a:t>
            </a:r>
          </a:p>
          <a:p>
            <a:pPr lvl="0">
              <a:buFont typeface="+mj-lt"/>
              <a:buAutoNum type="alphaUcPeriod"/>
            </a:pPr>
            <a:r>
              <a:rPr lang="en-US" sz="1800" dirty="0"/>
              <a:t>Empirical Process Control model helps make decisions based on processes that generate unpredictable and unrepeatable outputs.</a:t>
            </a:r>
          </a:p>
          <a:p>
            <a:pPr lvl="0">
              <a:buFont typeface="+mj-lt"/>
              <a:buAutoNum type="alphaUcPeriod"/>
            </a:pPr>
            <a:r>
              <a:rPr lang="en-US" sz="1800" dirty="0"/>
              <a:t>Empirical Process Control model helps make decisions based on observation and experimentation rather than on detailed upfront planning.</a:t>
            </a:r>
          </a:p>
          <a:p>
            <a:pPr marL="0" lvl="0" indent="0">
              <a:buNone/>
            </a:pPr>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t>D</a:t>
            </a:r>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48</a:t>
            </a:fld>
            <a:endParaRPr lang="en-US" dirty="0"/>
          </a:p>
        </p:txBody>
      </p:sp>
    </p:spTree>
    <p:extLst>
      <p:ext uri="{BB962C8B-B14F-4D97-AF65-F5344CB8AC3E}">
        <p14:creationId xmlns:p14="http://schemas.microsoft.com/office/powerpoint/2010/main" val="2383103512"/>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does </a:t>
            </a:r>
            <a:r>
              <a:rPr lang="en-IN" sz="1800" b="1" dirty="0">
                <a:latin typeface="Calibri" panose="020F0502020204030204" pitchFamily="34" charset="0"/>
              </a:rPr>
              <a:t>not</a:t>
            </a:r>
            <a:r>
              <a:rPr lang="en-IN" sz="1800" dirty="0">
                <a:latin typeface="Calibri" panose="020F0502020204030204" pitchFamily="34" charset="0"/>
              </a:rPr>
              <a:t> aid in ensuring transparency in a Scrum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ensures that the project has an open Prioritized Product Backlog with prioritized User Stories that can be viewed by everyone, both within and outside the Scrum Team.</a:t>
            </a:r>
          </a:p>
          <a:p>
            <a:pPr lvl="0">
              <a:buFont typeface="+mj-lt"/>
              <a:buAutoNum type="alphaUcPeriod"/>
            </a:pPr>
            <a:r>
              <a:rPr lang="en-IN" sz="1800" dirty="0">
                <a:latin typeface="Calibri" panose="020F0502020204030204" pitchFamily="34" charset="0"/>
              </a:rPr>
              <a:t>Scrum ensures that there is clear visibility into the team’s progress through the use of a Scrumboard, Burndown Chart, and other information radiators.</a:t>
            </a:r>
          </a:p>
          <a:p>
            <a:pPr lvl="0">
              <a:buFont typeface="+mj-lt"/>
              <a:buAutoNum type="alphaUcPeriod"/>
            </a:pPr>
            <a:r>
              <a:rPr lang="en-IN" sz="1800" dirty="0">
                <a:latin typeface="Calibri" panose="020F0502020204030204" pitchFamily="34" charset="0"/>
              </a:rPr>
              <a:t>Scrum ensures transparency through detailed upfront planning in which all the key stakeholders participate.</a:t>
            </a:r>
          </a:p>
          <a:p>
            <a:pPr lvl="0">
              <a:buFont typeface="+mj-lt"/>
              <a:buAutoNum type="alphaUcPeriod"/>
            </a:pPr>
            <a:r>
              <a:rPr lang="en-IN" sz="1800" dirty="0">
                <a:latin typeface="Calibri" panose="020F0502020204030204" pitchFamily="34" charset="0"/>
              </a:rPr>
              <a:t>Scrum ensures transparency through a Project Vision Statement that is visible to all the internal and external 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49</a:t>
            </a:fld>
            <a:endParaRPr lang="en-US" dirty="0"/>
          </a:p>
        </p:txBody>
      </p:sp>
    </p:spTree>
    <p:extLst>
      <p:ext uri="{BB962C8B-B14F-4D97-AF65-F5344CB8AC3E}">
        <p14:creationId xmlns:p14="http://schemas.microsoft.com/office/powerpoint/2010/main" val="3145974484"/>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does </a:t>
            </a:r>
            <a:r>
              <a:rPr lang="en-IN" sz="1800" b="1" dirty="0"/>
              <a:t>not</a:t>
            </a:r>
            <a:r>
              <a:rPr lang="en-IN" sz="1800" dirty="0"/>
              <a:t> aid in ensuring transparency in a Scrum project?</a:t>
            </a:r>
          </a:p>
          <a:p>
            <a:pPr lvl="0"/>
            <a:endParaRPr lang="en-IN" sz="1800" dirty="0"/>
          </a:p>
          <a:p>
            <a:pPr lvl="0">
              <a:buFont typeface="+mj-lt"/>
              <a:buAutoNum type="alphaUcPeriod"/>
            </a:pPr>
            <a:r>
              <a:rPr lang="en-IN" sz="1800" dirty="0"/>
              <a:t>Scrum ensures that the project has an open Prioritized Product Backlog with prioritized User Stories that can be viewed by everyone, both within and outside the Scrum Team.</a:t>
            </a:r>
          </a:p>
          <a:p>
            <a:pPr lvl="0">
              <a:buFont typeface="+mj-lt"/>
              <a:buAutoNum type="alphaUcPeriod"/>
            </a:pPr>
            <a:r>
              <a:rPr lang="en-IN" sz="1800" dirty="0"/>
              <a:t>Scrum ensures that there is clear visibility into the team’s progress through the use of a </a:t>
            </a:r>
            <a:r>
              <a:rPr lang="en-IN" sz="1800" dirty="0" err="1"/>
              <a:t>Scrumboard</a:t>
            </a:r>
            <a:r>
              <a:rPr lang="en-IN" sz="1800" dirty="0"/>
              <a:t>, </a:t>
            </a:r>
            <a:r>
              <a:rPr lang="en-IN" sz="1800" dirty="0" err="1"/>
              <a:t>Burndown</a:t>
            </a:r>
            <a:r>
              <a:rPr lang="en-IN" sz="1800" dirty="0"/>
              <a:t> Chart, and other information radiators.</a:t>
            </a:r>
          </a:p>
          <a:p>
            <a:pPr lvl="0">
              <a:buFont typeface="+mj-lt"/>
              <a:buAutoNum type="alphaUcPeriod"/>
            </a:pPr>
            <a:r>
              <a:rPr lang="en-IN" sz="1800" dirty="0"/>
              <a:t>Scrum ensures transparency through detailed upfront planning in which all the key stakeholders participate.</a:t>
            </a:r>
          </a:p>
          <a:p>
            <a:pPr lvl="0">
              <a:buFont typeface="+mj-lt"/>
              <a:buAutoNum type="alphaUcPeriod"/>
            </a:pPr>
            <a:r>
              <a:rPr lang="en-IN" sz="1800" dirty="0"/>
              <a:t>Scrum ensures transparency through a Project Vision Statement that is visible to all the internal and external stakeholders.</a:t>
            </a:r>
          </a:p>
          <a:p>
            <a:pPr lvl="0">
              <a:buFont typeface="+mj-lt"/>
              <a:buAutoNum type="alphaUcPeriod"/>
            </a:pPr>
            <a:endParaRPr lang="en-IN" sz="1800" dirty="0"/>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C</a:t>
            </a: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50</a:t>
            </a:fld>
            <a:endParaRPr lang="en-US" dirty="0"/>
          </a:p>
        </p:txBody>
      </p:sp>
    </p:spTree>
    <p:extLst>
      <p:ext uri="{BB962C8B-B14F-4D97-AF65-F5344CB8AC3E}">
        <p14:creationId xmlns:p14="http://schemas.microsoft.com/office/powerpoint/2010/main" val="1015251617"/>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NOT an example of the Scrum principle ‘Empirical Process Control’?</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Use of </a:t>
            </a:r>
            <a:r>
              <a:rPr lang="en-IN" sz="1800" dirty="0" err="1"/>
              <a:t>Scrumboard</a:t>
            </a:r>
            <a:r>
              <a:rPr lang="en-IN" sz="1800" dirty="0"/>
              <a:t> to ensure clear visibility into the Scrum Team’s progress.</a:t>
            </a:r>
          </a:p>
          <a:p>
            <a:pPr lvl="0">
              <a:buFont typeface="+mj-lt"/>
              <a:buAutoNum type="alphaUcPeriod"/>
            </a:pPr>
            <a:r>
              <a:rPr lang="en-IN" sz="1800" dirty="0"/>
              <a:t>Use of Release Planning Schedule to ensure coordination across multiple Scrum Teams.</a:t>
            </a:r>
          </a:p>
          <a:p>
            <a:pPr lvl="0">
              <a:buFont typeface="+mj-lt"/>
              <a:buAutoNum type="alphaUcPeriod"/>
            </a:pPr>
            <a:r>
              <a:rPr lang="en-IN" sz="1800" dirty="0"/>
              <a:t>Use of Prioritized Product Backlog to be viewed by internal and external stakeholders.</a:t>
            </a:r>
          </a:p>
          <a:p>
            <a:pPr lvl="0">
              <a:buFont typeface="+mj-lt"/>
              <a:buAutoNum type="alphaUcPeriod"/>
            </a:pPr>
            <a:r>
              <a:rPr lang="en-IN" sz="1800" dirty="0"/>
              <a:t>Use of fixed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51</a:t>
            </a:fld>
            <a:endParaRPr lang="en-US" dirty="0"/>
          </a:p>
        </p:txBody>
      </p:sp>
    </p:spTree>
    <p:extLst>
      <p:ext uri="{BB962C8B-B14F-4D97-AF65-F5344CB8AC3E}">
        <p14:creationId xmlns:p14="http://schemas.microsoft.com/office/powerpoint/2010/main" val="106782496"/>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NOT an example of the Scrum principle ‘Empirical Process Control’?</a:t>
            </a:r>
          </a:p>
          <a:p>
            <a:pPr lvl="0"/>
            <a:endParaRPr lang="en-IN" sz="1800" dirty="0"/>
          </a:p>
          <a:p>
            <a:pPr lvl="0">
              <a:buFont typeface="+mj-lt"/>
              <a:buAutoNum type="alphaUcPeriod"/>
            </a:pPr>
            <a:r>
              <a:rPr lang="en-IN" sz="1800" dirty="0"/>
              <a:t>Use of </a:t>
            </a:r>
            <a:r>
              <a:rPr lang="en-IN" sz="1800" dirty="0" err="1"/>
              <a:t>Scrumboard</a:t>
            </a:r>
            <a:r>
              <a:rPr lang="en-IN" sz="1800" dirty="0"/>
              <a:t> to ensure clear visibility into the Scrum Team’s progress.</a:t>
            </a:r>
          </a:p>
          <a:p>
            <a:pPr lvl="0">
              <a:buFont typeface="+mj-lt"/>
              <a:buAutoNum type="alphaUcPeriod"/>
            </a:pPr>
            <a:r>
              <a:rPr lang="en-IN" sz="1800" dirty="0"/>
              <a:t>Use of Release Planning Schedule to ensure coordination across multiple Scrum Teams.</a:t>
            </a:r>
          </a:p>
          <a:p>
            <a:pPr lvl="0">
              <a:buFont typeface="+mj-lt"/>
              <a:buAutoNum type="alphaUcPeriod"/>
            </a:pPr>
            <a:r>
              <a:rPr lang="en-IN" sz="1800" dirty="0"/>
              <a:t>Use of Prioritized Product Backlog to be viewed by internal and external stakeholders.</a:t>
            </a:r>
          </a:p>
          <a:p>
            <a:pPr lvl="0">
              <a:buFont typeface="+mj-lt"/>
              <a:buAutoNum type="alphaUcPeriod"/>
            </a:pPr>
            <a:r>
              <a:rPr lang="en-IN" sz="1800" dirty="0"/>
              <a:t>Use of fixed amount of time for each process and activity in a Scrum project.</a:t>
            </a:r>
          </a:p>
          <a:p>
            <a:pPr lvl="0">
              <a:buFont typeface="+mj-lt"/>
              <a:buAutoNum type="alphaUcPeriod"/>
            </a:pPr>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t>D</a:t>
            </a:r>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52</a:t>
            </a:fld>
            <a:endParaRPr lang="en-US" dirty="0"/>
          </a:p>
        </p:txBody>
      </p:sp>
    </p:spTree>
    <p:extLst>
      <p:ext uri="{BB962C8B-B14F-4D97-AF65-F5344CB8AC3E}">
        <p14:creationId xmlns:p14="http://schemas.microsoft.com/office/powerpoint/2010/main" val="1303940173"/>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Self-organization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53</a:t>
            </a:fld>
            <a:endParaRPr lang="en-US" dirty="0"/>
          </a:p>
        </p:txBody>
      </p:sp>
    </p:spTree>
    <p:extLst>
      <p:ext uri="{BB962C8B-B14F-4D97-AF65-F5344CB8AC3E}">
        <p14:creationId xmlns:p14="http://schemas.microsoft.com/office/powerpoint/2010/main" val="2004522988"/>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As a self-organizing Scrum Team, Team L manages the work they will carry out during the Sprints in their current project. Their Product Owner has confidence in Team L believing them to be fully motivated and, therefore adheres to a participative management style. According to the various management and leadership theories, which kind of a leader is the Product Owner?</a:t>
            </a:r>
          </a:p>
          <a:p>
            <a:pPr lvl="0"/>
            <a:endParaRPr lang="en-IN" sz="1800" dirty="0">
              <a:latin typeface="Calibri" panose="020F0502020204030204" pitchFamily="34" charset="0"/>
            </a:endParaRPr>
          </a:p>
          <a:p>
            <a:pPr lvl="0">
              <a:buFont typeface="+mj-lt"/>
              <a:buAutoNum type="alphaUcPeriod"/>
            </a:pPr>
            <a:r>
              <a:rPr lang="en-US" sz="1800" dirty="0"/>
              <a:t>A Theory Y leader</a:t>
            </a:r>
          </a:p>
          <a:p>
            <a:pPr lvl="0">
              <a:buFont typeface="+mj-lt"/>
              <a:buAutoNum type="alphaUcPeriod"/>
            </a:pPr>
            <a:r>
              <a:rPr lang="en-US" sz="1800" dirty="0"/>
              <a:t>A Task-oriented leader</a:t>
            </a:r>
          </a:p>
          <a:p>
            <a:pPr lvl="0">
              <a:buFont typeface="+mj-lt"/>
              <a:buAutoNum type="alphaUcPeriod"/>
            </a:pPr>
            <a:r>
              <a:rPr lang="en-US" sz="1800" dirty="0"/>
              <a:t>A Delegating leader</a:t>
            </a:r>
          </a:p>
          <a:p>
            <a:pPr lvl="0">
              <a:buFont typeface="+mj-lt"/>
              <a:buAutoNum type="alphaUcPeriod"/>
            </a:pPr>
            <a:r>
              <a:rPr lang="en-US" sz="1800" dirty="0"/>
              <a:t>A Theory X leader</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54</a:t>
            </a:fld>
            <a:endParaRPr lang="en-US" dirty="0"/>
          </a:p>
        </p:txBody>
      </p:sp>
    </p:spTree>
    <p:extLst>
      <p:ext uri="{BB962C8B-B14F-4D97-AF65-F5344CB8AC3E}">
        <p14:creationId xmlns:p14="http://schemas.microsoft.com/office/powerpoint/2010/main" val="575166944"/>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As a self-organizing Scrum Team, Team L manages the work they will carry out during the Sprints in their current project. Their Product Owner has confidence in Team L believing them to be fully motivated and, therefore adheres to a participative management style. According to the various management and leadership theories, which kind of a leader is the Product Owner?</a:t>
            </a:r>
          </a:p>
          <a:p>
            <a:pPr lvl="0"/>
            <a:endParaRPr lang="en-IN" sz="1800" dirty="0"/>
          </a:p>
          <a:p>
            <a:pPr lvl="0">
              <a:buFont typeface="+mj-lt"/>
              <a:buAutoNum type="alphaUcPeriod"/>
            </a:pPr>
            <a:r>
              <a:rPr lang="en-US" sz="1800" dirty="0"/>
              <a:t>A Theory Y leader</a:t>
            </a:r>
          </a:p>
          <a:p>
            <a:pPr lvl="0">
              <a:buFont typeface="+mj-lt"/>
              <a:buAutoNum type="alphaUcPeriod"/>
            </a:pPr>
            <a:r>
              <a:rPr lang="en-US" sz="1800" dirty="0"/>
              <a:t>A Task-oriented leader</a:t>
            </a:r>
          </a:p>
          <a:p>
            <a:pPr lvl="0">
              <a:buFont typeface="+mj-lt"/>
              <a:buAutoNum type="alphaUcPeriod"/>
            </a:pPr>
            <a:r>
              <a:rPr lang="en-US" sz="1800" dirty="0"/>
              <a:t>A Delegating leader</a:t>
            </a:r>
          </a:p>
          <a:p>
            <a:pPr lvl="0">
              <a:buFont typeface="+mj-lt"/>
              <a:buAutoNum type="alphaUcPeriod"/>
            </a:pPr>
            <a:r>
              <a:rPr lang="en-US" sz="1800" dirty="0"/>
              <a:t>A Theory X leader</a:t>
            </a:r>
          </a:p>
          <a:p>
            <a:pPr lvl="0"/>
            <a:endParaRPr lang="en-IN" sz="1800" dirty="0"/>
          </a:p>
          <a:p>
            <a:pPr lvl="0">
              <a:buFont typeface="+mj-lt"/>
              <a:buAutoNum type="alphaUcPeriod"/>
            </a:pPr>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534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55</a:t>
            </a:fld>
            <a:endParaRPr lang="en-US" dirty="0"/>
          </a:p>
        </p:txBody>
      </p:sp>
    </p:spTree>
    <p:extLst>
      <p:ext uri="{BB962C8B-B14F-4D97-AF65-F5344CB8AC3E}">
        <p14:creationId xmlns:p14="http://schemas.microsoft.com/office/powerpoint/2010/main" val="2774072757"/>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Leonard is the Product Owner for a Scrum project to develop software for library management. He knows that he must facilitate the formation of a self-organizing team in order to achieve the goals of the project. Which of the following is NOT true of self-organizing teams in Scrum?</a:t>
            </a:r>
          </a:p>
          <a:p>
            <a:pPr lvl="0"/>
            <a:endParaRPr lang="en-IN" sz="1800" dirty="0">
              <a:latin typeface="Calibri" panose="020F0502020204030204" pitchFamily="34" charset="0"/>
            </a:endParaRPr>
          </a:p>
          <a:p>
            <a:pPr lvl="0">
              <a:buFont typeface="+mj-lt"/>
              <a:buAutoNum type="alphaUcPeriod"/>
            </a:pPr>
            <a:r>
              <a:rPr lang="en-US" sz="1800" dirty="0"/>
              <a:t>In a self-organizing Scrum Team, new team members can be added whenever the Scrum Team desires.</a:t>
            </a:r>
          </a:p>
          <a:p>
            <a:pPr lvl="0">
              <a:buFont typeface="+mj-lt"/>
              <a:buAutoNum type="alphaUcPeriod"/>
            </a:pPr>
            <a:r>
              <a:rPr lang="en-US" sz="1800" dirty="0"/>
              <a:t>A self-organizing team can create tasks independently during the Create Tasks process.</a:t>
            </a:r>
          </a:p>
          <a:p>
            <a:pPr lvl="0">
              <a:buFont typeface="+mj-lt"/>
              <a:buAutoNum type="alphaUcPeriod"/>
            </a:pPr>
            <a:r>
              <a:rPr lang="en-US" sz="1800" dirty="0"/>
              <a:t>The team can benefit from the expertise of cross-functional team members in carrying out the work of the project during the Create Deliverables process</a:t>
            </a:r>
          </a:p>
          <a:p>
            <a:pPr lvl="0">
              <a:buFont typeface="+mj-lt"/>
              <a:buAutoNum type="alphaUcPeriod"/>
            </a:pPr>
            <a:r>
              <a:rPr lang="en-US" sz="1800" dirty="0"/>
              <a:t>Team members should have a clear understanding of the Project Vision and how the project will deliver value to the organization.</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56</a:t>
            </a:fld>
            <a:endParaRPr lang="en-US" dirty="0"/>
          </a:p>
        </p:txBody>
      </p:sp>
    </p:spTree>
    <p:extLst>
      <p:ext uri="{BB962C8B-B14F-4D97-AF65-F5344CB8AC3E}">
        <p14:creationId xmlns:p14="http://schemas.microsoft.com/office/powerpoint/2010/main" val="2369527435"/>
      </p:ext>
    </p:extLst>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Leonard is the Product Owner for a Scrum project to develop software for library management. He knows that he must facilitate the formation of a self-organizing team in order to achieve the goals of the project. Which of the following is NOT true of self-organizing teams in Scrum?</a:t>
            </a:r>
          </a:p>
          <a:p>
            <a:pPr lvl="0"/>
            <a:endParaRPr lang="en-IN" sz="1800" dirty="0"/>
          </a:p>
          <a:p>
            <a:pPr lvl="0">
              <a:buFont typeface="+mj-lt"/>
              <a:buAutoNum type="alphaUcPeriod"/>
            </a:pPr>
            <a:r>
              <a:rPr lang="en-US" sz="1800" dirty="0"/>
              <a:t>In a self-organizing Scrum Team, new team members can be added whenever the Scrum Team desires.</a:t>
            </a:r>
          </a:p>
          <a:p>
            <a:pPr lvl="0">
              <a:buFont typeface="+mj-lt"/>
              <a:buAutoNum type="alphaUcPeriod"/>
            </a:pPr>
            <a:r>
              <a:rPr lang="en-US" sz="1800" dirty="0"/>
              <a:t>A self-organizing team can create tasks independently during the Create Tasks process.</a:t>
            </a:r>
          </a:p>
          <a:p>
            <a:pPr lvl="0">
              <a:buFont typeface="+mj-lt"/>
              <a:buAutoNum type="alphaUcPeriod"/>
            </a:pPr>
            <a:r>
              <a:rPr lang="en-US" sz="1800" dirty="0"/>
              <a:t>The team can benefit from the expertise of cross-functional team members in carrying out the work of the project during the Create Deliverables process</a:t>
            </a:r>
          </a:p>
          <a:p>
            <a:pPr lvl="0">
              <a:buFont typeface="+mj-lt"/>
              <a:buAutoNum type="alphaUcPeriod"/>
            </a:pPr>
            <a:r>
              <a:rPr lang="en-US" sz="1800" dirty="0"/>
              <a:t>Team members should have a clear understanding of the Project Vision and how the project will deliver value to the organization.</a:t>
            </a:r>
          </a:p>
          <a:p>
            <a:pPr lvl="0"/>
            <a:endParaRPr lang="en-IN" sz="1800" dirty="0"/>
          </a:p>
          <a:p>
            <a:pPr lvl="0"/>
            <a:r>
              <a:rPr lang="en-IN" sz="1800" dirty="0">
                <a:latin typeface="Calibri" panose="020F0502020204030204" pitchFamily="34" charset="0"/>
              </a:rPr>
              <a:t>Answer: </a:t>
            </a:r>
            <a:r>
              <a:rPr lang="en-IN" sz="1800" b="1" dirty="0"/>
              <a:t>A</a:t>
            </a:r>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534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57</a:t>
            </a:fld>
            <a:endParaRPr lang="en-US" dirty="0"/>
          </a:p>
        </p:txBody>
      </p:sp>
    </p:spTree>
    <p:extLst>
      <p:ext uri="{BB962C8B-B14F-4D97-AF65-F5344CB8AC3E}">
        <p14:creationId xmlns:p14="http://schemas.microsoft.com/office/powerpoint/2010/main" val="3432896517"/>
      </p:ext>
    </p:extLst>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self-organization?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emphasizing achieving results by focusing on the needs of the Scrum Team.</a:t>
            </a:r>
          </a:p>
          <a:p>
            <a:pPr lvl="0">
              <a:buFont typeface="+mj-lt"/>
              <a:buAutoNum type="alphaUcPeriod"/>
            </a:pPr>
            <a:r>
              <a:rPr lang="en-IN" sz="1800" dirty="0">
                <a:latin typeface="Calibri" panose="020F0502020204030204" pitchFamily="34" charset="0"/>
              </a:rPr>
              <a:t>It refers to delivering maximum business value in a minimum time span.</a:t>
            </a:r>
          </a:p>
          <a:p>
            <a:pPr lvl="0">
              <a:buFont typeface="+mj-lt"/>
              <a:buAutoNum type="alphaUcPeriod"/>
            </a:pPr>
            <a:r>
              <a:rPr lang="en-IN" sz="1800" dirty="0">
                <a:latin typeface="Calibri" panose="020F0502020204030204" pitchFamily="34" charset="0"/>
              </a:rPr>
              <a:t>It refers to prioritizing creation of high value deliverables over lower value deliverables</a:t>
            </a:r>
          </a:p>
          <a:p>
            <a:pPr lvl="0">
              <a:buFont typeface="+mj-lt"/>
              <a:buAutoNum type="alphaUcPeriod"/>
            </a:pPr>
            <a:r>
              <a:rPr lang="en-IN" sz="1800" dirty="0">
                <a:latin typeface="Calibri" panose="020F0502020204030204" pitchFamily="34" charset="0"/>
              </a:rPr>
              <a:t>It refers to allowing all facets of Scrum process to be observed by everyone.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58</a:t>
            </a:fld>
            <a:endParaRPr lang="en-US" dirty="0"/>
          </a:p>
        </p:txBody>
      </p:sp>
    </p:spTree>
    <p:extLst>
      <p:ext uri="{BB962C8B-B14F-4D97-AF65-F5344CB8AC3E}">
        <p14:creationId xmlns:p14="http://schemas.microsoft.com/office/powerpoint/2010/main" val="3411291830"/>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self-organization?</a:t>
            </a:r>
          </a:p>
          <a:p>
            <a:pPr lvl="0"/>
            <a:endParaRPr lang="en-IN" sz="1800" dirty="0"/>
          </a:p>
          <a:p>
            <a:pPr lvl="0">
              <a:buFont typeface="+mj-lt"/>
              <a:buAutoNum type="alphaUcPeriod"/>
            </a:pPr>
            <a:r>
              <a:rPr lang="en-IN" sz="1800" dirty="0"/>
              <a:t>It refers to emphasizing achieving results by focusing on the needs of the Scrum Team.</a:t>
            </a:r>
          </a:p>
          <a:p>
            <a:pPr lvl="0">
              <a:buFont typeface="+mj-lt"/>
              <a:buAutoNum type="alphaUcPeriod"/>
            </a:pPr>
            <a:r>
              <a:rPr lang="en-IN" sz="1800" dirty="0"/>
              <a:t>It refers to delivering maximum business value in a minimum time span.</a:t>
            </a:r>
          </a:p>
          <a:p>
            <a:pPr lvl="0">
              <a:buFont typeface="+mj-lt"/>
              <a:buAutoNum type="alphaUcPeriod"/>
            </a:pPr>
            <a:r>
              <a:rPr lang="en-IN" sz="1800" dirty="0"/>
              <a:t>It refers to prioritizing creation of high value deliverables over lower value deliverables</a:t>
            </a:r>
          </a:p>
          <a:p>
            <a:pPr lvl="0">
              <a:buFont typeface="+mj-lt"/>
              <a:buAutoNum type="alphaUcPeriod"/>
            </a:pPr>
            <a:r>
              <a:rPr lang="en-IN" sz="1800" dirty="0"/>
              <a:t>It refers to allowing all facets of Scrum process to be observed by everyone.</a:t>
            </a:r>
          </a:p>
          <a:p>
            <a:pPr lvl="0">
              <a:buFont typeface="+mj-lt"/>
              <a:buAutoNum type="alphaUcPeriod"/>
            </a:pPr>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534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59</a:t>
            </a:fld>
            <a:endParaRPr lang="en-US" dirty="0"/>
          </a:p>
        </p:txBody>
      </p:sp>
    </p:spTree>
    <p:extLst>
      <p:ext uri="{BB962C8B-B14F-4D97-AF65-F5344CB8AC3E}">
        <p14:creationId xmlns:p14="http://schemas.microsoft.com/office/powerpoint/2010/main" val="1798528565"/>
      </p:ext>
    </p:extLst>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Scrum framework is TRUE?</a:t>
            </a:r>
          </a:p>
          <a:p>
            <a:pPr lvl="0"/>
            <a:endParaRPr lang="en-IN" sz="1800" dirty="0">
              <a:latin typeface="Calibri" panose="020F0502020204030204" pitchFamily="34" charset="0"/>
            </a:endParaRPr>
          </a:p>
          <a:p>
            <a:pPr lvl="0">
              <a:buFont typeface="+mj-lt"/>
              <a:buAutoNum type="alphaUcPeriod"/>
            </a:pPr>
            <a:r>
              <a:rPr lang="en-IN" sz="1800" dirty="0"/>
              <a:t>Focuses on detailed upfront project planning.</a:t>
            </a:r>
          </a:p>
          <a:p>
            <a:pPr lvl="0">
              <a:buFont typeface="+mj-lt"/>
              <a:buAutoNum type="alphaUcPeriod"/>
            </a:pPr>
            <a:r>
              <a:rPr lang="en-IN" sz="1800" dirty="0"/>
              <a:t>Allows teams to take ownership of tasks.</a:t>
            </a:r>
          </a:p>
          <a:p>
            <a:pPr lvl="0">
              <a:buFont typeface="+mj-lt"/>
              <a:buAutoNum type="alphaUcPeriod"/>
            </a:pPr>
            <a:r>
              <a:rPr lang="en-IN" sz="1800" dirty="0"/>
              <a:t>Enables delegation of authority from one level to another.</a:t>
            </a:r>
          </a:p>
          <a:p>
            <a:pPr lvl="0">
              <a:buFont typeface="+mj-lt"/>
              <a:buAutoNum type="alphaUcPeriod"/>
            </a:pPr>
            <a:r>
              <a:rPr lang="en-IN" sz="1800" dirty="0"/>
              <a:t>Emphasizes individual accountability rather than group accountability.</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60</a:t>
            </a:fld>
            <a:endParaRPr lang="en-US" dirty="0"/>
          </a:p>
        </p:txBody>
      </p:sp>
    </p:spTree>
    <p:extLst>
      <p:ext uri="{BB962C8B-B14F-4D97-AF65-F5344CB8AC3E}">
        <p14:creationId xmlns:p14="http://schemas.microsoft.com/office/powerpoint/2010/main" val="2307678874"/>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Scrum framework is TRUE?</a:t>
            </a:r>
          </a:p>
          <a:p>
            <a:pPr lvl="0"/>
            <a:endParaRPr lang="en-IN" sz="1800" dirty="0"/>
          </a:p>
          <a:p>
            <a:pPr lvl="0">
              <a:buFont typeface="+mj-lt"/>
              <a:buAutoNum type="alphaUcPeriod"/>
            </a:pPr>
            <a:r>
              <a:rPr lang="en-IN" sz="1800" dirty="0"/>
              <a:t>Focuses on detailed upfront project planning.</a:t>
            </a:r>
          </a:p>
          <a:p>
            <a:pPr lvl="0">
              <a:buFont typeface="+mj-lt"/>
              <a:buAutoNum type="alphaUcPeriod"/>
            </a:pPr>
            <a:r>
              <a:rPr lang="en-IN" sz="1800" dirty="0"/>
              <a:t>Allows teams to take ownership of tasks.</a:t>
            </a:r>
          </a:p>
          <a:p>
            <a:pPr lvl="0">
              <a:buFont typeface="+mj-lt"/>
              <a:buAutoNum type="alphaUcPeriod"/>
            </a:pPr>
            <a:r>
              <a:rPr lang="en-IN" sz="1800" dirty="0"/>
              <a:t>Enables delegation of authority from one level to another.</a:t>
            </a:r>
          </a:p>
          <a:p>
            <a:pPr lvl="0">
              <a:buFont typeface="+mj-lt"/>
              <a:buAutoNum type="alphaUcPeriod"/>
            </a:pPr>
            <a:r>
              <a:rPr lang="en-IN" sz="1800" dirty="0"/>
              <a:t>Emphasizes individual accountability rather than group accountability.</a:t>
            </a:r>
          </a:p>
          <a:p>
            <a:pPr lvl="0"/>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t>B</a:t>
            </a:r>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534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61</a:t>
            </a:fld>
            <a:endParaRPr lang="en-US" dirty="0"/>
          </a:p>
        </p:txBody>
      </p:sp>
    </p:spTree>
    <p:extLst>
      <p:ext uri="{BB962C8B-B14F-4D97-AF65-F5344CB8AC3E}">
        <p14:creationId xmlns:p14="http://schemas.microsoft.com/office/powerpoint/2010/main" val="1820258501"/>
      </p:ext>
    </p:extLst>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Collaboration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62</a:t>
            </a:fld>
            <a:endParaRPr lang="en-US" dirty="0"/>
          </a:p>
        </p:txBody>
      </p:sp>
    </p:spTree>
    <p:extLst>
      <p:ext uri="{BB962C8B-B14F-4D97-AF65-F5344CB8AC3E}">
        <p14:creationId xmlns:p14="http://schemas.microsoft.com/office/powerpoint/2010/main" val="2305967060"/>
      </p:ext>
    </p:extLst>
  </p:cSld>
  <p:clrMapOvr>
    <a:masterClrMapping/>
  </p:clrMapOvr>
  <p:transition spd="med">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Scrum Core Team members collaborate with each other to deliver the maximum value to the customers. Which of the following is NOT true about collaboration in Scrum:</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Collaboration minimizes the need for changes resulting from poorly clarified requirements</a:t>
            </a:r>
          </a:p>
          <a:p>
            <a:pPr lvl="0">
              <a:buFont typeface="+mj-lt"/>
              <a:buAutoNum type="alphaUcPeriod"/>
            </a:pPr>
            <a:r>
              <a:rPr lang="en-US" sz="1800" dirty="0"/>
              <a:t>Risks are identified and dealt with efficiently.</a:t>
            </a:r>
          </a:p>
          <a:p>
            <a:pPr lvl="0">
              <a:buFont typeface="+mj-lt"/>
              <a:buAutoNum type="alphaUcPeriod"/>
            </a:pPr>
            <a:r>
              <a:rPr lang="en-US" sz="1800" dirty="0"/>
              <a:t>It is possible to identify the low performer in any team.</a:t>
            </a:r>
          </a:p>
          <a:p>
            <a:pPr lvl="0">
              <a:buFont typeface="+mj-lt"/>
              <a:buAutoNum type="alphaUcPeriod"/>
            </a:pPr>
            <a:r>
              <a:rPr lang="en-US" sz="1800" dirty="0"/>
              <a:t>Continuous improvement is ensured through the sharing of lessons learned.</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63</a:t>
            </a:fld>
            <a:endParaRPr lang="en-US" dirty="0"/>
          </a:p>
        </p:txBody>
      </p:sp>
    </p:spTree>
    <p:extLst>
      <p:ext uri="{BB962C8B-B14F-4D97-AF65-F5344CB8AC3E}">
        <p14:creationId xmlns:p14="http://schemas.microsoft.com/office/powerpoint/2010/main" val="2726040100"/>
      </p:ext>
    </p:extLst>
  </p:cSld>
  <p:clrMapOvr>
    <a:masterClrMapping/>
  </p:clrMapOvr>
  <p:transition spd="med">
    <p:pull/>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Scrum Core Team members collaborate with each other to deliver the maximum value to the customers. Which of the following is NOT true about collaboration in Scrum:</a:t>
            </a:r>
            <a:endParaRPr lang="en-IN" sz="1800" dirty="0"/>
          </a:p>
          <a:p>
            <a:pPr lvl="0"/>
            <a:endParaRPr lang="en-IN" sz="1800" dirty="0"/>
          </a:p>
          <a:p>
            <a:pPr lvl="0">
              <a:buFont typeface="+mj-lt"/>
              <a:buAutoNum type="alphaUcPeriod"/>
            </a:pPr>
            <a:r>
              <a:rPr lang="en-US" sz="1800" dirty="0"/>
              <a:t>Collaboration minimizes the need for changes resulting from poorly clarified requirements</a:t>
            </a:r>
          </a:p>
          <a:p>
            <a:pPr lvl="0">
              <a:buFont typeface="+mj-lt"/>
              <a:buAutoNum type="alphaUcPeriod"/>
            </a:pPr>
            <a:r>
              <a:rPr lang="en-US" sz="1800" dirty="0"/>
              <a:t>Risks are identified and dealt with efficiently.</a:t>
            </a:r>
          </a:p>
          <a:p>
            <a:pPr lvl="0">
              <a:buFont typeface="+mj-lt"/>
              <a:buAutoNum type="alphaUcPeriod"/>
            </a:pPr>
            <a:r>
              <a:rPr lang="en-US" sz="1800" dirty="0"/>
              <a:t>It is possible to identify the low performer in any team.</a:t>
            </a:r>
          </a:p>
          <a:p>
            <a:pPr lvl="0">
              <a:buFont typeface="+mj-lt"/>
              <a:buAutoNum type="alphaUcPeriod"/>
            </a:pPr>
            <a:r>
              <a:rPr lang="en-US" sz="1800" dirty="0"/>
              <a:t>Continuous improvement is ensured through the sharing of lessons learned.</a:t>
            </a:r>
          </a:p>
          <a:p>
            <a:pPr lvl="0"/>
            <a:endParaRPr lang="en-IN" sz="1800" dirty="0">
              <a:latin typeface="Calibri" panose="020F0502020204030204" pitchFamily="34" charset="0"/>
            </a:endParaRPr>
          </a:p>
          <a:p>
            <a:pPr lvl="0"/>
            <a:r>
              <a:rPr lang="en-IN" sz="1800" dirty="0"/>
              <a:t>Answer: </a:t>
            </a:r>
            <a:r>
              <a:rPr lang="en-IN" sz="1800" b="1" dirty="0"/>
              <a:t>C</a:t>
            </a:r>
          </a:p>
          <a:p>
            <a:pPr lvl="0"/>
            <a:endParaRPr lang="en-IN" sz="1800" dirty="0"/>
          </a:p>
          <a:p>
            <a:pPr lvl="0"/>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64</a:t>
            </a:fld>
            <a:endParaRPr lang="en-US" dirty="0"/>
          </a:p>
        </p:txBody>
      </p:sp>
    </p:spTree>
    <p:extLst>
      <p:ext uri="{BB962C8B-B14F-4D97-AF65-F5344CB8AC3E}">
        <p14:creationId xmlns:p14="http://schemas.microsoft.com/office/powerpoint/2010/main" val="1490852577"/>
      </p:ext>
    </p:extLst>
  </p:cSld>
  <p:clrMapOvr>
    <a:masterClrMapping/>
  </p:clrMapOvr>
  <p:transition spd="med">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Product Owner, being a part of the Scrum Core Team, must ensure that he/she collaborates with the other team members and the stakeholders throughout the project. Which of the following statements is true about the particular project benefits realized due to collaboration within Scrum?</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Collaboration helps identify the need for change in the process.</a:t>
            </a:r>
          </a:p>
          <a:p>
            <a:pPr lvl="0">
              <a:buFont typeface="+mj-lt"/>
              <a:buAutoNum type="alphaUcPeriod"/>
            </a:pPr>
            <a:r>
              <a:rPr lang="en-US" sz="1800" dirty="0"/>
              <a:t>Collaboration enables avoidance of risks.</a:t>
            </a:r>
          </a:p>
          <a:p>
            <a:pPr lvl="0">
              <a:buFont typeface="+mj-lt"/>
              <a:buAutoNum type="alphaUcPeriod"/>
            </a:pPr>
            <a:r>
              <a:rPr lang="en-US" sz="1800" dirty="0"/>
              <a:t>Collaboration enables the team to manage issues more effectively.</a:t>
            </a:r>
          </a:p>
          <a:p>
            <a:pPr lvl="0">
              <a:buFont typeface="+mj-lt"/>
              <a:buAutoNum type="alphaUcPeriod"/>
            </a:pPr>
            <a:r>
              <a:rPr lang="en-US" sz="1800" dirty="0"/>
              <a:t>Collaboration requires the exchange of tasks between the team members at regular intervals.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65</a:t>
            </a:fld>
            <a:endParaRPr lang="en-US" dirty="0"/>
          </a:p>
        </p:txBody>
      </p:sp>
    </p:spTree>
    <p:extLst>
      <p:ext uri="{BB962C8B-B14F-4D97-AF65-F5344CB8AC3E}">
        <p14:creationId xmlns:p14="http://schemas.microsoft.com/office/powerpoint/2010/main" val="2054583982"/>
      </p:ext>
    </p:extLst>
  </p:cSld>
  <p:clrMapOvr>
    <a:masterClrMapping/>
  </p:clrMapOvr>
  <p:transition spd="med">
    <p:pull/>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Product Owner, being a part of the Scrum Core Team, must ensure that he/she collaborates with the other team members and the stakeholders throughout the project. Which of the following statements is true about the particular project benefits realized due to collaboration within Scrum?</a:t>
            </a:r>
            <a:endParaRPr lang="en-IN" sz="1800" dirty="0"/>
          </a:p>
          <a:p>
            <a:pPr lvl="0"/>
            <a:endParaRPr lang="en-IN" sz="1800" dirty="0"/>
          </a:p>
          <a:p>
            <a:pPr lvl="0">
              <a:buFont typeface="+mj-lt"/>
              <a:buAutoNum type="alphaUcPeriod"/>
            </a:pPr>
            <a:r>
              <a:rPr lang="en-US" sz="1800" dirty="0"/>
              <a:t>Collaboration helps identify the need for change in the process.</a:t>
            </a:r>
          </a:p>
          <a:p>
            <a:pPr lvl="0">
              <a:buFont typeface="+mj-lt"/>
              <a:buAutoNum type="alphaUcPeriod"/>
            </a:pPr>
            <a:r>
              <a:rPr lang="en-US" sz="1800" dirty="0"/>
              <a:t>Collaboration enables avoidance of risks.</a:t>
            </a:r>
          </a:p>
          <a:p>
            <a:pPr lvl="0">
              <a:buFont typeface="+mj-lt"/>
              <a:buAutoNum type="alphaUcPeriod"/>
            </a:pPr>
            <a:r>
              <a:rPr lang="en-US" sz="1800" dirty="0"/>
              <a:t>Collaboration enables the team to manage issues more effectively.</a:t>
            </a:r>
          </a:p>
          <a:p>
            <a:pPr lvl="0">
              <a:buFont typeface="+mj-lt"/>
              <a:buAutoNum type="alphaUcPeriod"/>
            </a:pPr>
            <a:r>
              <a:rPr lang="en-US" sz="1800" dirty="0"/>
              <a:t>Collaboration requires the exchange of tasks between the team members at regular intervals.</a:t>
            </a:r>
          </a:p>
          <a:p>
            <a:pPr lvl="0"/>
            <a:endParaRPr lang="en-IN" sz="1800" dirty="0">
              <a:latin typeface="Calibri" panose="020F0502020204030204" pitchFamily="34" charset="0"/>
            </a:endParaRPr>
          </a:p>
          <a:p>
            <a:pPr lvl="0"/>
            <a:r>
              <a:rPr lang="en-IN" sz="1800" dirty="0"/>
              <a:t>Answer: </a:t>
            </a:r>
            <a:r>
              <a:rPr lang="en-IN" sz="1800" b="1" dirty="0"/>
              <a:t>C</a:t>
            </a:r>
          </a:p>
          <a:p>
            <a:pPr lvl="0"/>
            <a:endParaRPr lang="en-IN" sz="1800" dirty="0"/>
          </a:p>
          <a:p>
            <a:pPr lvl="0"/>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66</a:t>
            </a:fld>
            <a:endParaRPr lang="en-US" dirty="0"/>
          </a:p>
        </p:txBody>
      </p:sp>
    </p:spTree>
    <p:extLst>
      <p:ext uri="{BB962C8B-B14F-4D97-AF65-F5344CB8AC3E}">
        <p14:creationId xmlns:p14="http://schemas.microsoft.com/office/powerpoint/2010/main" val="674362757"/>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best defines collaboration?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individual Scrum Team members being aware of each other’s work.</a:t>
            </a:r>
          </a:p>
          <a:p>
            <a:pPr lvl="0">
              <a:buFont typeface="+mj-lt"/>
              <a:buAutoNum type="alphaUcPeriod"/>
            </a:pPr>
            <a:r>
              <a:rPr lang="en-IN" sz="1800" dirty="0">
                <a:latin typeface="Calibri" panose="020F0502020204030204" pitchFamily="34" charset="0"/>
              </a:rPr>
              <a:t>It refers to the Scrum Core Team working together and interfacing with the stakeholders to create and validate the deliverables of the project to meet the stated goals.</a:t>
            </a:r>
          </a:p>
          <a:p>
            <a:pPr lvl="0">
              <a:buFont typeface="+mj-lt"/>
              <a:buAutoNum type="alphaUcPeriod"/>
            </a:pPr>
            <a:r>
              <a:rPr lang="en-IN" sz="1800" dirty="0">
                <a:latin typeface="Calibri" panose="020F0502020204030204" pitchFamily="34" charset="0"/>
              </a:rPr>
              <a:t>It refers to achieving results by focusing on the needs of the Scrum Team.</a:t>
            </a:r>
          </a:p>
          <a:p>
            <a:pPr lvl="0">
              <a:buFont typeface="+mj-lt"/>
              <a:buAutoNum type="alphaUcPeriod"/>
            </a:pPr>
            <a:r>
              <a:rPr lang="en-IN" sz="1800" dirty="0">
                <a:latin typeface="Calibri" panose="020F0502020204030204" pitchFamily="34" charset="0"/>
              </a:rPr>
              <a:t>It refers to proposes fixing a certain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67</a:t>
            </a:fld>
            <a:endParaRPr lang="en-US" dirty="0"/>
          </a:p>
        </p:txBody>
      </p:sp>
    </p:spTree>
    <p:extLst>
      <p:ext uri="{BB962C8B-B14F-4D97-AF65-F5344CB8AC3E}">
        <p14:creationId xmlns:p14="http://schemas.microsoft.com/office/powerpoint/2010/main" val="941456958"/>
      </p:ext>
    </p:extLst>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of the following best defines collaboration?</a:t>
            </a:r>
          </a:p>
          <a:p>
            <a:pPr lvl="0"/>
            <a:endParaRPr lang="en-IN" sz="1800" dirty="0"/>
          </a:p>
          <a:p>
            <a:pPr lvl="0">
              <a:buFont typeface="+mj-lt"/>
              <a:buAutoNum type="alphaUcPeriod"/>
            </a:pPr>
            <a:r>
              <a:rPr lang="en-IN" sz="1800" dirty="0"/>
              <a:t>It refers to individual Scrum Team members being aware of each other’s work.</a:t>
            </a:r>
          </a:p>
          <a:p>
            <a:pPr lvl="0">
              <a:buFont typeface="+mj-lt"/>
              <a:buAutoNum type="alphaUcPeriod"/>
            </a:pPr>
            <a:r>
              <a:rPr lang="en-IN" sz="1800" dirty="0"/>
              <a:t>It refers to the Scrum Core Team working together and interfacing with the stakeholders to create and validate the deliverables of the project to meet the stated goals.</a:t>
            </a:r>
          </a:p>
          <a:p>
            <a:pPr lvl="0">
              <a:buFont typeface="+mj-lt"/>
              <a:buAutoNum type="alphaUcPeriod"/>
            </a:pPr>
            <a:r>
              <a:rPr lang="en-IN" sz="1800" dirty="0"/>
              <a:t>It refers to achieving results by focusing on the needs of the Scrum Team.</a:t>
            </a:r>
          </a:p>
          <a:p>
            <a:pPr lvl="0">
              <a:buFont typeface="+mj-lt"/>
              <a:buAutoNum type="alphaUcPeriod"/>
            </a:pPr>
            <a:r>
              <a:rPr lang="en-IN" sz="1800" dirty="0"/>
              <a:t>It refers to proposes fixing a certain amount of time for each process and activity in a Scrum project.</a:t>
            </a:r>
          </a:p>
          <a:p>
            <a:pPr lvl="0"/>
            <a:endParaRPr lang="en-IN" sz="1800" dirty="0">
              <a:latin typeface="Calibri" panose="020F0502020204030204" pitchFamily="34" charset="0"/>
            </a:endParaRPr>
          </a:p>
          <a:p>
            <a:pPr lvl="0"/>
            <a:r>
              <a:rPr lang="en-IN" sz="1800" dirty="0"/>
              <a:t>Answer: </a:t>
            </a:r>
            <a:r>
              <a:rPr lang="en-IN" sz="1800" b="1" dirty="0"/>
              <a:t>B</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68</a:t>
            </a:fld>
            <a:endParaRPr lang="en-US" dirty="0"/>
          </a:p>
        </p:txBody>
      </p:sp>
    </p:spTree>
    <p:extLst>
      <p:ext uri="{BB962C8B-B14F-4D97-AF65-F5344CB8AC3E}">
        <p14:creationId xmlns:p14="http://schemas.microsoft.com/office/powerpoint/2010/main" val="3085549062"/>
      </p:ext>
    </p:extLst>
  </p:cSld>
  <p:clrMapOvr>
    <a:masterClrMapping/>
  </p:clrMapOvr>
  <p:transition spd="med">
    <p:pull/>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According to SBOK™, which of the following is NOT a core dimension of Collaboration?</a:t>
            </a:r>
          </a:p>
          <a:p>
            <a:pPr lvl="0"/>
            <a:endParaRPr lang="en-IN" sz="1800" dirty="0">
              <a:latin typeface="Calibri" panose="020F0502020204030204" pitchFamily="34" charset="0"/>
            </a:endParaRPr>
          </a:p>
          <a:p>
            <a:pPr lvl="0">
              <a:buFont typeface="+mj-lt"/>
              <a:buAutoNum type="alphaUcPeriod"/>
            </a:pPr>
            <a:r>
              <a:rPr lang="en-IN" sz="1800" dirty="0"/>
              <a:t>Adaptation</a:t>
            </a:r>
          </a:p>
          <a:p>
            <a:pPr lvl="0">
              <a:buFont typeface="+mj-lt"/>
              <a:buAutoNum type="alphaUcPeriod"/>
            </a:pPr>
            <a:r>
              <a:rPr lang="en-IN" sz="1800" dirty="0"/>
              <a:t>Appropriation</a:t>
            </a:r>
          </a:p>
          <a:p>
            <a:pPr lvl="0">
              <a:buFont typeface="+mj-lt"/>
              <a:buAutoNum type="alphaUcPeriod"/>
            </a:pPr>
            <a:r>
              <a:rPr lang="en-IN" sz="1800" dirty="0"/>
              <a:t>Articulation</a:t>
            </a:r>
          </a:p>
          <a:p>
            <a:pPr lvl="0">
              <a:buFont typeface="+mj-lt"/>
              <a:buAutoNum type="alphaUcPeriod"/>
            </a:pPr>
            <a:r>
              <a:rPr lang="en-IN" sz="1800" dirty="0"/>
              <a:t>Awareness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69</a:t>
            </a:fld>
            <a:endParaRPr lang="en-US" dirty="0"/>
          </a:p>
        </p:txBody>
      </p:sp>
    </p:spTree>
    <p:extLst>
      <p:ext uri="{BB962C8B-B14F-4D97-AF65-F5344CB8AC3E}">
        <p14:creationId xmlns:p14="http://schemas.microsoft.com/office/powerpoint/2010/main" val="1040369943"/>
      </p:ext>
    </p:extLst>
  </p:cSld>
  <p:clrMapOvr>
    <a:masterClrMapping/>
  </p:clrMapOvr>
  <p:transition spd="med">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According to SBOK™, which of the following is NOT a core dimension of Collaboration?</a:t>
            </a:r>
          </a:p>
          <a:p>
            <a:pPr lvl="0"/>
            <a:endParaRPr lang="en-IN" sz="1800" dirty="0"/>
          </a:p>
          <a:p>
            <a:pPr lvl="0">
              <a:buFont typeface="+mj-lt"/>
              <a:buAutoNum type="alphaUcPeriod"/>
            </a:pPr>
            <a:r>
              <a:rPr lang="en-IN" sz="1800" dirty="0"/>
              <a:t>Adaptation</a:t>
            </a:r>
          </a:p>
          <a:p>
            <a:pPr lvl="0">
              <a:buFont typeface="+mj-lt"/>
              <a:buAutoNum type="alphaUcPeriod"/>
            </a:pPr>
            <a:r>
              <a:rPr lang="en-IN" sz="1800" dirty="0"/>
              <a:t>Appropriation</a:t>
            </a:r>
          </a:p>
          <a:p>
            <a:pPr lvl="0">
              <a:buFont typeface="+mj-lt"/>
              <a:buAutoNum type="alphaUcPeriod"/>
            </a:pPr>
            <a:r>
              <a:rPr lang="en-IN" sz="1800" dirty="0"/>
              <a:t>Articulation</a:t>
            </a:r>
          </a:p>
          <a:p>
            <a:pPr lvl="0">
              <a:buFont typeface="+mj-lt"/>
              <a:buAutoNum type="alphaUcPeriod"/>
            </a:pPr>
            <a:r>
              <a:rPr lang="en-IN" sz="1800" dirty="0"/>
              <a:t>Awareness.</a:t>
            </a:r>
          </a:p>
          <a:p>
            <a:pPr lvl="0"/>
            <a:endParaRPr lang="en-IN" sz="1800" dirty="0">
              <a:latin typeface="Calibri" panose="020F0502020204030204" pitchFamily="34" charset="0"/>
            </a:endParaRPr>
          </a:p>
          <a:p>
            <a:pPr lvl="0"/>
            <a:r>
              <a:rPr lang="en-IN" sz="1800" dirty="0"/>
              <a:t>Answer: A</a:t>
            </a:r>
          </a:p>
          <a:p>
            <a:pPr lvl="0"/>
            <a:endParaRPr lang="en-IN" sz="1800" dirty="0"/>
          </a:p>
          <a:p>
            <a:pPr lvl="0"/>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70</a:t>
            </a:fld>
            <a:endParaRPr lang="en-US" dirty="0"/>
          </a:p>
        </p:txBody>
      </p:sp>
    </p:spTree>
    <p:extLst>
      <p:ext uri="{BB962C8B-B14F-4D97-AF65-F5344CB8AC3E}">
        <p14:creationId xmlns:p14="http://schemas.microsoft.com/office/powerpoint/2010/main" val="695144276"/>
      </p:ext>
    </p:extLst>
  </p:cSld>
  <p:clrMapOvr>
    <a:masterClrMapping/>
  </p:clrMapOvr>
  <p:transition spd="med">
    <p:pull/>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Value-based Prioritization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71</a:t>
            </a:fld>
            <a:endParaRPr lang="en-US" dirty="0"/>
          </a:p>
        </p:txBody>
      </p:sp>
    </p:spTree>
    <p:extLst>
      <p:ext uri="{BB962C8B-B14F-4D97-AF65-F5344CB8AC3E}">
        <p14:creationId xmlns:p14="http://schemas.microsoft.com/office/powerpoint/2010/main" val="4140962873"/>
      </p:ext>
    </p:extLst>
  </p:cSld>
  <p:clrMapOvr>
    <a:masterClrMapping/>
  </p:clrMapOvr>
  <p:transition spd="med">
    <p:pull/>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886700" cy="50371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Scrum uses value-based prioritization. Prioritization is done by the Product Owner when he/she prioritizes User Stories in the Prioritized Product Backlog. Which of the following statements is true about value-based prioritization?</a:t>
            </a:r>
          </a:p>
          <a:p>
            <a:pPr marL="0" lvl="0" indent="0">
              <a:lnSpc>
                <a:spcPct val="115000"/>
              </a:lnSpc>
              <a:spcBef>
                <a:spcPts val="0"/>
              </a:spcBef>
              <a:spcAft>
                <a:spcPts val="0"/>
              </a:spcAft>
              <a:buNone/>
            </a:pPr>
            <a:endParaRPr lang="en-IN" sz="1800" dirty="0">
              <a:ea typeface="Times New Roman"/>
              <a:cs typeface="Times New Roman"/>
            </a:endParaRPr>
          </a:p>
          <a:p>
            <a:pPr marL="400050">
              <a:lnSpc>
                <a:spcPct val="115000"/>
              </a:lnSpc>
              <a:spcBef>
                <a:spcPts val="0"/>
              </a:spcBef>
              <a:spcAft>
                <a:spcPts val="0"/>
              </a:spcAft>
              <a:buFont typeface="+mj-lt"/>
              <a:buAutoNum type="alphaUcPeriod"/>
            </a:pPr>
            <a:r>
              <a:rPr lang="en-US" sz="1800" dirty="0">
                <a:ea typeface="Times New Roman"/>
              </a:rPr>
              <a:t>The Product Owner works with the Scrum Team, to understand the project’s risks and uncertainty as they may have negative consequences associated with them.</a:t>
            </a:r>
          </a:p>
          <a:p>
            <a:pPr marL="400050">
              <a:lnSpc>
                <a:spcPct val="115000"/>
              </a:lnSpc>
              <a:spcBef>
                <a:spcPts val="0"/>
              </a:spcBef>
              <a:spcAft>
                <a:spcPts val="0"/>
              </a:spcAft>
              <a:buFont typeface="+mj-lt"/>
              <a:buAutoNum type="alphaUcPeriod"/>
            </a:pPr>
            <a:r>
              <a:rPr lang="en-US" sz="1800" dirty="0">
                <a:ea typeface="Times New Roman"/>
              </a:rPr>
              <a:t>The dependencies that the Scrum Team brings to the notice of the Product Owner do not need to be taken into account during prioritization.</a:t>
            </a:r>
          </a:p>
          <a:p>
            <a:pPr marL="400050">
              <a:lnSpc>
                <a:spcPct val="115000"/>
              </a:lnSpc>
              <a:spcBef>
                <a:spcPts val="0"/>
              </a:spcBef>
              <a:spcAft>
                <a:spcPts val="0"/>
              </a:spcAft>
              <a:buFont typeface="+mj-lt"/>
              <a:buAutoNum type="alphaUcPeriod"/>
            </a:pPr>
            <a:r>
              <a:rPr lang="en-US" sz="1800" dirty="0">
                <a:ea typeface="Times New Roman"/>
              </a:rPr>
              <a:t>Scrum never uses multiple task-prioritization techniques unlike the traditional Waterfall model of project management. </a:t>
            </a:r>
          </a:p>
          <a:p>
            <a:pPr marL="400050">
              <a:lnSpc>
                <a:spcPct val="115000"/>
              </a:lnSpc>
              <a:spcBef>
                <a:spcPts val="0"/>
              </a:spcBef>
              <a:spcAft>
                <a:spcPts val="0"/>
              </a:spcAft>
              <a:buFont typeface="+mj-lt"/>
              <a:buAutoNum type="alphaUcPeriod"/>
            </a:pPr>
            <a:r>
              <a:rPr lang="en-US" sz="1800" dirty="0">
                <a:ea typeface="Times New Roman"/>
              </a:rPr>
              <a:t>To deliver maximum business value in a minimum time span, the customer must be encouraged to mandate all User Stories to be of high priority.</a:t>
            </a:r>
          </a:p>
          <a:p>
            <a:pPr marL="0" indent="0">
              <a:buNone/>
            </a:pP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72</a:t>
            </a:fld>
            <a:endParaRPr lang="en-US" dirty="0"/>
          </a:p>
        </p:txBody>
      </p:sp>
    </p:spTree>
    <p:extLst>
      <p:ext uri="{BB962C8B-B14F-4D97-AF65-F5344CB8AC3E}">
        <p14:creationId xmlns:p14="http://schemas.microsoft.com/office/powerpoint/2010/main" val="1145993694"/>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35062"/>
            <a:ext cx="7886700" cy="50371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Scrum uses value-based prioritization. Prioritization is done by the Product Owner when he/she prioritizes User Stories in the Prioritized Product Backlog. Which of the following statements is true about value-based prioritization?</a:t>
            </a:r>
          </a:p>
          <a:p>
            <a:pPr marL="0" lvl="0" indent="0">
              <a:lnSpc>
                <a:spcPct val="115000"/>
              </a:lnSpc>
              <a:spcBef>
                <a:spcPts val="0"/>
              </a:spcBef>
              <a:spcAft>
                <a:spcPts val="0"/>
              </a:spcAft>
              <a:buNone/>
            </a:pPr>
            <a:endParaRPr lang="en-US" sz="1800" dirty="0">
              <a:ea typeface="Times New Roman"/>
            </a:endParaRPr>
          </a:p>
          <a:p>
            <a:pPr marL="400050">
              <a:lnSpc>
                <a:spcPct val="115000"/>
              </a:lnSpc>
              <a:spcBef>
                <a:spcPts val="0"/>
              </a:spcBef>
              <a:spcAft>
                <a:spcPts val="0"/>
              </a:spcAft>
              <a:buFont typeface="+mj-lt"/>
              <a:buAutoNum type="alphaUcPeriod"/>
            </a:pPr>
            <a:r>
              <a:rPr lang="en-US" sz="1800" dirty="0">
                <a:ea typeface="Times New Roman"/>
              </a:rPr>
              <a:t>The Product Owner works with the Scrum Team, to understand the project’s risks and uncertainty as they may have negative consequences associated with them.</a:t>
            </a:r>
          </a:p>
          <a:p>
            <a:pPr marL="400050">
              <a:lnSpc>
                <a:spcPct val="115000"/>
              </a:lnSpc>
              <a:spcBef>
                <a:spcPts val="0"/>
              </a:spcBef>
              <a:spcAft>
                <a:spcPts val="0"/>
              </a:spcAft>
              <a:buFont typeface="+mj-lt"/>
              <a:buAutoNum type="alphaUcPeriod"/>
            </a:pPr>
            <a:r>
              <a:rPr lang="en-US" sz="1800" dirty="0">
                <a:ea typeface="Times New Roman"/>
              </a:rPr>
              <a:t>The dependencies that the Scrum Team brings to the notice of the Product Owner do not need to be taken into account during prioritization.</a:t>
            </a:r>
          </a:p>
          <a:p>
            <a:pPr marL="400050">
              <a:lnSpc>
                <a:spcPct val="115000"/>
              </a:lnSpc>
              <a:spcBef>
                <a:spcPts val="0"/>
              </a:spcBef>
              <a:spcAft>
                <a:spcPts val="0"/>
              </a:spcAft>
              <a:buFont typeface="+mj-lt"/>
              <a:buAutoNum type="alphaUcPeriod"/>
            </a:pPr>
            <a:r>
              <a:rPr lang="en-US" sz="1800" dirty="0">
                <a:ea typeface="Times New Roman"/>
              </a:rPr>
              <a:t>Scrum never uses multiple task-prioritization techniques unlike the traditional Waterfall model of project management. </a:t>
            </a:r>
          </a:p>
          <a:p>
            <a:pPr marL="400050">
              <a:lnSpc>
                <a:spcPct val="115000"/>
              </a:lnSpc>
              <a:spcBef>
                <a:spcPts val="0"/>
              </a:spcBef>
              <a:spcAft>
                <a:spcPts val="0"/>
              </a:spcAft>
              <a:buFont typeface="+mj-lt"/>
              <a:buAutoNum type="alphaUcPeriod"/>
            </a:pPr>
            <a:r>
              <a:rPr lang="en-US" sz="1800" dirty="0">
                <a:ea typeface="Times New Roman"/>
              </a:rPr>
              <a:t>To deliver maximum business value in a minimum time span, the customer must be encouraged to mandate all User Stories to be of high priority.</a:t>
            </a:r>
          </a:p>
          <a:p>
            <a:pPr marL="0" indent="0">
              <a:buNone/>
            </a:pPr>
            <a:endParaRPr lang="en-US" sz="1800" b="1" dirty="0">
              <a:solidFill>
                <a:srgbClr val="FF0000"/>
              </a:solidFill>
              <a:ea typeface="Calibri"/>
            </a:endParaRPr>
          </a:p>
          <a:p>
            <a:pPr marL="0" indent="0">
              <a:buNone/>
            </a:pPr>
            <a:r>
              <a:rPr lang="en-US" sz="1800" dirty="0">
                <a:ea typeface="Calibri"/>
              </a:rPr>
              <a:t>Answer: </a:t>
            </a:r>
            <a:r>
              <a:rPr lang="en-IN" sz="1800" b="1" dirty="0">
                <a:ea typeface="Calibri"/>
              </a:rPr>
              <a:t>A</a:t>
            </a:r>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6799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73</a:t>
            </a:fld>
            <a:endParaRPr lang="en-US" dirty="0"/>
          </a:p>
        </p:txBody>
      </p:sp>
    </p:spTree>
    <p:extLst>
      <p:ext uri="{BB962C8B-B14F-4D97-AF65-F5344CB8AC3E}">
        <p14:creationId xmlns:p14="http://schemas.microsoft.com/office/powerpoint/2010/main" val="2246683201"/>
      </p:ext>
    </p:extLst>
  </p:cSld>
  <p:clrMapOvr>
    <a:masterClrMapping/>
  </p:clrMapOvr>
  <p:transition spd="med">
    <p:pull/>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Which of the following is the first step in Value-based Prioritization?</a:t>
            </a:r>
          </a:p>
          <a:p>
            <a:pPr marL="0" lvl="0" indent="0">
              <a:lnSpc>
                <a:spcPct val="115000"/>
              </a:lnSpc>
              <a:spcBef>
                <a:spcPts val="0"/>
              </a:spcBef>
              <a:spcAft>
                <a:spcPts val="0"/>
              </a:spcAft>
              <a:buNone/>
            </a:pPr>
            <a:endParaRPr lang="en-IN" sz="1800" dirty="0">
              <a:ea typeface="Times New Roman"/>
              <a:cs typeface="Times New Roman"/>
            </a:endParaRPr>
          </a:p>
          <a:p>
            <a:pPr marL="514350" indent="-457200">
              <a:lnSpc>
                <a:spcPct val="115000"/>
              </a:lnSpc>
              <a:spcBef>
                <a:spcPts val="0"/>
              </a:spcBef>
              <a:spcAft>
                <a:spcPts val="0"/>
              </a:spcAft>
              <a:buFont typeface="+mj-lt"/>
              <a:buAutoNum type="alphaUcPeriod"/>
            </a:pPr>
            <a:r>
              <a:rPr lang="en-US" sz="1800" dirty="0">
                <a:ea typeface="Times New Roman"/>
              </a:rPr>
              <a:t>Using a Prioritized Product Backlog for the development cycle.</a:t>
            </a:r>
          </a:p>
          <a:p>
            <a:pPr marL="514350" indent="-457200">
              <a:lnSpc>
                <a:spcPct val="115000"/>
              </a:lnSpc>
              <a:spcBef>
                <a:spcPts val="0"/>
              </a:spcBef>
              <a:spcAft>
                <a:spcPts val="0"/>
              </a:spcAft>
              <a:buFont typeface="+mj-lt"/>
              <a:buAutoNum type="alphaUcPeriod"/>
            </a:pPr>
            <a:r>
              <a:rPr lang="en-US" sz="1800" dirty="0">
                <a:ea typeface="Times New Roman"/>
              </a:rPr>
              <a:t>Holding workshops to identify potential features of the project.</a:t>
            </a:r>
          </a:p>
          <a:p>
            <a:pPr marL="514350" indent="-457200">
              <a:lnSpc>
                <a:spcPct val="115000"/>
              </a:lnSpc>
              <a:spcBef>
                <a:spcPts val="0"/>
              </a:spcBef>
              <a:spcAft>
                <a:spcPts val="0"/>
              </a:spcAft>
              <a:buFont typeface="+mj-lt"/>
              <a:buAutoNum type="alphaUcPeriod"/>
            </a:pPr>
            <a:r>
              <a:rPr lang="en-US" sz="1800" dirty="0">
                <a:ea typeface="Times New Roman"/>
              </a:rPr>
              <a:t>Determining broad-level vision, goals, and mission of the project.</a:t>
            </a:r>
          </a:p>
          <a:p>
            <a:pPr marL="514350" indent="-457200">
              <a:lnSpc>
                <a:spcPct val="115000"/>
              </a:lnSpc>
              <a:spcBef>
                <a:spcPts val="0"/>
              </a:spcBef>
              <a:spcAft>
                <a:spcPts val="0"/>
              </a:spcAft>
              <a:buFont typeface="+mj-lt"/>
              <a:buAutoNum type="alphaUcPeriod"/>
            </a:pPr>
            <a:r>
              <a:rPr lang="en-US" sz="1800" dirty="0">
                <a:ea typeface="Times New Roman"/>
              </a:rPr>
              <a:t>Understanding what the customer wants and values in order to arrange the User Stories by relative importance.</a:t>
            </a:r>
          </a:p>
          <a:p>
            <a:pPr marL="0" indent="0">
              <a:buNone/>
            </a:pP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74</a:t>
            </a:fld>
            <a:endParaRPr lang="en-US" dirty="0"/>
          </a:p>
        </p:txBody>
      </p:sp>
    </p:spTree>
    <p:extLst>
      <p:ext uri="{BB962C8B-B14F-4D97-AF65-F5344CB8AC3E}">
        <p14:creationId xmlns:p14="http://schemas.microsoft.com/office/powerpoint/2010/main" val="915537238"/>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Which of the following is the first step in Value-based Prioritization?</a:t>
            </a:r>
          </a:p>
          <a:p>
            <a:pPr marL="0" lvl="0" indent="0">
              <a:lnSpc>
                <a:spcPct val="115000"/>
              </a:lnSpc>
              <a:spcBef>
                <a:spcPts val="0"/>
              </a:spcBef>
              <a:spcAft>
                <a:spcPts val="0"/>
              </a:spcAft>
              <a:buNone/>
            </a:pPr>
            <a:endParaRPr lang="en-IN" sz="1800" dirty="0">
              <a:ea typeface="Times New Roman"/>
              <a:cs typeface="Times New Roman"/>
            </a:endParaRPr>
          </a:p>
          <a:p>
            <a:pPr marL="514350" indent="-457200">
              <a:lnSpc>
                <a:spcPct val="115000"/>
              </a:lnSpc>
              <a:spcBef>
                <a:spcPts val="0"/>
              </a:spcBef>
              <a:spcAft>
                <a:spcPts val="0"/>
              </a:spcAft>
              <a:buFont typeface="+mj-lt"/>
              <a:buAutoNum type="alphaUcPeriod"/>
            </a:pPr>
            <a:r>
              <a:rPr lang="en-US" sz="1800" dirty="0">
                <a:ea typeface="Times New Roman"/>
              </a:rPr>
              <a:t>Using a Prioritized Product Backlog for the development cycle.</a:t>
            </a:r>
          </a:p>
          <a:p>
            <a:pPr marL="514350" indent="-457200">
              <a:lnSpc>
                <a:spcPct val="115000"/>
              </a:lnSpc>
              <a:spcBef>
                <a:spcPts val="0"/>
              </a:spcBef>
              <a:spcAft>
                <a:spcPts val="0"/>
              </a:spcAft>
              <a:buFont typeface="+mj-lt"/>
              <a:buAutoNum type="alphaUcPeriod"/>
            </a:pPr>
            <a:r>
              <a:rPr lang="en-US" sz="1800" dirty="0">
                <a:ea typeface="Times New Roman"/>
              </a:rPr>
              <a:t>Holding workshops to identify potential features of the project.</a:t>
            </a:r>
          </a:p>
          <a:p>
            <a:pPr marL="514350" indent="-457200">
              <a:lnSpc>
                <a:spcPct val="115000"/>
              </a:lnSpc>
              <a:spcBef>
                <a:spcPts val="0"/>
              </a:spcBef>
              <a:spcAft>
                <a:spcPts val="0"/>
              </a:spcAft>
              <a:buFont typeface="+mj-lt"/>
              <a:buAutoNum type="alphaUcPeriod"/>
            </a:pPr>
            <a:r>
              <a:rPr lang="en-US" sz="1800" dirty="0">
                <a:ea typeface="Times New Roman"/>
              </a:rPr>
              <a:t>Determining broad-level vision, goals, and mission of the project.</a:t>
            </a:r>
          </a:p>
          <a:p>
            <a:pPr marL="514350" indent="-457200">
              <a:lnSpc>
                <a:spcPct val="115000"/>
              </a:lnSpc>
              <a:spcBef>
                <a:spcPts val="0"/>
              </a:spcBef>
              <a:spcAft>
                <a:spcPts val="0"/>
              </a:spcAft>
              <a:buFont typeface="+mj-lt"/>
              <a:buAutoNum type="alphaUcPeriod"/>
            </a:pPr>
            <a:r>
              <a:rPr lang="en-US" sz="1800" dirty="0">
                <a:ea typeface="Times New Roman"/>
              </a:rPr>
              <a:t>Understanding what the customer wants and values in order to arrange the User Stories by relative importance.</a:t>
            </a:r>
          </a:p>
          <a:p>
            <a:pPr marL="0" indent="0">
              <a:buNone/>
            </a:pPr>
            <a:endParaRPr lang="en-US" sz="1800" b="1" dirty="0">
              <a:solidFill>
                <a:srgbClr val="FF0000"/>
              </a:solidFill>
              <a:ea typeface="Calibri"/>
            </a:endParaRPr>
          </a:p>
          <a:p>
            <a:pPr marL="0" indent="0">
              <a:buNone/>
            </a:pPr>
            <a:r>
              <a:rPr lang="en-US" sz="1800" dirty="0">
                <a:ea typeface="Calibri"/>
              </a:rPr>
              <a:t>Answer: </a:t>
            </a:r>
            <a:r>
              <a:rPr lang="en-IN" sz="1800" b="1" dirty="0">
                <a:ea typeface="Calibri"/>
              </a:rPr>
              <a:t>D</a:t>
            </a:r>
            <a:endParaRPr lang="en-IN" sz="1800" b="1"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75</a:t>
            </a:fld>
            <a:endParaRPr lang="en-US" dirty="0"/>
          </a:p>
        </p:txBody>
      </p:sp>
    </p:spTree>
    <p:extLst>
      <p:ext uri="{BB962C8B-B14F-4D97-AF65-F5344CB8AC3E}">
        <p14:creationId xmlns:p14="http://schemas.microsoft.com/office/powerpoint/2010/main" val="2421098352"/>
      </p:ext>
    </p:extLst>
  </p:cSld>
  <p:clrMapOvr>
    <a:masterClrMapping/>
  </p:clrMapOvr>
  <p:transition spd="med">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49609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Which of the following statements on Value-based Prioritization is TRUE?</a:t>
            </a:r>
          </a:p>
          <a:p>
            <a:pPr marL="0" lvl="0" indent="0">
              <a:lnSpc>
                <a:spcPct val="115000"/>
              </a:lnSpc>
              <a:spcBef>
                <a:spcPts val="0"/>
              </a:spcBef>
              <a:spcAft>
                <a:spcPts val="0"/>
              </a:spcAft>
              <a:buNone/>
            </a:pPr>
            <a:endParaRPr lang="en-IN" sz="1800" dirty="0">
              <a:ea typeface="Times New Roman"/>
              <a:cs typeface="Times New Roman"/>
            </a:endParaRPr>
          </a:p>
          <a:p>
            <a:pPr marL="514350" indent="-457200">
              <a:lnSpc>
                <a:spcPct val="115000"/>
              </a:lnSpc>
              <a:spcBef>
                <a:spcPts val="0"/>
              </a:spcBef>
              <a:spcAft>
                <a:spcPts val="0"/>
              </a:spcAft>
              <a:buFont typeface="+mj-lt"/>
              <a:buAutoNum type="alphaUcPeriod"/>
            </a:pPr>
            <a:r>
              <a:rPr lang="en-US" sz="1800" dirty="0">
                <a:ea typeface="Times New Roman"/>
              </a:rPr>
              <a:t>This principle describes how time is considered a limiting constraint in Scrum and is  used to help effectively manage project planning and execution. Scrum elements impacted by this  principle include Sprints, Daily Standup Meetings, Sprint Planning Meetings, and Sprint Review Meetings.</a:t>
            </a:r>
          </a:p>
          <a:p>
            <a:pPr marL="514350" indent="-457200">
              <a:lnSpc>
                <a:spcPct val="115000"/>
              </a:lnSpc>
              <a:spcBef>
                <a:spcPts val="0"/>
              </a:spcBef>
              <a:spcAft>
                <a:spcPts val="0"/>
              </a:spcAft>
              <a:buFont typeface="+mj-lt"/>
              <a:buAutoNum type="alphaUcPeriod"/>
            </a:pPr>
            <a:r>
              <a:rPr lang="en-US" sz="1800" dirty="0">
                <a:ea typeface="Times New Roman"/>
              </a:rPr>
              <a:t>This principle focuses on today’s workers, who deliver significantly greater value when encouraged to self-organize rather than be subject to the command and control style of traditional project management.</a:t>
            </a:r>
          </a:p>
          <a:p>
            <a:pPr marL="514350" indent="-457200">
              <a:lnSpc>
                <a:spcPct val="115000"/>
              </a:lnSpc>
              <a:spcBef>
                <a:spcPts val="0"/>
              </a:spcBef>
              <a:spcAft>
                <a:spcPts val="0"/>
              </a:spcAft>
              <a:buFont typeface="+mj-lt"/>
              <a:buAutoNum type="alphaUcPeriod"/>
            </a:pPr>
            <a:r>
              <a:rPr lang="en-US" sz="1800" dirty="0">
                <a:ea typeface="Times New Roman"/>
              </a:rPr>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marL="514350" indent="-457200">
              <a:lnSpc>
                <a:spcPct val="115000"/>
              </a:lnSpc>
              <a:spcBef>
                <a:spcPts val="0"/>
              </a:spcBef>
              <a:spcAft>
                <a:spcPts val="0"/>
              </a:spcAft>
              <a:buFont typeface="+mj-lt"/>
              <a:buAutoNum type="alphaUcPeriod"/>
            </a:pPr>
            <a:r>
              <a:rPr lang="en-US" sz="1800" dirty="0">
                <a:ea typeface="Times New Roman"/>
              </a:rPr>
              <a:t>This principle highlights the focus of Scrum to deliver maximum business value,  beginning early in the project and continuing throughout.</a:t>
            </a: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76</a:t>
            </a:fld>
            <a:endParaRPr lang="en-US" dirty="0"/>
          </a:p>
        </p:txBody>
      </p:sp>
    </p:spTree>
    <p:extLst>
      <p:ext uri="{BB962C8B-B14F-4D97-AF65-F5344CB8AC3E}">
        <p14:creationId xmlns:p14="http://schemas.microsoft.com/office/powerpoint/2010/main" val="2044645049"/>
      </p:ext>
    </p:extLst>
  </p:cSld>
  <p:clrMapOvr>
    <a:masterClrMapping/>
  </p:clrMapOvr>
  <p:transition spd="med">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14400"/>
            <a:ext cx="7886700" cy="4732338"/>
          </a:xfrm>
        </p:spPr>
        <p:txBody>
          <a:bodyPr/>
          <a:lstStyle/>
          <a:p>
            <a:pPr lvl="0">
              <a:lnSpc>
                <a:spcPct val="115000"/>
              </a:lnSpc>
              <a:spcBef>
                <a:spcPts val="0"/>
              </a:spcBef>
              <a:spcAft>
                <a:spcPts val="0"/>
              </a:spcAft>
              <a:buFont typeface="Arial" panose="020B0604020202020204" pitchFamily="34" charset="0"/>
              <a:buChar char="•"/>
            </a:pPr>
            <a:endParaRPr lang="en-US" sz="1800" dirty="0">
              <a:ea typeface="Times New Roman"/>
            </a:endParaRPr>
          </a:p>
          <a:p>
            <a:pPr lvl="0">
              <a:lnSpc>
                <a:spcPct val="115000"/>
              </a:lnSpc>
              <a:spcBef>
                <a:spcPts val="0"/>
              </a:spcBef>
              <a:spcAft>
                <a:spcPts val="0"/>
              </a:spcAft>
              <a:buFont typeface="Arial" panose="020B0604020202020204" pitchFamily="34" charset="0"/>
              <a:buChar char="•"/>
            </a:pPr>
            <a:r>
              <a:rPr lang="en-US" sz="1800" dirty="0">
                <a:ea typeface="Times New Roman"/>
              </a:rPr>
              <a:t>Which of the following statements on Value-based Prioritization is TRUE?</a:t>
            </a:r>
          </a:p>
          <a:p>
            <a:pPr marL="0" lvl="0" indent="0">
              <a:lnSpc>
                <a:spcPct val="115000"/>
              </a:lnSpc>
              <a:spcBef>
                <a:spcPts val="0"/>
              </a:spcBef>
              <a:spcAft>
                <a:spcPts val="0"/>
              </a:spcAft>
              <a:buNone/>
            </a:pPr>
            <a:endParaRPr lang="en-IN" sz="1800" dirty="0">
              <a:ea typeface="Times New Roman"/>
              <a:cs typeface="Times New Roman"/>
            </a:endParaRPr>
          </a:p>
          <a:p>
            <a:pPr marL="514350" indent="-457200">
              <a:lnSpc>
                <a:spcPct val="115000"/>
              </a:lnSpc>
              <a:spcBef>
                <a:spcPts val="0"/>
              </a:spcBef>
              <a:spcAft>
                <a:spcPts val="0"/>
              </a:spcAft>
              <a:buFont typeface="+mj-lt"/>
              <a:buAutoNum type="alphaUcPeriod"/>
            </a:pPr>
            <a:r>
              <a:rPr lang="en-US" sz="1800" dirty="0">
                <a:ea typeface="Times New Roman"/>
              </a:rPr>
              <a:t>This principle describes how time is considered a limiting constraint in Scrum and is  used to help effectively manage project planning and execution. Scrum elements impacted by this  principle include Sprints, Daily Standup Meetings, Sprint Planning Meetings, and Sprint Review Meetings.</a:t>
            </a:r>
          </a:p>
          <a:p>
            <a:pPr marL="514350" indent="-457200">
              <a:lnSpc>
                <a:spcPct val="115000"/>
              </a:lnSpc>
              <a:spcBef>
                <a:spcPts val="0"/>
              </a:spcBef>
              <a:spcAft>
                <a:spcPts val="0"/>
              </a:spcAft>
              <a:buFont typeface="+mj-lt"/>
              <a:buAutoNum type="alphaUcPeriod"/>
            </a:pPr>
            <a:r>
              <a:rPr lang="en-US" sz="1800" dirty="0">
                <a:ea typeface="Times New Roman"/>
              </a:rPr>
              <a:t>This principle focuses on today’s workers, who deliver significantly greater value when encouraged to self-organize rather than be subject to the command and control style of traditional project management.</a:t>
            </a:r>
          </a:p>
          <a:p>
            <a:pPr marL="514350" indent="-457200">
              <a:lnSpc>
                <a:spcPct val="115000"/>
              </a:lnSpc>
              <a:spcBef>
                <a:spcPts val="0"/>
              </a:spcBef>
              <a:spcAft>
                <a:spcPts val="0"/>
              </a:spcAft>
              <a:buFont typeface="+mj-lt"/>
              <a:buAutoNum type="alphaUcPeriod"/>
            </a:pPr>
            <a:r>
              <a:rPr lang="en-US" sz="1800" dirty="0">
                <a:ea typeface="Times New Roman"/>
              </a:rPr>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marL="514350" indent="-457200">
              <a:lnSpc>
                <a:spcPct val="115000"/>
              </a:lnSpc>
              <a:spcBef>
                <a:spcPts val="0"/>
              </a:spcBef>
              <a:spcAft>
                <a:spcPts val="0"/>
              </a:spcAft>
              <a:buFont typeface="+mj-lt"/>
              <a:buAutoNum type="alphaUcPeriod"/>
            </a:pPr>
            <a:r>
              <a:rPr lang="en-US" sz="1800" dirty="0">
                <a:ea typeface="Times New Roman"/>
              </a:rPr>
              <a:t>This principle highlights the focus of Scrum to deliver maximum business value,  beginning early in the project and continuing throughout.</a:t>
            </a:r>
          </a:p>
          <a:p>
            <a:pPr marL="0" indent="0">
              <a:buNone/>
            </a:pPr>
            <a:r>
              <a:rPr lang="en-US" sz="1800" dirty="0">
                <a:ea typeface="Calibri"/>
              </a:rPr>
              <a:t>Answer: </a:t>
            </a:r>
            <a:r>
              <a:rPr lang="en-IN" sz="1800" b="1" dirty="0">
                <a:ea typeface="Calibri"/>
              </a:rPr>
              <a:t>D</a:t>
            </a:r>
            <a:endParaRPr lang="en-IN" sz="1800" b="1"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67749"/>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77</a:t>
            </a:fld>
            <a:endParaRPr lang="en-US" dirty="0"/>
          </a:p>
        </p:txBody>
      </p:sp>
    </p:spTree>
    <p:extLst>
      <p:ext uri="{BB962C8B-B14F-4D97-AF65-F5344CB8AC3E}">
        <p14:creationId xmlns:p14="http://schemas.microsoft.com/office/powerpoint/2010/main" val="3588716481"/>
      </p:ext>
    </p:extLst>
  </p:cSld>
  <p:clrMapOvr>
    <a:masterClrMapping/>
  </p:clrMapOvr>
  <p:transition spd="med">
    <p:pull/>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lnSpc>
                <a:spcPct val="115000"/>
              </a:lnSpc>
              <a:spcBef>
                <a:spcPts val="0"/>
              </a:spcBef>
              <a:spcAft>
                <a:spcPts val="0"/>
              </a:spcAft>
              <a:buNone/>
            </a:pPr>
            <a:r>
              <a:rPr lang="en-US" sz="1800" dirty="0">
                <a:ea typeface="Times New Roman"/>
              </a:rPr>
              <a:t>Which of the following Scrum aspects translate(s) the Scrum principle Value-based Prioritization into practice?</a:t>
            </a:r>
          </a:p>
          <a:p>
            <a:pPr marL="0" lvl="0" indent="0">
              <a:lnSpc>
                <a:spcPct val="115000"/>
              </a:lnSpc>
              <a:spcBef>
                <a:spcPts val="0"/>
              </a:spcBef>
              <a:spcAft>
                <a:spcPts val="0"/>
              </a:spcAft>
              <a:buNone/>
            </a:pPr>
            <a:endParaRPr lang="en-US" sz="1800" dirty="0">
              <a:ea typeface="Times New Roman"/>
            </a:endParaRPr>
          </a:p>
          <a:p>
            <a:pPr marL="0" lvl="0" indent="0">
              <a:lnSpc>
                <a:spcPct val="115000"/>
              </a:lnSpc>
              <a:spcBef>
                <a:spcPts val="0"/>
              </a:spcBef>
              <a:spcAft>
                <a:spcPts val="0"/>
              </a:spcAft>
              <a:buNone/>
            </a:pPr>
            <a:r>
              <a:rPr lang="en-US" sz="1800" dirty="0">
                <a:ea typeface="Times New Roman"/>
              </a:rPr>
              <a:t>1. Business Justification.</a:t>
            </a:r>
          </a:p>
          <a:p>
            <a:pPr marL="0" lvl="0" indent="0">
              <a:lnSpc>
                <a:spcPct val="115000"/>
              </a:lnSpc>
              <a:spcBef>
                <a:spcPts val="0"/>
              </a:spcBef>
              <a:spcAft>
                <a:spcPts val="0"/>
              </a:spcAft>
              <a:buNone/>
            </a:pPr>
            <a:r>
              <a:rPr lang="en-US" sz="1800" dirty="0">
                <a:ea typeface="Times New Roman"/>
              </a:rPr>
              <a:t>2. Risk.</a:t>
            </a:r>
          </a:p>
          <a:p>
            <a:pPr marL="0" lvl="0" indent="0">
              <a:lnSpc>
                <a:spcPct val="115000"/>
              </a:lnSpc>
              <a:spcBef>
                <a:spcPts val="0"/>
              </a:spcBef>
              <a:spcAft>
                <a:spcPts val="0"/>
              </a:spcAft>
              <a:buNone/>
            </a:pPr>
            <a:r>
              <a:rPr lang="en-US" sz="1800" dirty="0">
                <a:ea typeface="Times New Roman"/>
              </a:rPr>
              <a:t>3. Change.</a:t>
            </a:r>
          </a:p>
          <a:p>
            <a:pPr marL="0" lvl="0" indent="0">
              <a:lnSpc>
                <a:spcPct val="115000"/>
              </a:lnSpc>
              <a:spcBef>
                <a:spcPts val="0"/>
              </a:spcBef>
              <a:spcAft>
                <a:spcPts val="0"/>
              </a:spcAft>
              <a:buNone/>
            </a:pPr>
            <a:r>
              <a:rPr lang="en-US" sz="1800" dirty="0">
                <a:ea typeface="Times New Roman"/>
              </a:rPr>
              <a:t>4. Organization.</a:t>
            </a:r>
          </a:p>
          <a:p>
            <a:pPr marL="0" lvl="0" indent="0">
              <a:lnSpc>
                <a:spcPct val="115000"/>
              </a:lnSpc>
              <a:spcBef>
                <a:spcPts val="0"/>
              </a:spcBef>
              <a:spcAft>
                <a:spcPts val="0"/>
              </a:spcAft>
              <a:buNone/>
            </a:pPr>
            <a:endParaRPr lang="en-US" sz="1800" dirty="0">
              <a:ea typeface="Times New Roman"/>
            </a:endParaRPr>
          </a:p>
          <a:p>
            <a:pPr marL="457200" indent="-457200">
              <a:buFont typeface="+mj-lt"/>
              <a:buAutoNum type="alphaUcPeriod"/>
            </a:pPr>
            <a:r>
              <a:rPr lang="en-US" sz="1800" dirty="0">
                <a:ea typeface="Calibri"/>
              </a:rPr>
              <a:t>1</a:t>
            </a:r>
          </a:p>
          <a:p>
            <a:pPr marL="457200" indent="-457200">
              <a:buFont typeface="+mj-lt"/>
              <a:buAutoNum type="alphaUcPeriod"/>
            </a:pPr>
            <a:r>
              <a:rPr lang="en-US" sz="1800" dirty="0">
                <a:ea typeface="Calibri"/>
              </a:rPr>
              <a:t>1, 3 and 4</a:t>
            </a:r>
          </a:p>
          <a:p>
            <a:pPr marL="457200" indent="-457200">
              <a:buFont typeface="+mj-lt"/>
              <a:buAutoNum type="alphaUcPeriod"/>
            </a:pPr>
            <a:r>
              <a:rPr lang="en-US" sz="1800" dirty="0">
                <a:ea typeface="Calibri"/>
              </a:rPr>
              <a:t>1, 2 and 3 </a:t>
            </a:r>
          </a:p>
          <a:p>
            <a:pPr marL="457200" indent="-457200">
              <a:buFont typeface="+mj-lt"/>
              <a:buAutoNum type="alphaUcPeriod"/>
            </a:pPr>
            <a:r>
              <a:rPr lang="en-US" sz="1800" dirty="0">
                <a:ea typeface="Calibri"/>
              </a:rPr>
              <a:t>1, 2, 3 and 4</a:t>
            </a:r>
          </a:p>
          <a:p>
            <a:pPr marL="0" indent="0">
              <a:buNone/>
            </a:pP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78</a:t>
            </a:fld>
            <a:endParaRPr lang="en-US" dirty="0"/>
          </a:p>
        </p:txBody>
      </p:sp>
    </p:spTree>
    <p:extLst>
      <p:ext uri="{BB962C8B-B14F-4D97-AF65-F5344CB8AC3E}">
        <p14:creationId xmlns:p14="http://schemas.microsoft.com/office/powerpoint/2010/main" val="471989036"/>
      </p:ext>
    </p:extLst>
  </p:cSld>
  <p:clrMapOvr>
    <a:masterClrMapping/>
  </p:clrMapOvr>
  <p:transition spd="med">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7886700" cy="4732338"/>
          </a:xfrm>
        </p:spPr>
        <p:txBody>
          <a:bodyPr/>
          <a:lstStyle/>
          <a:p>
            <a:pPr marL="0" lvl="0" indent="0">
              <a:lnSpc>
                <a:spcPct val="115000"/>
              </a:lnSpc>
              <a:spcBef>
                <a:spcPts val="0"/>
              </a:spcBef>
              <a:spcAft>
                <a:spcPts val="0"/>
              </a:spcAft>
              <a:buNone/>
            </a:pPr>
            <a:r>
              <a:rPr lang="en-US" sz="1800" dirty="0">
                <a:ea typeface="Times New Roman"/>
              </a:rPr>
              <a:t>Which of the following Scrum aspects translate(s) the Scrum principle Value-based Prioritization into practice?</a:t>
            </a:r>
          </a:p>
          <a:p>
            <a:pPr marL="0" lvl="0" indent="0">
              <a:lnSpc>
                <a:spcPct val="115000"/>
              </a:lnSpc>
              <a:spcBef>
                <a:spcPts val="0"/>
              </a:spcBef>
              <a:spcAft>
                <a:spcPts val="0"/>
              </a:spcAft>
              <a:buNone/>
            </a:pPr>
            <a:endParaRPr lang="en-US" sz="1800" dirty="0">
              <a:ea typeface="Times New Roman"/>
            </a:endParaRPr>
          </a:p>
          <a:p>
            <a:pPr marL="0" lvl="0" indent="0">
              <a:lnSpc>
                <a:spcPct val="115000"/>
              </a:lnSpc>
              <a:spcBef>
                <a:spcPts val="0"/>
              </a:spcBef>
              <a:spcAft>
                <a:spcPts val="0"/>
              </a:spcAft>
              <a:buNone/>
            </a:pPr>
            <a:r>
              <a:rPr lang="en-US" sz="1800" dirty="0">
                <a:ea typeface="Times New Roman"/>
              </a:rPr>
              <a:t>1. Business Justification.</a:t>
            </a:r>
          </a:p>
          <a:p>
            <a:pPr marL="0" lvl="0" indent="0">
              <a:lnSpc>
                <a:spcPct val="115000"/>
              </a:lnSpc>
              <a:spcBef>
                <a:spcPts val="0"/>
              </a:spcBef>
              <a:spcAft>
                <a:spcPts val="0"/>
              </a:spcAft>
              <a:buNone/>
            </a:pPr>
            <a:r>
              <a:rPr lang="en-US" sz="1800" dirty="0">
                <a:ea typeface="Times New Roman"/>
              </a:rPr>
              <a:t>2. Risk.</a:t>
            </a:r>
          </a:p>
          <a:p>
            <a:pPr marL="0" lvl="0" indent="0">
              <a:lnSpc>
                <a:spcPct val="115000"/>
              </a:lnSpc>
              <a:spcBef>
                <a:spcPts val="0"/>
              </a:spcBef>
              <a:spcAft>
                <a:spcPts val="0"/>
              </a:spcAft>
              <a:buNone/>
            </a:pPr>
            <a:r>
              <a:rPr lang="en-US" sz="1800" dirty="0">
                <a:ea typeface="Times New Roman"/>
              </a:rPr>
              <a:t>3. Change.</a:t>
            </a:r>
          </a:p>
          <a:p>
            <a:pPr marL="0" lvl="0" indent="0">
              <a:lnSpc>
                <a:spcPct val="115000"/>
              </a:lnSpc>
              <a:spcBef>
                <a:spcPts val="0"/>
              </a:spcBef>
              <a:spcAft>
                <a:spcPts val="0"/>
              </a:spcAft>
              <a:buNone/>
            </a:pPr>
            <a:r>
              <a:rPr lang="en-US" sz="1800" dirty="0">
                <a:ea typeface="Times New Roman"/>
              </a:rPr>
              <a:t>4. Organization.</a:t>
            </a:r>
          </a:p>
          <a:p>
            <a:pPr marL="0" lvl="0" indent="0">
              <a:lnSpc>
                <a:spcPct val="115000"/>
              </a:lnSpc>
              <a:spcBef>
                <a:spcPts val="0"/>
              </a:spcBef>
              <a:spcAft>
                <a:spcPts val="0"/>
              </a:spcAft>
              <a:buNone/>
            </a:pPr>
            <a:endParaRPr lang="en-US" sz="1800" dirty="0">
              <a:ea typeface="Times New Roman"/>
            </a:endParaRPr>
          </a:p>
          <a:p>
            <a:pPr marL="457200" indent="-457200">
              <a:buFont typeface="+mj-lt"/>
              <a:buAutoNum type="alphaUcPeriod"/>
            </a:pPr>
            <a:r>
              <a:rPr lang="en-US" sz="1800" dirty="0">
                <a:ea typeface="Calibri"/>
              </a:rPr>
              <a:t>1</a:t>
            </a:r>
          </a:p>
          <a:p>
            <a:pPr marL="457200" indent="-457200">
              <a:buFont typeface="+mj-lt"/>
              <a:buAutoNum type="alphaUcPeriod"/>
            </a:pPr>
            <a:r>
              <a:rPr lang="en-US" sz="1800" dirty="0">
                <a:ea typeface="Calibri"/>
              </a:rPr>
              <a:t>1, 3 and 4</a:t>
            </a:r>
          </a:p>
          <a:p>
            <a:pPr marL="457200" indent="-457200">
              <a:buFont typeface="+mj-lt"/>
              <a:buAutoNum type="alphaUcPeriod"/>
            </a:pPr>
            <a:r>
              <a:rPr lang="en-US" sz="1800" dirty="0">
                <a:ea typeface="Calibri"/>
              </a:rPr>
              <a:t>1, 2 and 3 </a:t>
            </a:r>
          </a:p>
          <a:p>
            <a:pPr marL="457200" indent="-457200">
              <a:buFont typeface="+mj-lt"/>
              <a:buAutoNum type="alphaUcPeriod"/>
            </a:pPr>
            <a:r>
              <a:rPr lang="en-US" sz="1800" dirty="0">
                <a:ea typeface="Calibri"/>
              </a:rPr>
              <a:t>1, 2, 3 and 4</a:t>
            </a:r>
          </a:p>
          <a:p>
            <a:pPr marL="0" indent="0">
              <a:buNone/>
            </a:pPr>
            <a:endParaRPr lang="en-US" sz="1800" b="1" dirty="0">
              <a:solidFill>
                <a:srgbClr val="FF0000"/>
              </a:solidFill>
              <a:ea typeface="Calibri"/>
            </a:endParaRPr>
          </a:p>
          <a:p>
            <a:pPr marL="0" indent="0">
              <a:buNone/>
            </a:pPr>
            <a:r>
              <a:rPr lang="en-US" sz="1800" dirty="0">
                <a:ea typeface="Calibri"/>
              </a:rPr>
              <a:t>Answer: </a:t>
            </a:r>
            <a:r>
              <a:rPr lang="en-IN" sz="1800" b="1" dirty="0">
                <a:ea typeface="Calibri"/>
              </a:rPr>
              <a:t>D</a:t>
            </a:r>
            <a:endParaRPr lang="en-IN" sz="1800" b="1"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79</a:t>
            </a:fld>
            <a:endParaRPr lang="en-US" dirty="0"/>
          </a:p>
        </p:txBody>
      </p:sp>
    </p:spTree>
    <p:extLst>
      <p:ext uri="{BB962C8B-B14F-4D97-AF65-F5344CB8AC3E}">
        <p14:creationId xmlns:p14="http://schemas.microsoft.com/office/powerpoint/2010/main" val="3731178441"/>
      </p:ext>
    </p:extLst>
  </p:cSld>
  <p:clrMapOvr>
    <a:masterClrMapping/>
  </p:clrMapOvr>
  <p:transition spd="med">
    <p:pull/>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Time-boxing</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80</a:t>
            </a:fld>
            <a:endParaRPr lang="en-US" dirty="0"/>
          </a:p>
        </p:txBody>
      </p:sp>
    </p:spTree>
    <p:extLst>
      <p:ext uri="{BB962C8B-B14F-4D97-AF65-F5344CB8AC3E}">
        <p14:creationId xmlns:p14="http://schemas.microsoft.com/office/powerpoint/2010/main" val="3191524816"/>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err="1"/>
              <a:t>Terson</a:t>
            </a:r>
            <a:r>
              <a:rPr lang="en-US" sz="1800" dirty="0"/>
              <a:t> Technologies is working on a month-long software development project for an airline company. Time-boxing is an important Scrum principle. Which of the following pairs has been incorrectly Time-boxed according to general Scrum practice?</a:t>
            </a:r>
          </a:p>
          <a:p>
            <a:pPr lvl="0"/>
            <a:endParaRPr lang="en-IN" sz="1800" dirty="0">
              <a:latin typeface="Calibri" panose="020F0502020204030204" pitchFamily="34" charset="0"/>
            </a:endParaRPr>
          </a:p>
          <a:p>
            <a:pPr lvl="0">
              <a:buFont typeface="+mj-lt"/>
              <a:buAutoNum type="alphaUcPeriod"/>
            </a:pPr>
            <a:r>
              <a:rPr lang="en-US" sz="1800" dirty="0"/>
              <a:t>Daily Standup: 15 minutes</a:t>
            </a:r>
          </a:p>
          <a:p>
            <a:pPr lvl="0">
              <a:buFont typeface="+mj-lt"/>
              <a:buAutoNum type="alphaUcPeriod"/>
            </a:pPr>
            <a:r>
              <a:rPr lang="en-US" sz="1800" dirty="0"/>
              <a:t>Retrospect Sprint Meeting: 8 hours</a:t>
            </a:r>
          </a:p>
          <a:p>
            <a:pPr lvl="0">
              <a:buFont typeface="+mj-lt"/>
              <a:buAutoNum type="alphaUcPeriod"/>
            </a:pPr>
            <a:r>
              <a:rPr lang="en-US" sz="1800" dirty="0"/>
              <a:t>Sprint Planning Meeting: 8 hours</a:t>
            </a:r>
          </a:p>
          <a:p>
            <a:pPr lvl="0">
              <a:buFont typeface="+mj-lt"/>
              <a:buAutoNum type="alphaUcPeriod"/>
            </a:pPr>
            <a:r>
              <a:rPr lang="en-US" sz="1800" dirty="0"/>
              <a:t>Sprint Review Meeting: 4 hours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81</a:t>
            </a:fld>
            <a:endParaRPr lang="en-US" dirty="0"/>
          </a:p>
        </p:txBody>
      </p:sp>
    </p:spTree>
    <p:extLst>
      <p:ext uri="{BB962C8B-B14F-4D97-AF65-F5344CB8AC3E}">
        <p14:creationId xmlns:p14="http://schemas.microsoft.com/office/powerpoint/2010/main" val="2124093339"/>
      </p:ext>
    </p:extLst>
  </p:cSld>
  <p:clrMapOvr>
    <a:masterClrMapping/>
  </p:clrMapOvr>
  <p:transition spd="med">
    <p:pull/>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err="1"/>
              <a:t>Terson</a:t>
            </a:r>
            <a:r>
              <a:rPr lang="en-US" sz="1800" dirty="0"/>
              <a:t> Technologies is working on a month-long software development project for an airline company. Time-boxing is an important Scrum principle. Which of the following pairs has been incorrectly Time-boxed according to general Scrum practice?</a:t>
            </a:r>
          </a:p>
          <a:p>
            <a:pPr lvl="0"/>
            <a:endParaRPr lang="en-IN" sz="1800" dirty="0"/>
          </a:p>
          <a:p>
            <a:pPr lvl="0">
              <a:buFont typeface="+mj-lt"/>
              <a:buAutoNum type="alphaUcPeriod"/>
            </a:pPr>
            <a:r>
              <a:rPr lang="en-US" sz="1800" dirty="0"/>
              <a:t>Daily Standup: 15 minutes</a:t>
            </a:r>
          </a:p>
          <a:p>
            <a:pPr lvl="0">
              <a:buFont typeface="+mj-lt"/>
              <a:buAutoNum type="alphaUcPeriod"/>
            </a:pPr>
            <a:r>
              <a:rPr lang="en-US" sz="1800" dirty="0"/>
              <a:t>Retrospect Sprint Meeting: 8 hours</a:t>
            </a:r>
          </a:p>
          <a:p>
            <a:pPr lvl="0">
              <a:buFont typeface="+mj-lt"/>
              <a:buAutoNum type="alphaUcPeriod"/>
            </a:pPr>
            <a:r>
              <a:rPr lang="en-US" sz="1800" dirty="0"/>
              <a:t>Sprint Planning Meeting: 8 hours</a:t>
            </a:r>
          </a:p>
          <a:p>
            <a:pPr lvl="0">
              <a:buFont typeface="+mj-lt"/>
              <a:buAutoNum type="alphaUcPeriod"/>
            </a:pPr>
            <a:r>
              <a:rPr lang="en-US" sz="1800" dirty="0"/>
              <a:t>Sprint Review Meeting: 4 hours</a:t>
            </a:r>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3810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82</a:t>
            </a:fld>
            <a:endParaRPr lang="en-US" dirty="0"/>
          </a:p>
        </p:txBody>
      </p:sp>
    </p:spTree>
    <p:extLst>
      <p:ext uri="{BB962C8B-B14F-4D97-AF65-F5344CB8AC3E}">
        <p14:creationId xmlns:p14="http://schemas.microsoft.com/office/powerpoint/2010/main" val="2110089217"/>
      </p:ext>
    </p:extLst>
  </p:cSld>
  <p:clrMapOvr>
    <a:masterClrMapping/>
  </p:clrMapOvr>
  <p:transition spd="med">
    <p:pull/>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an advantage of Time-boxing in Scrum projects?</a:t>
            </a:r>
          </a:p>
          <a:p>
            <a:pPr lvl="0"/>
            <a:endParaRPr lang="en-IN" sz="1800" dirty="0">
              <a:latin typeface="Calibri" panose="020F0502020204030204" pitchFamily="34" charset="0"/>
            </a:endParaRPr>
          </a:p>
          <a:p>
            <a:pPr lvl="0">
              <a:buFont typeface="+mj-lt"/>
              <a:buAutoNum type="alphaUcPeriod"/>
            </a:pPr>
            <a:r>
              <a:rPr lang="en-US" sz="1800" dirty="0"/>
              <a:t>Time-boxing helps motivate the team to enhance performance. </a:t>
            </a:r>
          </a:p>
          <a:p>
            <a:pPr lvl="0">
              <a:buFont typeface="+mj-lt"/>
              <a:buAutoNum type="alphaUcPeriod"/>
            </a:pPr>
            <a:r>
              <a:rPr lang="en-US" sz="1800" dirty="0"/>
              <a:t>Time-boxing provides structure to Scrum projects.</a:t>
            </a:r>
          </a:p>
          <a:p>
            <a:pPr lvl="0">
              <a:buFont typeface="+mj-lt"/>
              <a:buAutoNum type="alphaUcPeriod"/>
            </a:pPr>
            <a:r>
              <a:rPr lang="en-US" sz="1800" dirty="0"/>
              <a:t>Time-boxing helps teams evaluate and undergo necessary training </a:t>
            </a:r>
          </a:p>
          <a:p>
            <a:pPr lvl="0">
              <a:buFont typeface="+mj-lt"/>
              <a:buAutoNum type="alphaUcPeriod"/>
            </a:pPr>
            <a:r>
              <a:rPr lang="en-US" sz="1800" dirty="0"/>
              <a:t>Time-boxing provides an element of certainty in Scrum projects, which are often volatile and dynamic in nature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83</a:t>
            </a:fld>
            <a:endParaRPr lang="en-US" dirty="0"/>
          </a:p>
        </p:txBody>
      </p:sp>
    </p:spTree>
    <p:extLst>
      <p:ext uri="{BB962C8B-B14F-4D97-AF65-F5344CB8AC3E}">
        <p14:creationId xmlns:p14="http://schemas.microsoft.com/office/powerpoint/2010/main" val="1458864486"/>
      </p:ext>
    </p:extLst>
  </p:cSld>
  <p:clrMapOvr>
    <a:masterClrMapping/>
  </p:clrMapOvr>
  <p:transition spd="med">
    <p:pull/>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an advantage of Time-boxing Scrum projects?</a:t>
            </a:r>
          </a:p>
          <a:p>
            <a:pPr lvl="0"/>
            <a:endParaRPr lang="en-IN" sz="1800" dirty="0"/>
          </a:p>
          <a:p>
            <a:pPr lvl="0">
              <a:buFont typeface="+mj-lt"/>
              <a:buAutoNum type="alphaUcPeriod"/>
            </a:pPr>
            <a:r>
              <a:rPr lang="en-US" sz="1800" dirty="0"/>
              <a:t>Time-boxing helps motivate the team to enhance performance. </a:t>
            </a:r>
          </a:p>
          <a:p>
            <a:pPr lvl="0">
              <a:buFont typeface="+mj-lt"/>
              <a:buAutoNum type="alphaUcPeriod"/>
            </a:pPr>
            <a:r>
              <a:rPr lang="en-US" sz="1800" dirty="0"/>
              <a:t>Time-boxing provides structure to Scrum projects.</a:t>
            </a:r>
          </a:p>
          <a:p>
            <a:pPr lvl="0">
              <a:buFont typeface="+mj-lt"/>
              <a:buAutoNum type="alphaUcPeriod"/>
            </a:pPr>
            <a:r>
              <a:rPr lang="en-US" sz="1800" dirty="0"/>
              <a:t>Time-boxing helps teams evaluate and undergo necessary training </a:t>
            </a:r>
          </a:p>
          <a:p>
            <a:pPr lvl="0">
              <a:buFont typeface="+mj-lt"/>
              <a:buAutoNum type="alphaUcPeriod"/>
            </a:pPr>
            <a:r>
              <a:rPr lang="en-US" sz="1800" dirty="0"/>
              <a:t>Time-boxing provides an element of certainty in Scrum projects, which are often volatile and dynamic in nature </a:t>
            </a:r>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t>C</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3810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84</a:t>
            </a:fld>
            <a:endParaRPr lang="en-US" dirty="0"/>
          </a:p>
        </p:txBody>
      </p:sp>
    </p:spTree>
    <p:extLst>
      <p:ext uri="{BB962C8B-B14F-4D97-AF65-F5344CB8AC3E}">
        <p14:creationId xmlns:p14="http://schemas.microsoft.com/office/powerpoint/2010/main" val="2470603623"/>
      </p:ext>
    </p:extLst>
  </p:cSld>
  <p:clrMapOvr>
    <a:masterClrMapping/>
  </p:clrMapOvr>
  <p:transition spd="med">
    <p:pull/>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on Time-boxing is </a:t>
            </a:r>
            <a:r>
              <a:rPr lang="en-IN" sz="1800" b="1" dirty="0">
                <a:latin typeface="Calibri" panose="020F0502020204030204" pitchFamily="34" charset="0"/>
              </a:rPr>
              <a:t>INCORRECT</a:t>
            </a:r>
            <a:r>
              <a:rPr lang="en-IN" sz="1800" dirty="0">
                <a:latin typeface="Calibri" panose="020F0502020204030204" pitchFamily="34" charset="0"/>
              </a:rPr>
              <a: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proposes fixing certain timeframe for each activity.</a:t>
            </a:r>
          </a:p>
          <a:p>
            <a:pPr lvl="0">
              <a:buFont typeface="+mj-lt"/>
              <a:buAutoNum type="alphaUcPeriod"/>
            </a:pPr>
            <a:r>
              <a:rPr lang="en-IN" sz="1800" dirty="0">
                <a:latin typeface="Calibri" panose="020F0502020204030204" pitchFamily="34" charset="0"/>
              </a:rPr>
              <a:t>It ensures that Scrum Team members do not take up too much or too little work for a particular period of time.</a:t>
            </a:r>
          </a:p>
          <a:p>
            <a:pPr lvl="0">
              <a:buFont typeface="+mj-lt"/>
              <a:buAutoNum type="alphaUcPeriod"/>
            </a:pPr>
            <a:r>
              <a:rPr lang="en-IN" sz="1800" dirty="0">
                <a:latin typeface="Calibri" panose="020F0502020204030204" pitchFamily="34" charset="0"/>
              </a:rPr>
              <a:t>It is a principle through which Scrum framework addresses the project constraint of ‘time’.</a:t>
            </a:r>
          </a:p>
          <a:p>
            <a:pPr lvl="0">
              <a:buFont typeface="+mj-lt"/>
              <a:buAutoNum type="alphaUcPeriod"/>
            </a:pPr>
            <a:r>
              <a:rPr lang="en-IN" sz="1800" dirty="0">
                <a:latin typeface="Calibri" panose="020F0502020204030204" pitchFamily="34" charset="0"/>
              </a:rPr>
              <a:t>It ensures that there is detailed upfront planning before every Sprint begins.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85</a:t>
            </a:fld>
            <a:endParaRPr lang="en-US" dirty="0"/>
          </a:p>
        </p:txBody>
      </p:sp>
    </p:spTree>
    <p:extLst>
      <p:ext uri="{BB962C8B-B14F-4D97-AF65-F5344CB8AC3E}">
        <p14:creationId xmlns:p14="http://schemas.microsoft.com/office/powerpoint/2010/main" val="3118109617"/>
      </p:ext>
    </p:extLst>
  </p:cSld>
  <p:clrMapOvr>
    <a:masterClrMapping/>
  </p:clrMapOvr>
  <p:transition spd="med">
    <p:pull/>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Time-boxing is </a:t>
            </a:r>
            <a:r>
              <a:rPr lang="en-IN" sz="1800" b="1" dirty="0"/>
              <a:t>INCORRECT</a:t>
            </a:r>
            <a:r>
              <a:rPr lang="en-IN" sz="1800" dirty="0"/>
              <a:t>?</a:t>
            </a:r>
          </a:p>
          <a:p>
            <a:pPr lvl="0"/>
            <a:endParaRPr lang="en-IN" sz="1800" dirty="0"/>
          </a:p>
          <a:p>
            <a:pPr lvl="0">
              <a:buFont typeface="+mj-lt"/>
              <a:buAutoNum type="alphaUcPeriod"/>
            </a:pPr>
            <a:r>
              <a:rPr lang="en-IN" sz="1800" dirty="0"/>
              <a:t>It proposes fixing certain timeframe for each activity.</a:t>
            </a:r>
          </a:p>
          <a:p>
            <a:pPr lvl="0">
              <a:buFont typeface="+mj-lt"/>
              <a:buAutoNum type="alphaUcPeriod"/>
            </a:pPr>
            <a:r>
              <a:rPr lang="en-IN" sz="1800" dirty="0"/>
              <a:t>It ensures that Scrum Team members do not take up too much or too little work for a particular period of time.</a:t>
            </a:r>
          </a:p>
          <a:p>
            <a:pPr lvl="0">
              <a:buFont typeface="+mj-lt"/>
              <a:buAutoNum type="alphaUcPeriod"/>
            </a:pPr>
            <a:r>
              <a:rPr lang="en-IN" sz="1800" dirty="0"/>
              <a:t>It is a principle through which Scrum framework addresses the project constraint of ‘time’.</a:t>
            </a:r>
          </a:p>
          <a:p>
            <a:pPr lvl="0">
              <a:buFont typeface="+mj-lt"/>
              <a:buAutoNum type="alphaUcPeriod"/>
            </a:pPr>
            <a:r>
              <a:rPr lang="en-IN" sz="1800" dirty="0"/>
              <a:t>It ensures that there is detailed upfront planning before every Sprint begins.</a:t>
            </a:r>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D</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3810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86</a:t>
            </a:fld>
            <a:endParaRPr lang="en-US" dirty="0"/>
          </a:p>
        </p:txBody>
      </p:sp>
    </p:spTree>
    <p:extLst>
      <p:ext uri="{BB962C8B-B14F-4D97-AF65-F5344CB8AC3E}">
        <p14:creationId xmlns:p14="http://schemas.microsoft.com/office/powerpoint/2010/main" val="1697904598"/>
      </p:ext>
    </p:extLst>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838200"/>
            <a:ext cx="7886700" cy="5105400"/>
          </a:xfrm>
        </p:spPr>
        <p:txBody>
          <a:bodyPr/>
          <a:lstStyle/>
          <a:p>
            <a:pPr lvl="0"/>
            <a:r>
              <a:rPr lang="en-IN" sz="1800" dirty="0"/>
              <a:t>Which of the following statements best describes Time-boxing?</a:t>
            </a:r>
          </a:p>
          <a:p>
            <a:pPr lvl="0"/>
            <a:endParaRPr lang="en-IN" sz="1800" dirty="0">
              <a:latin typeface="Calibri" panose="020F0502020204030204" pitchFamily="34" charset="0"/>
            </a:endParaRPr>
          </a:p>
          <a:p>
            <a:pPr lvl="0">
              <a:buFont typeface="+mj-lt"/>
              <a:buAutoNum type="alphaUcPeriod"/>
            </a:pPr>
            <a:r>
              <a:rPr lang="en-IN" sz="1800" dirty="0"/>
              <a:t>This principle describes how time is considered a limiting constraint in Scrum, and used to help effectively manage project planning and execution. The elements in Scrum subject to this principle include Sprints, Daily </a:t>
            </a:r>
            <a:r>
              <a:rPr lang="en-IN" sz="1800" dirty="0" err="1"/>
              <a:t>Standup</a:t>
            </a:r>
            <a:r>
              <a:rPr lang="en-IN" sz="1800" dirty="0"/>
              <a:t> Meetings, Sprint Planning Meetings, and Sprint Review Meetings</a:t>
            </a:r>
          </a:p>
          <a:p>
            <a:pPr lvl="0">
              <a:buFont typeface="+mj-lt"/>
              <a:buAutoNum type="alphaUcPeriod"/>
            </a:pPr>
            <a:endParaRPr lang="en-IN" sz="1800" dirty="0"/>
          </a:p>
          <a:p>
            <a:pPr lvl="0">
              <a:buFont typeface="+mj-lt"/>
              <a:buAutoNum type="alphaUcPeriod"/>
            </a:pPr>
            <a:r>
              <a:rPr lang="en-IN" sz="1800" dirty="0"/>
              <a:t>This principle highlights the focus of Scrum to deliver maximum business value, beginning early in the project and continuing throughout.</a:t>
            </a:r>
          </a:p>
          <a:p>
            <a:pPr lvl="0">
              <a:buFont typeface="+mj-lt"/>
              <a:buAutoNum type="alphaUcPeriod"/>
            </a:pPr>
            <a:endParaRPr lang="en-IN" sz="1800" dirty="0"/>
          </a:p>
          <a:p>
            <a:pPr lvl="0">
              <a:buFont typeface="+mj-lt"/>
              <a:buAutoNum type="alphaUcPeriod"/>
            </a:pPr>
            <a:r>
              <a:rPr lang="en-IN"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endParaRPr lang="en-IN" sz="1800" dirty="0"/>
          </a:p>
          <a:p>
            <a:pPr lvl="0">
              <a:buFont typeface="+mj-lt"/>
              <a:buAutoNum type="alphaUcPeriod"/>
            </a:pPr>
            <a:r>
              <a:rPr lang="en-IN"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15240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87</a:t>
            </a:fld>
            <a:endParaRPr lang="en-US" dirty="0"/>
          </a:p>
        </p:txBody>
      </p:sp>
    </p:spTree>
    <p:extLst>
      <p:ext uri="{BB962C8B-B14F-4D97-AF65-F5344CB8AC3E}">
        <p14:creationId xmlns:p14="http://schemas.microsoft.com/office/powerpoint/2010/main" val="2149634510"/>
      </p:ext>
    </p:extLst>
  </p:cSld>
  <p:clrMapOvr>
    <a:masterClrMapping/>
  </p:clrMapOvr>
  <p:transition spd="med">
    <p:pull/>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90600"/>
            <a:ext cx="7886700" cy="5334000"/>
          </a:xfrm>
        </p:spPr>
        <p:txBody>
          <a:bodyPr/>
          <a:lstStyle/>
          <a:p>
            <a:pPr lvl="0"/>
            <a:r>
              <a:rPr lang="en-IN" sz="1800" dirty="0"/>
              <a:t>Which of the following statements best describes Time-boxing?</a:t>
            </a:r>
          </a:p>
          <a:p>
            <a:pPr lvl="0"/>
            <a:endParaRPr lang="en-IN" sz="1800" dirty="0"/>
          </a:p>
          <a:p>
            <a:pPr lvl="0">
              <a:buFont typeface="+mj-lt"/>
              <a:buAutoNum type="alphaUcPeriod"/>
            </a:pPr>
            <a:r>
              <a:rPr lang="en-IN" sz="1800" dirty="0"/>
              <a:t>This principle describes how time is considered a limiting constraint in Scrum, and used to help effectively manage project planning and execution. The elements in Scrum subject to this principle include Sprints, Daily </a:t>
            </a:r>
            <a:r>
              <a:rPr lang="en-IN" sz="1800" dirty="0" err="1"/>
              <a:t>Standup</a:t>
            </a:r>
            <a:r>
              <a:rPr lang="en-IN" sz="1800" dirty="0"/>
              <a:t> Meetings, Sprint Planning Meetings, and Sprint Review Meetings</a:t>
            </a:r>
          </a:p>
          <a:p>
            <a:pPr lvl="0">
              <a:buFont typeface="+mj-lt"/>
              <a:buAutoNum type="alphaUcPeriod"/>
            </a:pPr>
            <a:r>
              <a:rPr lang="en-IN" sz="1800" dirty="0"/>
              <a:t>This principle highlights the focus of Scrum to deliver maximum business value, beginning early in the project and continuing throughout.</a:t>
            </a:r>
          </a:p>
          <a:p>
            <a:pPr lvl="0">
              <a:buFont typeface="+mj-lt"/>
              <a:buAutoNum type="alphaUcPeriod"/>
            </a:pPr>
            <a:r>
              <a:rPr lang="en-IN"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r>
              <a:rPr lang="en-IN"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lvl="0"/>
            <a:endParaRPr lang="en-IN" sz="1800" dirty="0"/>
          </a:p>
          <a:p>
            <a:pPr lvl="0"/>
            <a:r>
              <a:rPr lang="en-IN" sz="1800" dirty="0">
                <a:latin typeface="Calibri" panose="020F0502020204030204" pitchFamily="34" charset="0"/>
              </a:rPr>
              <a:t>Answer: </a:t>
            </a:r>
            <a:r>
              <a:rPr lang="en-IN" sz="1800" b="1" dirty="0"/>
              <a:t>A</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3810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88</a:t>
            </a:fld>
            <a:endParaRPr lang="en-US" dirty="0"/>
          </a:p>
        </p:txBody>
      </p:sp>
    </p:spTree>
    <p:extLst>
      <p:ext uri="{BB962C8B-B14F-4D97-AF65-F5344CB8AC3E}">
        <p14:creationId xmlns:p14="http://schemas.microsoft.com/office/powerpoint/2010/main" val="464138898"/>
      </p:ext>
    </p:extLst>
  </p:cSld>
  <p:clrMapOvr>
    <a:masterClrMapping/>
  </p:clrMapOvr>
  <p:transition spd="med">
    <p:pull/>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Iterative Development</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89</a:t>
            </a:fld>
            <a:endParaRPr lang="en-US" dirty="0"/>
          </a:p>
        </p:txBody>
      </p:sp>
    </p:spTree>
    <p:extLst>
      <p:ext uri="{BB962C8B-B14F-4D97-AF65-F5344CB8AC3E}">
        <p14:creationId xmlns:p14="http://schemas.microsoft.com/office/powerpoint/2010/main" val="3500632235"/>
      </p:ext>
    </p:extLst>
  </p:cSld>
  <p:clrMapOvr>
    <a:masterClrMapping/>
  </p:clrMapOvr>
  <p:transition spd="med">
    <p:pull/>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For an Agile team, which of the following concepts regarding iterative development should it be aware of? </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The designing, developing, and testing of feature code should be done once in the beginning.</a:t>
            </a:r>
          </a:p>
          <a:p>
            <a:pPr lvl="0">
              <a:buFont typeface="+mj-lt"/>
              <a:buAutoNum type="alphaUcPeriod"/>
            </a:pPr>
            <a:r>
              <a:rPr lang="en-US" sz="1800" dirty="0"/>
              <a:t>All changes should be addressed to at the end of the development phase.</a:t>
            </a:r>
          </a:p>
          <a:p>
            <a:pPr lvl="0">
              <a:buFont typeface="+mj-lt"/>
              <a:buAutoNum type="alphaUcPeriod"/>
            </a:pPr>
            <a:r>
              <a:rPr lang="en-US" sz="1800" dirty="0"/>
              <a:t>There is room to accommodate changes.</a:t>
            </a:r>
          </a:p>
          <a:p>
            <a:pPr lvl="0">
              <a:buFont typeface="+mj-lt"/>
              <a:buAutoNum type="alphaUcPeriod"/>
            </a:pPr>
            <a:r>
              <a:rPr lang="en-US" sz="1800" dirty="0"/>
              <a:t>Simplification of the development process is not a priority.</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90</a:t>
            </a:fld>
            <a:endParaRPr lang="en-US" dirty="0"/>
          </a:p>
        </p:txBody>
      </p:sp>
    </p:spTree>
    <p:extLst>
      <p:ext uri="{BB962C8B-B14F-4D97-AF65-F5344CB8AC3E}">
        <p14:creationId xmlns:p14="http://schemas.microsoft.com/office/powerpoint/2010/main" val="348772739"/>
      </p:ext>
    </p:extLst>
  </p:cSld>
  <p:clrMapOvr>
    <a:masterClrMapping/>
  </p:clrMapOvr>
  <p:transition spd="med">
    <p:pull/>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For an Agile team, which of the following concepts regarding iterative development should it be aware of? </a:t>
            </a:r>
            <a:endParaRPr lang="en-IN" sz="1800" dirty="0"/>
          </a:p>
          <a:p>
            <a:pPr lvl="0"/>
            <a:endParaRPr lang="en-IN" sz="1800" dirty="0"/>
          </a:p>
          <a:p>
            <a:pPr lvl="0">
              <a:buFont typeface="+mj-lt"/>
              <a:buAutoNum type="alphaUcPeriod"/>
            </a:pPr>
            <a:r>
              <a:rPr lang="en-US" sz="1800" dirty="0"/>
              <a:t>The designing, developing, and testing of feature code should be done once in the beginning.</a:t>
            </a:r>
          </a:p>
          <a:p>
            <a:pPr lvl="0">
              <a:buFont typeface="+mj-lt"/>
              <a:buAutoNum type="alphaUcPeriod"/>
            </a:pPr>
            <a:r>
              <a:rPr lang="en-US" sz="1800" dirty="0"/>
              <a:t>All changes should be addressed to at the end of the development phase.</a:t>
            </a:r>
          </a:p>
          <a:p>
            <a:pPr lvl="0">
              <a:buFont typeface="+mj-lt"/>
              <a:buAutoNum type="alphaUcPeriod"/>
            </a:pPr>
            <a:r>
              <a:rPr lang="en-US" sz="1800" dirty="0"/>
              <a:t>There is room to accommodate changes.</a:t>
            </a:r>
          </a:p>
          <a:p>
            <a:pPr lvl="0">
              <a:buFont typeface="+mj-lt"/>
              <a:buAutoNum type="alphaUcPeriod"/>
            </a:pPr>
            <a:r>
              <a:rPr lang="en-US" sz="1800" dirty="0"/>
              <a:t>Simplification of the development process is not a priority.</a:t>
            </a:r>
            <a:endParaRPr lang="en-IN" sz="1800" dirty="0">
              <a:latin typeface="Calibri" panose="020F0502020204030204" pitchFamily="34" charset="0"/>
            </a:endParaRPr>
          </a:p>
          <a:p>
            <a:pPr lvl="0"/>
            <a:endParaRPr lang="en-IN" sz="1800" dirty="0"/>
          </a:p>
          <a:p>
            <a:pPr lvl="0"/>
            <a:r>
              <a:rPr lang="en-IN" sz="1800" dirty="0">
                <a:latin typeface="Calibri" panose="020F0502020204030204" pitchFamily="34" charset="0"/>
              </a:rPr>
              <a:t>Answer: </a:t>
            </a:r>
            <a:r>
              <a:rPr lang="en-IN" sz="1800" b="1" dirty="0"/>
              <a:t>C</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91</a:t>
            </a:fld>
            <a:endParaRPr lang="en-US" dirty="0"/>
          </a:p>
        </p:txBody>
      </p:sp>
    </p:spTree>
    <p:extLst>
      <p:ext uri="{BB962C8B-B14F-4D97-AF65-F5344CB8AC3E}">
        <p14:creationId xmlns:p14="http://schemas.microsoft.com/office/powerpoint/2010/main" val="2855135751"/>
      </p:ext>
    </p:extLst>
  </p:cSld>
  <p:clrMapOvr>
    <a:masterClrMapping/>
  </p:clrMapOvr>
  <p:transition spd="med">
    <p:pull/>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4732338"/>
          </a:xfrm>
        </p:spPr>
        <p:txBody>
          <a:bodyPr/>
          <a:lstStyle/>
          <a:p>
            <a:pPr lvl="0"/>
            <a:r>
              <a:rPr lang="en-US" sz="1800" dirty="0"/>
              <a:t>Which of the following statements best describes Iterative Development?</a:t>
            </a:r>
          </a:p>
          <a:p>
            <a:pPr lvl="0"/>
            <a:endParaRPr lang="en-IN" sz="1800" dirty="0">
              <a:latin typeface="Calibri" panose="020F0502020204030204" pitchFamily="34" charset="0"/>
            </a:endParaRPr>
          </a:p>
          <a:p>
            <a:pPr lvl="0">
              <a:buFont typeface="+mj-lt"/>
              <a:buAutoNum type="alphaUcPeriod"/>
            </a:pPr>
            <a:r>
              <a:rPr lang="en-US" sz="1800" dirty="0"/>
              <a:t>This principle highlights the focus of Scrum to deliver maximum business value, from beginning early in the project and continuing throughout.</a:t>
            </a:r>
          </a:p>
          <a:p>
            <a:pPr lvl="0">
              <a:buFont typeface="+mj-lt"/>
              <a:buAutoNum type="alphaUcPeriod"/>
            </a:pPr>
            <a:r>
              <a:rPr lang="en-US" sz="1800" dirty="0"/>
              <a:t>This principle defines and emphasizes how to better manage changes and build products that satisfy customer needs. It also delineates the Product Owner’s and organization’s responsibilities related to developing deliverables and products.</a:t>
            </a:r>
          </a:p>
          <a:p>
            <a:pPr lvl="0">
              <a:buFont typeface="+mj-lt"/>
              <a:buAutoNum type="alphaUcPeriod"/>
            </a:pPr>
            <a:r>
              <a:rPr lang="en-US" sz="1800" dirty="0"/>
              <a:t>This principle describes how time is considered a limiting constraint in Scrum, and used to help effectively manage project planning and execution. Time-boxed elements in Scrum include Sprints, Daily Standup Meetings, Sprint Planning Meetings, Sprint Review Meetings.</a:t>
            </a:r>
          </a:p>
          <a:p>
            <a:pPr lvl="0">
              <a:buFont typeface="+mj-lt"/>
              <a:buAutoNum type="alphaUcPeriod"/>
            </a:pPr>
            <a:r>
              <a:rPr lang="en-US"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92</a:t>
            </a:fld>
            <a:endParaRPr lang="en-US" dirty="0"/>
          </a:p>
        </p:txBody>
      </p:sp>
    </p:spTree>
    <p:extLst>
      <p:ext uri="{BB962C8B-B14F-4D97-AF65-F5344CB8AC3E}">
        <p14:creationId xmlns:p14="http://schemas.microsoft.com/office/powerpoint/2010/main" val="1288065828"/>
      </p:ext>
    </p:extLst>
  </p:cSld>
  <p:clrMapOvr>
    <a:masterClrMapping/>
  </p:clrMapOvr>
  <p:transition spd="med">
    <p:pull/>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90600"/>
            <a:ext cx="7886700" cy="4732338"/>
          </a:xfrm>
        </p:spPr>
        <p:txBody>
          <a:bodyPr/>
          <a:lstStyle/>
          <a:p>
            <a:pPr lvl="0"/>
            <a:r>
              <a:rPr lang="en-US" sz="1800" dirty="0"/>
              <a:t>Which of the following statements best describes Iterative Development?</a:t>
            </a:r>
          </a:p>
          <a:p>
            <a:pPr lvl="0"/>
            <a:endParaRPr lang="en-IN" sz="1800" dirty="0"/>
          </a:p>
          <a:p>
            <a:pPr lvl="0">
              <a:buFont typeface="+mj-lt"/>
              <a:buAutoNum type="alphaUcPeriod"/>
            </a:pPr>
            <a:r>
              <a:rPr lang="en-US" sz="1800" dirty="0"/>
              <a:t>This principle highlights the focus of Scrum to deliver maximum business value, from beginning early in the project and continuing throughout.</a:t>
            </a:r>
          </a:p>
          <a:p>
            <a:pPr lvl="0">
              <a:buFont typeface="+mj-lt"/>
              <a:buAutoNum type="alphaUcPeriod"/>
            </a:pPr>
            <a:r>
              <a:rPr lang="en-US" sz="1800" dirty="0"/>
              <a:t>This principle defines and emphasizes how to better manage changes and build products that satisfy customer needs. It also delineates the Product Owner’s and organization’s responsibilities related to developing deliverables and products.</a:t>
            </a:r>
          </a:p>
          <a:p>
            <a:pPr lvl="0">
              <a:buFont typeface="+mj-lt"/>
              <a:buAutoNum type="alphaUcPeriod"/>
            </a:pPr>
            <a:r>
              <a:rPr lang="en-US" sz="1800" dirty="0"/>
              <a:t>This principle describes how time is considered a limiting constraint in Scrum and used to help effectively manage project planning and execution. Time-boxed elements in Scrum include Sprints, Daily Standup Meetings, Sprint Planning Meetings, Sprint Review Meetings.</a:t>
            </a:r>
          </a:p>
          <a:p>
            <a:pPr lvl="0">
              <a:buFont typeface="+mj-lt"/>
              <a:buAutoNum type="alphaUcPeriod"/>
            </a:pPr>
            <a:r>
              <a:rPr lang="en-US"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endParaRPr lang="en-IN" sz="1800" dirty="0">
              <a:latin typeface="Calibri" panose="020F0502020204030204" pitchFamily="34" charset="0"/>
            </a:endParaRPr>
          </a:p>
          <a:p>
            <a:pPr lvl="0"/>
            <a:endParaRPr lang="en-IN" sz="1800" dirty="0"/>
          </a:p>
          <a:p>
            <a:pPr lvl="0"/>
            <a:r>
              <a:rPr lang="en-IN" sz="1800" dirty="0">
                <a:latin typeface="Calibri" panose="020F0502020204030204" pitchFamily="34" charset="0"/>
              </a:rPr>
              <a:t>Answer: </a:t>
            </a:r>
            <a:r>
              <a:rPr lang="en-IN" sz="1800" b="1" dirty="0"/>
              <a:t>B</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93</a:t>
            </a:fld>
            <a:endParaRPr lang="en-US" dirty="0"/>
          </a:p>
        </p:txBody>
      </p:sp>
    </p:spTree>
    <p:extLst>
      <p:ext uri="{BB962C8B-B14F-4D97-AF65-F5344CB8AC3E}">
        <p14:creationId xmlns:p14="http://schemas.microsoft.com/office/powerpoint/2010/main" val="1060660228"/>
      </p:ext>
    </p:extLst>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iterative development?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using more than one product development cycle to develop the final project deliverables through the learning from the previous development cycles.</a:t>
            </a:r>
          </a:p>
          <a:p>
            <a:pPr lvl="0">
              <a:buFont typeface="+mj-lt"/>
              <a:buAutoNum type="alphaUcPeriod"/>
            </a:pPr>
            <a:r>
              <a:rPr lang="en-IN" sz="1800" dirty="0">
                <a:latin typeface="Calibri" panose="020F0502020204030204" pitchFamily="34" charset="0"/>
              </a:rPr>
              <a:t>It refers to developing the final project deliverables in one product development cycle.</a:t>
            </a:r>
          </a:p>
          <a:p>
            <a:pPr lvl="0">
              <a:buFont typeface="+mj-lt"/>
              <a:buAutoNum type="alphaUcPeriod"/>
            </a:pPr>
            <a:r>
              <a:rPr lang="en-IN" sz="1800" dirty="0">
                <a:latin typeface="Calibri" panose="020F0502020204030204" pitchFamily="34" charset="0"/>
              </a:rPr>
              <a:t>It refers to developing project deliverables using automated processes.</a:t>
            </a:r>
          </a:p>
          <a:p>
            <a:pPr lvl="0">
              <a:buFont typeface="+mj-lt"/>
              <a:buAutoNum type="alphaUcPeriod"/>
            </a:pPr>
            <a:r>
              <a:rPr lang="en-IN" sz="1800" dirty="0">
                <a:latin typeface="Calibri" panose="020F0502020204030204" pitchFamily="34" charset="0"/>
              </a:rPr>
              <a:t>It refers to developing project outputs through detailed upfront planning with emphasis on fixing scope, quality and other project aspects.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94</a:t>
            </a:fld>
            <a:endParaRPr lang="en-US" dirty="0"/>
          </a:p>
        </p:txBody>
      </p:sp>
    </p:spTree>
    <p:extLst>
      <p:ext uri="{BB962C8B-B14F-4D97-AF65-F5344CB8AC3E}">
        <p14:creationId xmlns:p14="http://schemas.microsoft.com/office/powerpoint/2010/main" val="354786107"/>
      </p:ext>
    </p:extLst>
  </p:cSld>
  <p:clrMapOvr>
    <a:masterClrMapping/>
  </p:clrMapOvr>
  <p:transition spd="med">
    <p:pull/>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iterative development?</a:t>
            </a:r>
          </a:p>
          <a:p>
            <a:pPr lvl="0"/>
            <a:endParaRPr lang="en-IN" sz="1800" dirty="0"/>
          </a:p>
          <a:p>
            <a:pPr lvl="0">
              <a:buFont typeface="+mj-lt"/>
              <a:buAutoNum type="alphaUcPeriod"/>
            </a:pPr>
            <a:r>
              <a:rPr lang="en-IN" sz="1800" dirty="0"/>
              <a:t>It refers to using more than one product development cycle to develop the final project deliverables through the learning from the previous development cycles.</a:t>
            </a:r>
          </a:p>
          <a:p>
            <a:pPr lvl="0">
              <a:buFont typeface="+mj-lt"/>
              <a:buAutoNum type="alphaUcPeriod"/>
            </a:pPr>
            <a:r>
              <a:rPr lang="en-IN" sz="1800" dirty="0"/>
              <a:t>It refers to developing the final project deliverables in one product development cycle.</a:t>
            </a:r>
          </a:p>
          <a:p>
            <a:pPr lvl="0">
              <a:buFont typeface="+mj-lt"/>
              <a:buAutoNum type="alphaUcPeriod"/>
            </a:pPr>
            <a:r>
              <a:rPr lang="en-IN" sz="1800" dirty="0"/>
              <a:t>It refers to developing project deliverables using automated processes.</a:t>
            </a:r>
          </a:p>
          <a:p>
            <a:pPr lvl="0">
              <a:buFont typeface="+mj-lt"/>
              <a:buAutoNum type="alphaUcPeriod"/>
            </a:pPr>
            <a:r>
              <a:rPr lang="en-IN" sz="1800" dirty="0"/>
              <a:t>It refers to developing project outputs through detailed upfront planning with emphasis on fixing scope, quality and other project aspects.</a:t>
            </a:r>
          </a:p>
          <a:p>
            <a:pPr lvl="0"/>
            <a:endParaRPr lang="en-IN" sz="1800" dirty="0">
              <a:latin typeface="Calibri" panose="020F0502020204030204" pitchFamily="34" charset="0"/>
            </a:endParaRPr>
          </a:p>
          <a:p>
            <a:pPr lvl="0"/>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95</a:t>
            </a:fld>
            <a:endParaRPr lang="en-US" dirty="0"/>
          </a:p>
        </p:txBody>
      </p:sp>
    </p:spTree>
    <p:extLst>
      <p:ext uri="{BB962C8B-B14F-4D97-AF65-F5344CB8AC3E}">
        <p14:creationId xmlns:p14="http://schemas.microsoft.com/office/powerpoint/2010/main" val="1360148902"/>
      </p:ext>
    </p:extLst>
  </p:cSld>
  <p:clrMapOvr>
    <a:masterClrMapping/>
  </p:clrMapOvr>
  <p:transition spd="med">
    <p:pull/>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ensuring flexibility in Scrum is INCORRECT?</a:t>
            </a:r>
          </a:p>
          <a:p>
            <a:pPr lvl="0"/>
            <a:endParaRPr lang="en-IN" sz="1800" dirty="0">
              <a:latin typeface="Calibri" panose="020F0502020204030204" pitchFamily="34" charset="0"/>
            </a:endParaRPr>
          </a:p>
          <a:p>
            <a:pPr lvl="0">
              <a:buFont typeface="+mj-lt"/>
              <a:buAutoNum type="alphaUcPeriod"/>
            </a:pPr>
            <a:r>
              <a:rPr lang="en-IN" sz="1800" dirty="0"/>
              <a:t>Scrum ensures stability by providing scope for detailed planning at the beginning of every Sprint.</a:t>
            </a:r>
          </a:p>
          <a:p>
            <a:pPr lvl="0">
              <a:buFont typeface="+mj-lt"/>
              <a:buAutoNum type="alphaUcPeriod"/>
            </a:pPr>
            <a:r>
              <a:rPr lang="en-IN" sz="1800" dirty="0"/>
              <a:t>Scrum uses iterative delivery and its other characteristics and principles to achieve balance between flexibility and stability.</a:t>
            </a:r>
          </a:p>
          <a:p>
            <a:pPr lvl="0">
              <a:buFont typeface="+mj-lt"/>
              <a:buAutoNum type="alphaUcPeriod"/>
            </a:pPr>
            <a:r>
              <a:rPr lang="en-IN" sz="1800" dirty="0"/>
              <a:t>Scrum maintains flexibility by making it possible to incorporate change at any step in the development process in a Scrum project.</a:t>
            </a:r>
          </a:p>
          <a:p>
            <a:pPr lvl="0">
              <a:buFont typeface="+mj-lt"/>
              <a:buAutoNum type="alphaUcPeriod"/>
            </a:pPr>
            <a:r>
              <a:rPr lang="en-IN" sz="1800" dirty="0"/>
              <a:t>Scrum ensures flexibility by providing scope for the Scrum Core Teams to make recommendations for changes.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96</a:t>
            </a:fld>
            <a:endParaRPr lang="en-US" dirty="0"/>
          </a:p>
        </p:txBody>
      </p:sp>
    </p:spTree>
    <p:extLst>
      <p:ext uri="{BB962C8B-B14F-4D97-AF65-F5344CB8AC3E}">
        <p14:creationId xmlns:p14="http://schemas.microsoft.com/office/powerpoint/2010/main" val="3533879294"/>
      </p:ext>
    </p:extLst>
  </p:cSld>
  <p:clrMapOvr>
    <a:masterClrMapping/>
  </p:clrMapOvr>
  <p:transition spd="med">
    <p:pull/>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ensuring flexibility in Scrum is INCORRECT?</a:t>
            </a:r>
          </a:p>
          <a:p>
            <a:pPr lvl="0"/>
            <a:endParaRPr lang="en-IN" sz="1800" dirty="0"/>
          </a:p>
          <a:p>
            <a:pPr lvl="0">
              <a:buFont typeface="+mj-lt"/>
              <a:buAutoNum type="alphaUcPeriod"/>
            </a:pPr>
            <a:r>
              <a:rPr lang="en-IN" sz="1800" dirty="0"/>
              <a:t>Scrum ensures stability by providing scope for detailed planning at the beginning of every Sprint.</a:t>
            </a:r>
          </a:p>
          <a:p>
            <a:pPr lvl="0">
              <a:buFont typeface="+mj-lt"/>
              <a:buAutoNum type="alphaUcPeriod"/>
            </a:pPr>
            <a:r>
              <a:rPr lang="en-IN" sz="1800" dirty="0"/>
              <a:t>Scrum uses iterative delivery and its other characteristics and principles to achieve balance between flexibility and stability.</a:t>
            </a:r>
          </a:p>
          <a:p>
            <a:pPr lvl="0">
              <a:buFont typeface="+mj-lt"/>
              <a:buAutoNum type="alphaUcPeriod"/>
            </a:pPr>
            <a:r>
              <a:rPr lang="en-IN" sz="1800" dirty="0"/>
              <a:t>Scrum maintains flexibility by making it possible to incorporate change at any step in the development process in a Scrum project.</a:t>
            </a:r>
          </a:p>
          <a:p>
            <a:pPr lvl="0">
              <a:buFont typeface="+mj-lt"/>
              <a:buAutoNum type="alphaUcPeriod"/>
            </a:pPr>
            <a:r>
              <a:rPr lang="en-IN" sz="1800" dirty="0"/>
              <a:t>Scrum ensures flexibility by providing scope for the Scrum Core Teams to make recommendations for changes.</a:t>
            </a:r>
          </a:p>
          <a:p>
            <a:pPr marL="0" lvl="0" indent="0">
              <a:buNone/>
            </a:pPr>
            <a:r>
              <a:rPr lang="en-IN" sz="1800" dirty="0"/>
              <a:t>.</a:t>
            </a:r>
          </a:p>
          <a:p>
            <a:pPr lvl="0"/>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97</a:t>
            </a:fld>
            <a:endParaRPr lang="en-US" dirty="0"/>
          </a:p>
        </p:txBody>
      </p:sp>
    </p:spTree>
    <p:extLst>
      <p:ext uri="{BB962C8B-B14F-4D97-AF65-F5344CB8AC3E}">
        <p14:creationId xmlns:p14="http://schemas.microsoft.com/office/powerpoint/2010/main" val="1708451960"/>
      </p:ext>
    </p:extLst>
  </p:cSld>
  <p:clrMapOvr>
    <a:masterClrMapping/>
  </p:clrMapOvr>
  <p:transition spd="med">
    <p:pull/>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Organization</a:t>
            </a:r>
            <a:endParaRPr lang="en-IN" dirty="0"/>
          </a:p>
        </p:txBody>
      </p:sp>
    </p:spTree>
    <p:extLst>
      <p:ext uri="{BB962C8B-B14F-4D97-AF65-F5344CB8AC3E}">
        <p14:creationId xmlns:p14="http://schemas.microsoft.com/office/powerpoint/2010/main" val="42929374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49609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Though the overall success of a Scrum project lies with the entire team, it is the Product Owner who holds primary responsibility for business justification. Listed below are certain responsibilities that contribute towards the project’s success. Of the following, which is a responsibility of the Product Owner?</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Provides transparent work environment for Scrum Teams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Coordinates with and facilitates the Scrum Team to create deliverables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Provides legal guidelines related to business justification techniques for the Scrum Core Team to follow</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Prioritizes business value to the organization, which is achieved by creating the Prioritized Product Backlog </a:t>
            </a:r>
            <a:endParaRPr lang="en-IN" sz="1800" dirty="0">
              <a:ea typeface="Times New Roman"/>
              <a:cs typeface="Times New Roman"/>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99</a:t>
            </a:fld>
            <a:endParaRPr lang="en-US" dirty="0"/>
          </a:p>
        </p:txBody>
      </p:sp>
    </p:spTree>
    <p:extLst>
      <p:ext uri="{BB962C8B-B14F-4D97-AF65-F5344CB8AC3E}">
        <p14:creationId xmlns:p14="http://schemas.microsoft.com/office/powerpoint/2010/main" val="2769121593"/>
      </p:ext>
    </p:extLst>
  </p:cSld>
  <p:clrMapOvr>
    <a:masterClrMapping/>
  </p:clrMapOvr>
  <p:transition spd="med">
    <p:pull/>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35062"/>
            <a:ext cx="7886700" cy="49609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Though the overall success of a Scrum project lies with the entire team, it is the Product Owner who holds primary responsibility for business justification. Listed below are certain responsibilities that contribute towards the project’s success. Of the following, which is a responsibility of the Product Owner?</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Provides transparent work environment for Scrum Teams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Coordinates with and facilitates the Scrum Team to create deliverables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Provides legal guidelines related to business justification techniques for the Scrum Core Team to follow</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Prioritizes business value to the organization, which is achieved by creating the Prioritized Product Backlog  </a:t>
            </a:r>
          </a:p>
          <a:p>
            <a:pPr marL="0" lvl="0" indent="0">
              <a:lnSpc>
                <a:spcPct val="115000"/>
              </a:lnSpc>
              <a:spcBef>
                <a:spcPts val="600"/>
              </a:spcBef>
              <a:spcAft>
                <a:spcPts val="600"/>
              </a:spcAft>
              <a:buNone/>
              <a:tabLst>
                <a:tab pos="270510" algn="l"/>
              </a:tabLst>
            </a:pPr>
            <a:endParaRPr lang="en-IN" sz="1800" dirty="0">
              <a:ea typeface="Times New Roman"/>
              <a:cs typeface="Times New Roman"/>
            </a:endParaRPr>
          </a:p>
          <a:p>
            <a:r>
              <a:rPr lang="en-US" sz="1800" dirty="0">
                <a:ea typeface="Calibri"/>
              </a:rPr>
              <a:t>Answer: </a:t>
            </a:r>
            <a:r>
              <a:rPr lang="en-US" sz="1800" b="1" dirty="0">
                <a:ea typeface="Calibri"/>
              </a:rPr>
              <a:t>B</a:t>
            </a:r>
            <a:endParaRPr lang="en-IN" sz="1800" dirty="0"/>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100</a:t>
            </a:fld>
            <a:endParaRPr lang="en-US" dirty="0"/>
          </a:p>
        </p:txBody>
      </p:sp>
    </p:spTree>
    <p:extLst>
      <p:ext uri="{BB962C8B-B14F-4D97-AF65-F5344CB8AC3E}">
        <p14:creationId xmlns:p14="http://schemas.microsoft.com/office/powerpoint/2010/main" val="3013873977"/>
      </p:ext>
    </p:extLst>
  </p:cSld>
  <p:clrMapOvr>
    <a:masterClrMapping/>
  </p:clrMapOvr>
  <p:transition spd="med">
    <p:pull/>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Many of the Scrum Master’s duties and responsibilities require him/her to work in close coordination with the Product Owner. Which of the following is NOT a responsibility shouldered by both the Scrum Master and the Product Owner?</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Identify the Stakeholders for the project</a:t>
            </a:r>
          </a:p>
          <a:p>
            <a:pPr lvl="0">
              <a:lnSpc>
                <a:spcPct val="115000"/>
              </a:lnSpc>
              <a:spcBef>
                <a:spcPts val="600"/>
              </a:spcBef>
              <a:spcAft>
                <a:spcPts val="600"/>
              </a:spcAft>
              <a:buFont typeface="+mj-lt"/>
              <a:buAutoNum type="alphaUcPeriod"/>
              <a:tabLst>
                <a:tab pos="270510" algn="l"/>
              </a:tabLst>
            </a:pPr>
            <a:r>
              <a:rPr lang="en-US" sz="1800" dirty="0">
                <a:ea typeface="Times New Roman"/>
              </a:rPr>
              <a:t>Help Scrum Team in creating the Sprint Backlog</a:t>
            </a:r>
          </a:p>
          <a:p>
            <a:pPr lvl="0">
              <a:lnSpc>
                <a:spcPct val="115000"/>
              </a:lnSpc>
              <a:spcBef>
                <a:spcPts val="600"/>
              </a:spcBef>
              <a:spcAft>
                <a:spcPts val="600"/>
              </a:spcAft>
              <a:buFont typeface="+mj-lt"/>
              <a:buAutoNum type="alphaUcPeriod"/>
              <a:tabLst>
                <a:tab pos="270510" algn="l"/>
              </a:tabLst>
            </a:pPr>
            <a:r>
              <a:rPr lang="en-US" sz="1800" dirty="0">
                <a:ea typeface="Times New Roman"/>
              </a:rPr>
              <a:t>Create the Scrum Team and develop the Team Building Plan</a:t>
            </a:r>
          </a:p>
          <a:p>
            <a:pPr lvl="0">
              <a:lnSpc>
                <a:spcPct val="115000"/>
              </a:lnSpc>
              <a:spcBef>
                <a:spcPts val="600"/>
              </a:spcBef>
              <a:spcAft>
                <a:spcPts val="600"/>
              </a:spcAft>
              <a:buFont typeface="+mj-lt"/>
              <a:buAutoNum type="alphaUcPeriod"/>
              <a:tabLst>
                <a:tab pos="270510" algn="l"/>
              </a:tabLst>
            </a:pPr>
            <a:r>
              <a:rPr lang="en-US" sz="1800" dirty="0">
                <a:ea typeface="Times New Roman"/>
              </a:rPr>
              <a:t>Ensure an ideal project environment for the Scrum Team in the succeeding Sprints</a:t>
            </a:r>
          </a:p>
          <a:p>
            <a:pPr marL="0" lvl="0" indent="0">
              <a:buNone/>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101</a:t>
            </a:fld>
            <a:endParaRPr lang="en-US" dirty="0"/>
          </a:p>
        </p:txBody>
      </p:sp>
    </p:spTree>
    <p:extLst>
      <p:ext uri="{BB962C8B-B14F-4D97-AF65-F5344CB8AC3E}">
        <p14:creationId xmlns:p14="http://schemas.microsoft.com/office/powerpoint/2010/main" val="2628989846"/>
      </p:ext>
    </p:extLst>
  </p:cSld>
  <p:clrMapOvr>
    <a:masterClrMapping/>
  </p:clrMapOvr>
  <p:transition spd="med">
    <p:pull/>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35062"/>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Many of the Scrum Master’s duties and responsibilities require him/her to work in close coordination with the Product Owner. Which of the following is NOT a responsibility shouldered by both the Scrum Master and the Product Owner?</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Identify the Stakeholders for the project</a:t>
            </a:r>
          </a:p>
          <a:p>
            <a:pPr lvl="0">
              <a:lnSpc>
                <a:spcPct val="115000"/>
              </a:lnSpc>
              <a:spcBef>
                <a:spcPts val="600"/>
              </a:spcBef>
              <a:spcAft>
                <a:spcPts val="600"/>
              </a:spcAft>
              <a:buFont typeface="+mj-lt"/>
              <a:buAutoNum type="alphaUcPeriod"/>
              <a:tabLst>
                <a:tab pos="270510" algn="l"/>
              </a:tabLst>
            </a:pPr>
            <a:r>
              <a:rPr lang="en-US" sz="1800" dirty="0">
                <a:ea typeface="Times New Roman"/>
              </a:rPr>
              <a:t>Help Scrum Team in creating the Sprint Backlog</a:t>
            </a:r>
          </a:p>
          <a:p>
            <a:pPr lvl="0">
              <a:lnSpc>
                <a:spcPct val="115000"/>
              </a:lnSpc>
              <a:spcBef>
                <a:spcPts val="600"/>
              </a:spcBef>
              <a:spcAft>
                <a:spcPts val="600"/>
              </a:spcAft>
              <a:buFont typeface="+mj-lt"/>
              <a:buAutoNum type="alphaUcPeriod"/>
              <a:tabLst>
                <a:tab pos="270510" algn="l"/>
              </a:tabLst>
            </a:pPr>
            <a:r>
              <a:rPr lang="en-US" sz="1800" dirty="0">
                <a:ea typeface="Times New Roman"/>
              </a:rPr>
              <a:t>Create the Scrum Team and develop the Team Building Plan</a:t>
            </a:r>
          </a:p>
          <a:p>
            <a:pPr lvl="0">
              <a:lnSpc>
                <a:spcPct val="115000"/>
              </a:lnSpc>
              <a:spcBef>
                <a:spcPts val="600"/>
              </a:spcBef>
              <a:spcAft>
                <a:spcPts val="600"/>
              </a:spcAft>
              <a:buFont typeface="+mj-lt"/>
              <a:buAutoNum type="alphaUcPeriod"/>
              <a:tabLst>
                <a:tab pos="270510" algn="l"/>
              </a:tabLst>
            </a:pPr>
            <a:r>
              <a:rPr lang="en-US" sz="1800" dirty="0">
                <a:ea typeface="Times New Roman"/>
              </a:rPr>
              <a:t>Ensure an ideal project environment for the Scrum Team in the succeeding Sprints</a:t>
            </a:r>
          </a:p>
          <a:p>
            <a:endParaRPr lang="en-US" sz="1800" dirty="0">
              <a:ea typeface="Calibri"/>
            </a:endParaRPr>
          </a:p>
          <a:p>
            <a:r>
              <a:rPr lang="en-US" sz="1800" dirty="0">
                <a:ea typeface="Calibri"/>
              </a:rPr>
              <a:t>Answer: </a:t>
            </a:r>
            <a:r>
              <a:rPr lang="en-US" sz="1800" b="1" dirty="0">
                <a:ea typeface="Calibri"/>
              </a:rPr>
              <a:t>D</a:t>
            </a:r>
            <a:r>
              <a:rPr lang="en-IN" sz="1800" dirty="0"/>
              <a:t>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102</a:t>
            </a:fld>
            <a:endParaRPr lang="en-US" dirty="0"/>
          </a:p>
        </p:txBody>
      </p:sp>
    </p:spTree>
    <p:extLst>
      <p:ext uri="{BB962C8B-B14F-4D97-AF65-F5344CB8AC3E}">
        <p14:creationId xmlns:p14="http://schemas.microsoft.com/office/powerpoint/2010/main" val="2857969060"/>
      </p:ext>
    </p:extLst>
  </p:cSld>
  <p:clrMapOvr>
    <a:masterClrMapping/>
  </p:clrMapOvr>
  <p:transition spd="med">
    <p:pull/>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1262"/>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ABC, Inc. wants to implement Scrum for a mobile app development project. One of the prioritized User Stories is related to the creation of a payment gateway and its Acceptance Criteria have been defined by the Product Owner. Which of the following statements is NOT true?</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Based on his understanding of the customer requirements, the Product Owner develops the Acceptance Criteria.</a:t>
            </a:r>
          </a:p>
          <a:p>
            <a:pPr lvl="0">
              <a:lnSpc>
                <a:spcPct val="115000"/>
              </a:lnSpc>
              <a:spcBef>
                <a:spcPts val="600"/>
              </a:spcBef>
              <a:spcAft>
                <a:spcPts val="600"/>
              </a:spcAft>
              <a:buFont typeface="+mj-lt"/>
              <a:buAutoNum type="alphaUcPeriod"/>
              <a:tabLst>
                <a:tab pos="270510" algn="l"/>
              </a:tabLst>
            </a:pPr>
            <a:r>
              <a:rPr lang="en-US" sz="1800" dirty="0">
                <a:ea typeface="Times New Roman"/>
              </a:rPr>
              <a:t>A detailed communication of the prioritized User Story to the Scrum Team is carried out by the Scrum Master.</a:t>
            </a:r>
          </a:p>
          <a:p>
            <a:pPr lvl="0">
              <a:lnSpc>
                <a:spcPct val="115000"/>
              </a:lnSpc>
              <a:spcBef>
                <a:spcPts val="600"/>
              </a:spcBef>
              <a:spcAft>
                <a:spcPts val="600"/>
              </a:spcAft>
              <a:buFont typeface="+mj-lt"/>
              <a:buAutoNum type="alphaUcPeriod"/>
              <a:tabLst>
                <a:tab pos="270510" algn="l"/>
              </a:tabLst>
            </a:pPr>
            <a:r>
              <a:rPr lang="en-US" sz="1800" dirty="0">
                <a:ea typeface="Times New Roman"/>
              </a:rPr>
              <a:t>When communicating the User Story to the Scrum Team, the agreement of the Scrum Team is sought.</a:t>
            </a:r>
          </a:p>
          <a:p>
            <a:pPr lvl="0">
              <a:lnSpc>
                <a:spcPct val="115000"/>
              </a:lnSpc>
              <a:spcBef>
                <a:spcPts val="600"/>
              </a:spcBef>
              <a:spcAft>
                <a:spcPts val="600"/>
              </a:spcAft>
              <a:buFont typeface="+mj-lt"/>
              <a:buAutoNum type="alphaUcPeriod"/>
              <a:tabLst>
                <a:tab pos="270510" algn="l"/>
              </a:tabLst>
            </a:pPr>
            <a:r>
              <a:rPr lang="en-US" sz="1800" dirty="0">
                <a:ea typeface="Times New Roman"/>
              </a:rPr>
              <a:t>If the Product Owner accepts the deliverables, then the User Story is considered Done.</a:t>
            </a:r>
          </a:p>
          <a:p>
            <a:pPr marL="0" lvl="0" indent="0">
              <a:buNone/>
            </a:pPr>
            <a:endParaRPr lang="en-IN" sz="1800" dirty="0">
              <a:latin typeface="Calibri" panose="020F0502020204030204" pitchFamily="34" charset="0"/>
            </a:endParaRPr>
          </a:p>
        </p:txBody>
      </p:sp>
      <p:sp>
        <p:nvSpPr>
          <p:cNvPr id="8" name="TextBox 7"/>
          <p:cNvSpPr txBox="1"/>
          <p:nvPr/>
        </p:nvSpPr>
        <p:spPr>
          <a:xfrm>
            <a:off x="0" y="357807"/>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103</a:t>
            </a:fld>
            <a:endParaRPr lang="en-US" dirty="0"/>
          </a:p>
        </p:txBody>
      </p:sp>
    </p:spTree>
    <p:extLst>
      <p:ext uri="{BB962C8B-B14F-4D97-AF65-F5344CB8AC3E}">
        <p14:creationId xmlns:p14="http://schemas.microsoft.com/office/powerpoint/2010/main" val="1919777234"/>
      </p:ext>
    </p:extLst>
  </p:cSld>
  <p:clrMapOvr>
    <a:masterClrMapping/>
  </p:clrMapOvr>
  <p:transition spd="med">
    <p:pull/>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ABC, Inc. wants to implement Scrum for a mobile app development project. One of the prioritized User Stories is related to the creation of a payment gateway and its Acceptance Criteria have been defined by the Product Owner. Which of the following statements is NOT true?</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Based on his understanding of the customer requirements, the Product Owner develops the Acceptance Criteria.</a:t>
            </a:r>
          </a:p>
          <a:p>
            <a:pPr lvl="0">
              <a:lnSpc>
                <a:spcPct val="115000"/>
              </a:lnSpc>
              <a:spcBef>
                <a:spcPts val="600"/>
              </a:spcBef>
              <a:spcAft>
                <a:spcPts val="600"/>
              </a:spcAft>
              <a:buFont typeface="+mj-lt"/>
              <a:buAutoNum type="alphaUcPeriod"/>
              <a:tabLst>
                <a:tab pos="270510" algn="l"/>
              </a:tabLst>
            </a:pPr>
            <a:r>
              <a:rPr lang="en-US" sz="1800" dirty="0">
                <a:ea typeface="Times New Roman"/>
              </a:rPr>
              <a:t>A detailed communication of the prioritized User Story to the Scrum Team is carried out by the Scrum Master.</a:t>
            </a:r>
          </a:p>
          <a:p>
            <a:pPr lvl="0">
              <a:lnSpc>
                <a:spcPct val="115000"/>
              </a:lnSpc>
              <a:spcBef>
                <a:spcPts val="600"/>
              </a:spcBef>
              <a:spcAft>
                <a:spcPts val="600"/>
              </a:spcAft>
              <a:buFont typeface="+mj-lt"/>
              <a:buAutoNum type="alphaUcPeriod"/>
              <a:tabLst>
                <a:tab pos="270510" algn="l"/>
              </a:tabLst>
            </a:pPr>
            <a:r>
              <a:rPr lang="en-US" sz="1800" dirty="0">
                <a:ea typeface="Times New Roman"/>
              </a:rPr>
              <a:t>When communicating the User Story to the Scrum Team, the agreement of the Scrum Team is sought.</a:t>
            </a:r>
          </a:p>
          <a:p>
            <a:pPr lvl="0">
              <a:lnSpc>
                <a:spcPct val="115000"/>
              </a:lnSpc>
              <a:spcBef>
                <a:spcPts val="600"/>
              </a:spcBef>
              <a:spcAft>
                <a:spcPts val="600"/>
              </a:spcAft>
              <a:buFont typeface="+mj-lt"/>
              <a:buAutoNum type="alphaUcPeriod"/>
              <a:tabLst>
                <a:tab pos="270510" algn="l"/>
              </a:tabLst>
            </a:pPr>
            <a:r>
              <a:rPr lang="en-US" sz="1800" dirty="0">
                <a:ea typeface="Times New Roman"/>
              </a:rPr>
              <a:t>If the Product Owner accepts the deliverables, then the User Story is considered Done.</a:t>
            </a:r>
          </a:p>
          <a:p>
            <a:r>
              <a:rPr lang="en-US" sz="1800" dirty="0">
                <a:ea typeface="Calibri"/>
              </a:rPr>
              <a:t>Answer: </a:t>
            </a:r>
            <a:r>
              <a:rPr lang="en-US" sz="1800" b="1" dirty="0">
                <a:ea typeface="Calibri"/>
              </a:rPr>
              <a:t>B</a:t>
            </a:r>
            <a:r>
              <a:rPr lang="en-IN" sz="1800" dirty="0"/>
              <a:t>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104</a:t>
            </a:fld>
            <a:endParaRPr lang="en-US" dirty="0"/>
          </a:p>
        </p:txBody>
      </p:sp>
    </p:spTree>
    <p:extLst>
      <p:ext uri="{BB962C8B-B14F-4D97-AF65-F5344CB8AC3E}">
        <p14:creationId xmlns:p14="http://schemas.microsoft.com/office/powerpoint/2010/main" val="3990275585"/>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95400"/>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A software company is initiating a new project. A User Story Workshop is being held to help the Product Owner prioritize requirements. Who among the following facilitates User Group Meetings?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Product Owner</a:t>
            </a:r>
          </a:p>
          <a:p>
            <a:pPr lvl="0">
              <a:lnSpc>
                <a:spcPct val="115000"/>
              </a:lnSpc>
              <a:spcBef>
                <a:spcPts val="600"/>
              </a:spcBef>
              <a:spcAft>
                <a:spcPts val="600"/>
              </a:spcAft>
              <a:buFont typeface="+mj-lt"/>
              <a:buAutoNum type="alphaUcPeriod"/>
              <a:tabLst>
                <a:tab pos="270510" algn="l"/>
              </a:tabLst>
            </a:pPr>
            <a:r>
              <a:rPr lang="en-US" sz="1800" dirty="0">
                <a:ea typeface="Times New Roman"/>
              </a:rPr>
              <a:t>Scrum Team</a:t>
            </a:r>
          </a:p>
          <a:p>
            <a:pPr lvl="0">
              <a:lnSpc>
                <a:spcPct val="115000"/>
              </a:lnSpc>
              <a:spcBef>
                <a:spcPts val="600"/>
              </a:spcBef>
              <a:spcAft>
                <a:spcPts val="600"/>
              </a:spcAft>
              <a:buFont typeface="+mj-lt"/>
              <a:buAutoNum type="alphaUcPeriod"/>
              <a:tabLst>
                <a:tab pos="270510" algn="l"/>
              </a:tabLst>
            </a:pPr>
            <a:r>
              <a:rPr lang="en-US" sz="1800" dirty="0">
                <a:ea typeface="Times New Roman"/>
              </a:rPr>
              <a:t>Executive Sponsor</a:t>
            </a:r>
          </a:p>
          <a:p>
            <a:pPr lvl="0">
              <a:lnSpc>
                <a:spcPct val="115000"/>
              </a:lnSpc>
              <a:spcBef>
                <a:spcPts val="600"/>
              </a:spcBef>
              <a:spcAft>
                <a:spcPts val="600"/>
              </a:spcAft>
              <a:buFont typeface="+mj-lt"/>
              <a:buAutoNum type="alphaUcPeriod"/>
              <a:tabLst>
                <a:tab pos="270510" algn="l"/>
              </a:tabLst>
            </a:pPr>
            <a:r>
              <a:rPr lang="en-US" sz="1800" dirty="0">
                <a:ea typeface="Times New Roman"/>
              </a:rPr>
              <a:t>Scrum Master</a:t>
            </a:r>
          </a:p>
          <a:p>
            <a:pPr marL="0" lvl="0" indent="0">
              <a:buNone/>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105</a:t>
            </a:fld>
            <a:endParaRPr lang="en-US" dirty="0"/>
          </a:p>
        </p:txBody>
      </p:sp>
    </p:spTree>
    <p:extLst>
      <p:ext uri="{BB962C8B-B14F-4D97-AF65-F5344CB8AC3E}">
        <p14:creationId xmlns:p14="http://schemas.microsoft.com/office/powerpoint/2010/main" val="495294516"/>
      </p:ext>
    </p:extLst>
  </p:cSld>
  <p:clrMapOvr>
    <a:masterClrMapping/>
  </p:clrMapOvr>
  <p:transition spd="med">
    <p:pull/>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95400"/>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A software company is initiating a new project. A User Story Workshop is being held to help the Product Owner prioritize requirements. Who among the following facilitates User Group Meetings?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Product Owner</a:t>
            </a:r>
          </a:p>
          <a:p>
            <a:pPr lvl="0">
              <a:lnSpc>
                <a:spcPct val="115000"/>
              </a:lnSpc>
              <a:spcBef>
                <a:spcPts val="600"/>
              </a:spcBef>
              <a:spcAft>
                <a:spcPts val="600"/>
              </a:spcAft>
              <a:buFont typeface="+mj-lt"/>
              <a:buAutoNum type="alphaUcPeriod"/>
              <a:tabLst>
                <a:tab pos="270510" algn="l"/>
              </a:tabLst>
            </a:pPr>
            <a:r>
              <a:rPr lang="en-US" sz="1800" dirty="0">
                <a:ea typeface="Times New Roman"/>
              </a:rPr>
              <a:t>Scrum Team</a:t>
            </a:r>
          </a:p>
          <a:p>
            <a:pPr lvl="0">
              <a:lnSpc>
                <a:spcPct val="115000"/>
              </a:lnSpc>
              <a:spcBef>
                <a:spcPts val="600"/>
              </a:spcBef>
              <a:spcAft>
                <a:spcPts val="600"/>
              </a:spcAft>
              <a:buFont typeface="+mj-lt"/>
              <a:buAutoNum type="alphaUcPeriod"/>
              <a:tabLst>
                <a:tab pos="270510" algn="l"/>
              </a:tabLst>
            </a:pPr>
            <a:r>
              <a:rPr lang="en-US" sz="1800" dirty="0">
                <a:ea typeface="Times New Roman"/>
              </a:rPr>
              <a:t>Executive Sponsor</a:t>
            </a:r>
          </a:p>
          <a:p>
            <a:pPr lvl="0">
              <a:lnSpc>
                <a:spcPct val="115000"/>
              </a:lnSpc>
              <a:spcBef>
                <a:spcPts val="600"/>
              </a:spcBef>
              <a:spcAft>
                <a:spcPts val="600"/>
              </a:spcAft>
              <a:buFont typeface="+mj-lt"/>
              <a:buAutoNum type="alphaUcPeriod"/>
              <a:tabLst>
                <a:tab pos="270510" algn="l"/>
              </a:tabLst>
            </a:pPr>
            <a:r>
              <a:rPr lang="en-US" sz="1800" dirty="0">
                <a:ea typeface="Times New Roman"/>
              </a:rPr>
              <a:t>Scrum Master</a:t>
            </a:r>
          </a:p>
          <a:p>
            <a:pPr marL="0" indent="0">
              <a:buNone/>
            </a:pPr>
            <a:endParaRPr lang="en-US" sz="1800" dirty="0">
              <a:ea typeface="Calibri"/>
            </a:endParaRPr>
          </a:p>
          <a:p>
            <a:pPr marL="0" indent="0">
              <a:buNone/>
            </a:pPr>
            <a:r>
              <a:rPr lang="en-US" sz="1800" dirty="0">
                <a:ea typeface="Calibri"/>
              </a:rPr>
              <a:t>Answer: </a:t>
            </a:r>
            <a:r>
              <a:rPr lang="en-US" sz="1800" b="1" dirty="0">
                <a:ea typeface="Calibri"/>
              </a:rPr>
              <a:t>D</a:t>
            </a:r>
            <a:r>
              <a:rPr lang="en-IN" sz="1800" dirty="0"/>
              <a:t>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106</a:t>
            </a:fld>
            <a:endParaRPr lang="en-US" dirty="0"/>
          </a:p>
        </p:txBody>
      </p:sp>
    </p:spTree>
    <p:extLst>
      <p:ext uri="{BB962C8B-B14F-4D97-AF65-F5344CB8AC3E}">
        <p14:creationId xmlns:p14="http://schemas.microsoft.com/office/powerpoint/2010/main" val="1871243612"/>
      </p:ext>
    </p:extLst>
  </p:cSld>
  <p:clrMapOvr>
    <a:masterClrMapping/>
  </p:clrMapOvr>
  <p:transition spd="med">
    <p:pull/>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Business Justification</a:t>
            </a:r>
            <a:endParaRPr lang="en-IN" dirty="0"/>
          </a:p>
        </p:txBody>
      </p:sp>
    </p:spTree>
    <p:extLst>
      <p:ext uri="{BB962C8B-B14F-4D97-AF65-F5344CB8AC3E}">
        <p14:creationId xmlns:p14="http://schemas.microsoft.com/office/powerpoint/2010/main" val="5363147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1262"/>
            <a:ext cx="7886700" cy="4732338"/>
          </a:xfrm>
        </p:spPr>
        <p:txBody>
          <a:bodyPr/>
          <a:lstStyle/>
          <a:p>
            <a:pPr lvl="0"/>
            <a:r>
              <a:rPr lang="en-US" sz="1800" dirty="0"/>
              <a:t>You are a Product Owner for a project and have to provide business justification for undertaking the project. Which of the following factors can be considered important for business justification?</a:t>
            </a:r>
          </a:p>
          <a:p>
            <a:pPr lvl="0">
              <a:buFont typeface="+mj-lt"/>
              <a:buAutoNum type="arabicPeriod"/>
            </a:pPr>
            <a:r>
              <a:rPr lang="en-US" sz="1800" dirty="0"/>
              <a:t>A. Business needs, or those business outcomes that the project is expected to fulfill, as documented in the Project Vision Statement </a:t>
            </a:r>
          </a:p>
          <a:p>
            <a:pPr lvl="0">
              <a:buFont typeface="+mj-lt"/>
              <a:buAutoNum type="arabicPeriod"/>
            </a:pPr>
            <a:r>
              <a:rPr lang="en-US" sz="1800" dirty="0"/>
              <a:t>B. The opportunity cost, including basic information on the next best business option that was rejected in favor of the option selected</a:t>
            </a:r>
          </a:p>
          <a:p>
            <a:pPr lvl="0">
              <a:buFont typeface="+mj-lt"/>
              <a:buAutoNum type="arabicPeriod"/>
            </a:pPr>
            <a:r>
              <a:rPr lang="en-US" sz="1800" dirty="0"/>
              <a:t>C. The timescales that reflect the duration of a project and the time over which its benefits will be realized </a:t>
            </a:r>
          </a:p>
          <a:p>
            <a:pPr lvl="0">
              <a:buFont typeface="+mj-lt"/>
              <a:buAutoNum type="arabicPeriod"/>
            </a:pPr>
            <a:r>
              <a:rPr lang="en-US" sz="1800" dirty="0"/>
              <a:t>D. The project costs, including investments and other development costs to produce the project deliverables </a:t>
            </a:r>
          </a:p>
          <a:p>
            <a:pPr lvl="0">
              <a:buFont typeface="+mj-lt"/>
              <a:buAutoNum type="arabicPeriod"/>
            </a:pPr>
            <a:endParaRPr lang="en-US" sz="1800" dirty="0">
              <a:latin typeface="Calibri" panose="020F0502020204030204" pitchFamily="34" charset="0"/>
            </a:endParaRPr>
          </a:p>
          <a:p>
            <a:pPr lvl="0">
              <a:buFont typeface="+mj-lt"/>
              <a:buAutoNum type="alphaUcPeriod"/>
            </a:pPr>
            <a:r>
              <a:rPr lang="en-US" sz="1800" dirty="0"/>
              <a:t>Only A</a:t>
            </a:r>
          </a:p>
          <a:p>
            <a:pPr lvl="0">
              <a:buFont typeface="+mj-lt"/>
              <a:buAutoNum type="alphaUcPeriod"/>
            </a:pPr>
            <a:r>
              <a:rPr lang="en-US" sz="1800" dirty="0"/>
              <a:t>Only B and C</a:t>
            </a:r>
          </a:p>
          <a:p>
            <a:pPr lvl="0">
              <a:buFont typeface="+mj-lt"/>
              <a:buAutoNum type="alphaUcPeriod"/>
            </a:pPr>
            <a:r>
              <a:rPr lang="en-US" sz="1800" dirty="0"/>
              <a:t>Only A and D</a:t>
            </a:r>
          </a:p>
          <a:p>
            <a:pPr lvl="0">
              <a:buFont typeface="+mj-lt"/>
              <a:buAutoNum type="alphaUcPeriod"/>
            </a:pPr>
            <a:r>
              <a:rPr lang="en-US" sz="1800" dirty="0"/>
              <a:t>A, B, C and D</a:t>
            </a:r>
          </a:p>
          <a:p>
            <a:pPr marL="0" lvl="0" indent="0">
              <a:buNone/>
            </a:pPr>
            <a:endParaRPr lang="en-IN" sz="1800" dirty="0">
              <a:latin typeface="Calibri" panose="020F0502020204030204" pitchFamily="34" charset="0"/>
            </a:endParaRPr>
          </a:p>
        </p:txBody>
      </p:sp>
      <p:sp>
        <p:nvSpPr>
          <p:cNvPr id="8" name="TextBox 7"/>
          <p:cNvSpPr txBox="1"/>
          <p:nvPr/>
        </p:nvSpPr>
        <p:spPr>
          <a:xfrm>
            <a:off x="76200" y="354492"/>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108</a:t>
            </a:fld>
            <a:endParaRPr lang="en-US" dirty="0"/>
          </a:p>
        </p:txBody>
      </p:sp>
    </p:spTree>
    <p:extLst>
      <p:ext uri="{BB962C8B-B14F-4D97-AF65-F5344CB8AC3E}">
        <p14:creationId xmlns:p14="http://schemas.microsoft.com/office/powerpoint/2010/main" val="1063604346"/>
      </p:ext>
    </p:extLst>
  </p:cSld>
  <p:clrMapOvr>
    <a:masterClrMapping/>
  </p:clrMapOvr>
  <p:transition spd="med">
    <p:pull/>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14400"/>
            <a:ext cx="7886700" cy="4732338"/>
          </a:xfrm>
        </p:spPr>
        <p:txBody>
          <a:bodyPr/>
          <a:lstStyle/>
          <a:p>
            <a:pPr lvl="0"/>
            <a:r>
              <a:rPr lang="en-US" sz="1800" dirty="0"/>
              <a:t>You are a Product Owner for a project and have to provide business justification for undertaking the project. Which of the following factors can be considered important for business justification?</a:t>
            </a:r>
          </a:p>
          <a:p>
            <a:pPr lvl="0">
              <a:buFont typeface="+mj-lt"/>
              <a:buAutoNum type="arabicPeriod"/>
            </a:pPr>
            <a:r>
              <a:rPr lang="en-US" sz="1800" dirty="0"/>
              <a:t>A. Business needs, or those business outcomes that the project is expected to fulfill, as documented in the Project Vision Statement </a:t>
            </a:r>
          </a:p>
          <a:p>
            <a:pPr lvl="0">
              <a:buFont typeface="+mj-lt"/>
              <a:buAutoNum type="arabicPeriod"/>
            </a:pPr>
            <a:r>
              <a:rPr lang="en-US" sz="1800" dirty="0"/>
              <a:t>B. The opportunity cost, including basic information on the next best business option that was rejected in favor of the option selected</a:t>
            </a:r>
          </a:p>
          <a:p>
            <a:pPr lvl="0">
              <a:buFont typeface="+mj-lt"/>
              <a:buAutoNum type="arabicPeriod"/>
            </a:pPr>
            <a:r>
              <a:rPr lang="en-US" sz="1800" dirty="0"/>
              <a:t>C. The timescales that reflect the duration of a project and the time over which its benefits will be realized </a:t>
            </a:r>
          </a:p>
          <a:p>
            <a:pPr lvl="0">
              <a:buFont typeface="+mj-lt"/>
              <a:buAutoNum type="arabicPeriod"/>
            </a:pPr>
            <a:r>
              <a:rPr lang="en-US" sz="1800" dirty="0"/>
              <a:t>D. The project costs, including investments and other development costs to produce the project deliverables </a:t>
            </a:r>
          </a:p>
          <a:p>
            <a:pPr lvl="0">
              <a:buFont typeface="+mj-lt"/>
              <a:buAutoNum type="arabicPeriod"/>
            </a:pPr>
            <a:endParaRPr lang="en-US" sz="1800" dirty="0"/>
          </a:p>
          <a:p>
            <a:pPr lvl="0">
              <a:buFont typeface="+mj-lt"/>
              <a:buAutoNum type="alphaUcPeriod"/>
            </a:pPr>
            <a:r>
              <a:rPr lang="en-US" sz="1800" dirty="0"/>
              <a:t>Only A</a:t>
            </a:r>
          </a:p>
          <a:p>
            <a:pPr lvl="0">
              <a:buFont typeface="+mj-lt"/>
              <a:buAutoNum type="alphaUcPeriod"/>
            </a:pPr>
            <a:r>
              <a:rPr lang="en-US" sz="1800" dirty="0"/>
              <a:t>Only B and C</a:t>
            </a:r>
          </a:p>
          <a:p>
            <a:pPr lvl="0">
              <a:buFont typeface="+mj-lt"/>
              <a:buAutoNum type="alphaUcPeriod"/>
            </a:pPr>
            <a:r>
              <a:rPr lang="en-US" sz="1800" dirty="0"/>
              <a:t>Only A and D</a:t>
            </a:r>
          </a:p>
          <a:p>
            <a:pPr lvl="0">
              <a:lnSpc>
                <a:spcPct val="150000"/>
              </a:lnSpc>
              <a:buFont typeface="+mj-lt"/>
              <a:buAutoNum type="alphaUcPeriod"/>
            </a:pPr>
            <a:r>
              <a:rPr lang="en-US" sz="1800" dirty="0"/>
              <a:t>A, B, C and D</a:t>
            </a:r>
          </a:p>
          <a:p>
            <a:pPr lvl="0">
              <a:lnSpc>
                <a:spcPct val="150000"/>
              </a:lnSpc>
            </a:pPr>
            <a:r>
              <a:rPr lang="en-IN" sz="1800" dirty="0">
                <a:latin typeface="Calibri" panose="020F0502020204030204" pitchFamily="34" charset="0"/>
              </a:rPr>
              <a:t>Answer: </a:t>
            </a:r>
            <a:r>
              <a:rPr lang="en-IN" sz="1800" b="1" dirty="0">
                <a:latin typeface="Calibri" panose="020F0502020204030204" pitchFamily="34" charset="0"/>
              </a:rPr>
              <a:t>D</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109</a:t>
            </a:fld>
            <a:endParaRPr lang="en-US" dirty="0"/>
          </a:p>
        </p:txBody>
      </p:sp>
    </p:spTree>
    <p:extLst>
      <p:ext uri="{BB962C8B-B14F-4D97-AF65-F5344CB8AC3E}">
        <p14:creationId xmlns:p14="http://schemas.microsoft.com/office/powerpoint/2010/main" val="838638876"/>
      </p:ext>
    </p:extLst>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Though the overall success of a Scrum project lies with the entire team, it is the Product Owner who holds primary responsibility for business justification. Listed below are certain responsibilities that contribute towards the project’s success. Of the following, which is a responsibility of the Product Owner?</a:t>
            </a:r>
          </a:p>
          <a:p>
            <a:pPr lvl="0"/>
            <a:endParaRPr lang="en-IN" sz="1800" dirty="0">
              <a:latin typeface="Calibri" panose="020F0502020204030204" pitchFamily="34" charset="0"/>
            </a:endParaRPr>
          </a:p>
          <a:p>
            <a:pPr lvl="0">
              <a:buFont typeface="+mj-lt"/>
              <a:buAutoNum type="alphaUcPeriod"/>
            </a:pPr>
            <a:r>
              <a:rPr lang="en-US" sz="1800" dirty="0"/>
              <a:t>Funds the project</a:t>
            </a:r>
          </a:p>
          <a:p>
            <a:pPr lvl="0">
              <a:buFont typeface="+mj-lt"/>
              <a:buAutoNum type="alphaUcPeriod"/>
            </a:pPr>
            <a:r>
              <a:rPr lang="en-US" sz="1800" dirty="0"/>
              <a:t>Coordinates with and facilitates the Scrum Team to create deliverables</a:t>
            </a:r>
          </a:p>
          <a:p>
            <a:pPr lvl="0">
              <a:buFont typeface="+mj-lt"/>
              <a:buAutoNum type="alphaUcPeriod"/>
            </a:pPr>
            <a:r>
              <a:rPr lang="en-US" sz="1800" dirty="0"/>
              <a:t>Provides legal guidelines related to business justification techniques for the Scrum Core Team to follow</a:t>
            </a:r>
          </a:p>
          <a:p>
            <a:pPr lvl="0">
              <a:buFont typeface="+mj-lt"/>
              <a:buAutoNum type="alphaUcPeriod"/>
            </a:pPr>
            <a:r>
              <a:rPr lang="en-US" sz="1800" dirty="0"/>
              <a:t>Prioritizes and delivers business value to the organization through the Prioritized Product Backlog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110</a:t>
            </a:fld>
            <a:endParaRPr lang="en-US" dirty="0"/>
          </a:p>
        </p:txBody>
      </p:sp>
    </p:spTree>
    <p:extLst>
      <p:ext uri="{BB962C8B-B14F-4D97-AF65-F5344CB8AC3E}">
        <p14:creationId xmlns:p14="http://schemas.microsoft.com/office/powerpoint/2010/main" val="1951468261"/>
      </p:ext>
    </p:extLst>
  </p:cSld>
  <p:clrMapOvr>
    <a:masterClrMapping/>
  </p:clrMapOvr>
  <p:transition spd="med">
    <p:pull/>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Though the overall success of a Scrum project lies with the entire team, it is the Product Owner who holds primary responsibility for business justification. Listed below are certain responsibilities that contribute towards the project’s success. Of the following, which is a responsibility of the Product Owner?</a:t>
            </a:r>
          </a:p>
          <a:p>
            <a:pPr lvl="0"/>
            <a:endParaRPr lang="en-IN" sz="1800" dirty="0"/>
          </a:p>
          <a:p>
            <a:pPr lvl="0">
              <a:buFont typeface="+mj-lt"/>
              <a:buAutoNum type="alphaUcPeriod"/>
            </a:pPr>
            <a:r>
              <a:rPr lang="en-US" sz="1800" dirty="0"/>
              <a:t>Funds the project</a:t>
            </a:r>
          </a:p>
          <a:p>
            <a:pPr lvl="0">
              <a:buFont typeface="+mj-lt"/>
              <a:buAutoNum type="alphaUcPeriod"/>
            </a:pPr>
            <a:r>
              <a:rPr lang="en-US" sz="1800" dirty="0"/>
              <a:t>Coordinates with and facilitates the Scrum Team to create deliverables</a:t>
            </a:r>
          </a:p>
          <a:p>
            <a:pPr lvl="0">
              <a:buFont typeface="+mj-lt"/>
              <a:buAutoNum type="alphaUcPeriod"/>
            </a:pPr>
            <a:r>
              <a:rPr lang="en-US" sz="1800" dirty="0"/>
              <a:t>Provides legal guidelines related to business justification techniques for the Scrum Core Team to follow</a:t>
            </a:r>
          </a:p>
          <a:p>
            <a:pPr lvl="0">
              <a:buFont typeface="+mj-lt"/>
              <a:buAutoNum type="alphaUcPeriod"/>
            </a:pPr>
            <a:r>
              <a:rPr lang="en-US" sz="1800" dirty="0"/>
              <a:t>Prioritizes and delivers business value to the organization through the Prioritized Product Backlog</a:t>
            </a:r>
            <a:endParaRPr lang="en-IN" sz="1800" dirty="0"/>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D</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111</a:t>
            </a:fld>
            <a:endParaRPr lang="en-US" dirty="0"/>
          </a:p>
        </p:txBody>
      </p:sp>
    </p:spTree>
    <p:extLst>
      <p:ext uri="{BB962C8B-B14F-4D97-AF65-F5344CB8AC3E}">
        <p14:creationId xmlns:p14="http://schemas.microsoft.com/office/powerpoint/2010/main" val="2872611008"/>
      </p:ext>
    </p:extLst>
  </p:cSld>
  <p:clrMapOvr>
    <a:masterClrMapping/>
  </p:clrMapOvr>
  <p:transition spd="med">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is </a:t>
            </a:r>
            <a:r>
              <a:rPr lang="en-IN" sz="1800" b="1" dirty="0">
                <a:latin typeface="Calibri" panose="020F0502020204030204" pitchFamily="34" charset="0"/>
              </a:rPr>
              <a:t>not</a:t>
            </a:r>
            <a:r>
              <a:rPr lang="en-IN" sz="1800" dirty="0">
                <a:latin typeface="Calibri" panose="020F0502020204030204" pitchFamily="34" charset="0"/>
              </a:rPr>
              <a:t> true with regard to the Scrum framework?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User requirements are prioritized based on their business value  </a:t>
            </a:r>
          </a:p>
          <a:p>
            <a:pPr lvl="0">
              <a:buFont typeface="+mj-lt"/>
              <a:buAutoNum type="alphaUcPeriod"/>
            </a:pPr>
            <a:r>
              <a:rPr lang="en-IN" sz="1800" dirty="0">
                <a:latin typeface="Calibri" panose="020F0502020204030204" pitchFamily="34" charset="0"/>
              </a:rPr>
              <a:t>The Product Owner should follow a change control procedure to make any changes to the Prioritized Backlog Items in the Prioritized Product Backlog</a:t>
            </a:r>
          </a:p>
          <a:p>
            <a:pPr lvl="0">
              <a:buFont typeface="+mj-lt"/>
              <a:buAutoNum type="alphaUcPeriod"/>
            </a:pPr>
            <a:r>
              <a:rPr lang="en-IN" sz="1800" dirty="0">
                <a:latin typeface="Calibri" panose="020F0502020204030204" pitchFamily="34" charset="0"/>
              </a:rPr>
              <a:t>Business value is delivered incrementally </a:t>
            </a:r>
          </a:p>
          <a:p>
            <a:pPr lvl="0">
              <a:buFont typeface="+mj-lt"/>
              <a:buAutoNum type="alphaUcPeriod"/>
            </a:pPr>
            <a:r>
              <a:rPr lang="en-IN" sz="1800" dirty="0">
                <a:latin typeface="Calibri" panose="020F0502020204030204" pitchFamily="34" charset="0"/>
              </a:rPr>
              <a:t>Deliverables are created on the basis of the business value they provide. </a:t>
            </a: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112</a:t>
            </a:fld>
            <a:endParaRPr lang="en-US" dirty="0"/>
          </a:p>
        </p:txBody>
      </p:sp>
    </p:spTree>
    <p:extLst>
      <p:ext uri="{BB962C8B-B14F-4D97-AF65-F5344CB8AC3E}">
        <p14:creationId xmlns:p14="http://schemas.microsoft.com/office/powerpoint/2010/main" val="1695042850"/>
      </p:ext>
    </p:extLst>
  </p:cSld>
  <p:clrMapOvr>
    <a:masterClrMapping/>
  </p:clrMapOvr>
  <p:transition spd="med">
    <p:pull/>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is </a:t>
            </a:r>
            <a:r>
              <a:rPr lang="en-IN" sz="1800" b="1" dirty="0"/>
              <a:t>not</a:t>
            </a:r>
            <a:r>
              <a:rPr lang="en-IN" sz="1800" dirty="0"/>
              <a:t> true with regard to the Scrum framework? </a:t>
            </a:r>
          </a:p>
          <a:p>
            <a:pPr lvl="0"/>
            <a:endParaRPr lang="en-IN" sz="1800" dirty="0"/>
          </a:p>
          <a:p>
            <a:pPr lvl="0">
              <a:buFont typeface="+mj-lt"/>
              <a:buAutoNum type="alphaUcPeriod"/>
            </a:pPr>
            <a:r>
              <a:rPr lang="en-IN" sz="1800" dirty="0"/>
              <a:t>User requirements are prioritized based on their business value  </a:t>
            </a:r>
          </a:p>
          <a:p>
            <a:pPr lvl="0">
              <a:buFont typeface="+mj-lt"/>
              <a:buAutoNum type="alphaUcPeriod"/>
            </a:pPr>
            <a:r>
              <a:rPr lang="en-IN" sz="1800" dirty="0"/>
              <a:t>The Product Owner should follow a change control procedure to make any changes to the Prioritized Backlog Items in the Prioritized Product Backlog</a:t>
            </a:r>
          </a:p>
          <a:p>
            <a:pPr lvl="0">
              <a:buFont typeface="+mj-lt"/>
              <a:buAutoNum type="alphaUcPeriod"/>
            </a:pPr>
            <a:r>
              <a:rPr lang="en-IN" sz="1800" dirty="0"/>
              <a:t>Business value is delivered incrementally </a:t>
            </a:r>
          </a:p>
          <a:p>
            <a:pPr lvl="0">
              <a:buFont typeface="+mj-lt"/>
              <a:buAutoNum type="alphaUcPeriod"/>
            </a:pPr>
            <a:r>
              <a:rPr lang="en-IN" sz="1800" dirty="0"/>
              <a:t>Deliverables are created on the basis of the business value they provide. </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113</a:t>
            </a:fld>
            <a:endParaRPr lang="en-US" dirty="0"/>
          </a:p>
        </p:txBody>
      </p:sp>
    </p:spTree>
    <p:extLst>
      <p:ext uri="{BB962C8B-B14F-4D97-AF65-F5344CB8AC3E}">
        <p14:creationId xmlns:p14="http://schemas.microsoft.com/office/powerpoint/2010/main" val="3341111665"/>
      </p:ext>
    </p:extLst>
  </p:cSld>
  <p:clrMapOvr>
    <a:masterClrMapping/>
  </p:clrMapOvr>
  <p:transition spd="med">
    <p:pull/>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Who among the following is responsible for assessing the business justification?</a:t>
            </a:r>
          </a:p>
          <a:p>
            <a:pPr lvl="0"/>
            <a:endParaRPr lang="en-IN" sz="1800" dirty="0">
              <a:latin typeface="Calibri" panose="020F0502020204030204" pitchFamily="34" charset="0"/>
            </a:endParaRPr>
          </a:p>
          <a:p>
            <a:pPr lvl="0">
              <a:buFont typeface="+mj-lt"/>
              <a:buAutoNum type="alphaUcPeriod"/>
            </a:pPr>
            <a:r>
              <a:rPr lang="en-IN" sz="1800" dirty="0"/>
              <a:t>Product Owner </a:t>
            </a:r>
          </a:p>
          <a:p>
            <a:pPr lvl="0">
              <a:buFont typeface="+mj-lt"/>
              <a:buAutoNum type="alphaUcPeriod"/>
            </a:pPr>
            <a:r>
              <a:rPr lang="en-IN" sz="1800" dirty="0"/>
              <a:t>Scrum Team</a:t>
            </a:r>
          </a:p>
          <a:p>
            <a:pPr lvl="0">
              <a:buFont typeface="+mj-lt"/>
              <a:buAutoNum type="alphaUcPeriod"/>
            </a:pPr>
            <a:r>
              <a:rPr lang="en-IN" sz="1800" dirty="0"/>
              <a:t>Sponsors</a:t>
            </a:r>
          </a:p>
          <a:p>
            <a:pPr lvl="0">
              <a:buFont typeface="+mj-lt"/>
              <a:buAutoNum type="alphaUcPeriod"/>
            </a:pPr>
            <a:r>
              <a:rPr lang="en-IN" sz="1800" dirty="0"/>
              <a:t>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114</a:t>
            </a:fld>
            <a:endParaRPr lang="en-US" dirty="0"/>
          </a:p>
        </p:txBody>
      </p:sp>
    </p:spTree>
    <p:extLst>
      <p:ext uri="{BB962C8B-B14F-4D97-AF65-F5344CB8AC3E}">
        <p14:creationId xmlns:p14="http://schemas.microsoft.com/office/powerpoint/2010/main" val="827242915"/>
      </p:ext>
    </p:extLst>
  </p:cSld>
  <p:clrMapOvr>
    <a:masterClrMapping/>
  </p:clrMapOvr>
  <p:transition spd="med">
    <p:pull/>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Who among the following is responsible for assessing the business justification?</a:t>
            </a:r>
          </a:p>
          <a:p>
            <a:pPr lvl="0"/>
            <a:endParaRPr lang="en-IN" sz="1800" dirty="0"/>
          </a:p>
          <a:p>
            <a:pPr lvl="0">
              <a:buFont typeface="+mj-lt"/>
              <a:buAutoNum type="alphaUcPeriod"/>
            </a:pPr>
            <a:r>
              <a:rPr lang="en-IN" sz="1800" dirty="0"/>
              <a:t>Product Owner </a:t>
            </a:r>
          </a:p>
          <a:p>
            <a:pPr lvl="0">
              <a:buFont typeface="+mj-lt"/>
              <a:buAutoNum type="alphaUcPeriod"/>
            </a:pPr>
            <a:r>
              <a:rPr lang="en-IN" sz="1800" dirty="0"/>
              <a:t>Scrum Team</a:t>
            </a:r>
          </a:p>
          <a:p>
            <a:pPr lvl="0">
              <a:buFont typeface="+mj-lt"/>
              <a:buAutoNum type="alphaUcPeriod"/>
            </a:pPr>
            <a:r>
              <a:rPr lang="en-IN" sz="1800" dirty="0"/>
              <a:t>Sponsors</a:t>
            </a:r>
          </a:p>
          <a:p>
            <a:pPr lvl="0">
              <a:buFont typeface="+mj-lt"/>
              <a:buAutoNum type="alphaUcPeriod"/>
            </a:pPr>
            <a:r>
              <a:rPr lang="en-IN" sz="1800" dirty="0"/>
              <a:t>Stakeholders</a:t>
            </a:r>
          </a:p>
          <a:p>
            <a:pPr lvl="0">
              <a:buFont typeface="+mj-lt"/>
              <a:buAutoNum type="alphaUcPeriod"/>
            </a:pPr>
            <a:endParaRPr lang="en-IN" sz="1800" dirty="0"/>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A</a:t>
            </a:r>
            <a:r>
              <a:rPr lang="en-IN" sz="1800" dirty="0">
                <a:latin typeface="Calibri" panose="020F0502020204030204" pitchFamily="34" charset="0"/>
              </a:rPr>
              <a:t> </a:t>
            </a: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115</a:t>
            </a:fld>
            <a:endParaRPr lang="en-US" dirty="0"/>
          </a:p>
        </p:txBody>
      </p:sp>
    </p:spTree>
    <p:extLst>
      <p:ext uri="{BB962C8B-B14F-4D97-AF65-F5344CB8AC3E}">
        <p14:creationId xmlns:p14="http://schemas.microsoft.com/office/powerpoint/2010/main" val="4194887198"/>
      </p:ext>
    </p:extLst>
  </p:cSld>
  <p:clrMapOvr>
    <a:masterClrMapping/>
  </p:clrMapOvr>
  <p:transition spd="med">
    <p:pull/>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bwMode="auto">
          <a:xfrm>
            <a:off x="0" y="3071019"/>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kern="0" dirty="0"/>
              <a:t>Scrum Aspects - Quality</a:t>
            </a:r>
            <a:endParaRPr lang="en-IN" kern="0" dirty="0"/>
          </a:p>
        </p:txBody>
      </p:sp>
    </p:spTree>
    <p:extLst>
      <p:ext uri="{BB962C8B-B14F-4D97-AF65-F5344CB8AC3E}">
        <p14:creationId xmlns:p14="http://schemas.microsoft.com/office/powerpoint/2010/main" val="33816398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Quality in Scrum means both customer satisfaction and a working product. To ensure quality, the Product Owner must not only clarify customer requirements to the Scrum Team, but must also keep the customer updated regarding any quality related concerns or issues early in the project. As a Product Owner, identify which of the following is NOT a component of quality management in Scrum:</a:t>
            </a:r>
          </a:p>
          <a:p>
            <a:pPr marL="0" lvl="0" indent="0">
              <a:buNone/>
            </a:pPr>
            <a:endParaRPr lang="en-IN" sz="1800" dirty="0">
              <a:latin typeface="Calibri" panose="020F0502020204030204" pitchFamily="34" charset="0"/>
            </a:endParaRPr>
          </a:p>
          <a:p>
            <a:pPr lvl="0">
              <a:buFont typeface="+mj-lt"/>
              <a:buAutoNum type="alphaUcPeriod"/>
            </a:pPr>
            <a:r>
              <a:rPr lang="en-US" sz="1800" dirty="0"/>
              <a:t>Quality Planning</a:t>
            </a:r>
          </a:p>
          <a:p>
            <a:pPr lvl="0">
              <a:buFont typeface="+mj-lt"/>
              <a:buAutoNum type="alphaUcPeriod"/>
            </a:pPr>
            <a:r>
              <a:rPr lang="en-US" sz="1800" dirty="0"/>
              <a:t>Quality Control</a:t>
            </a:r>
          </a:p>
          <a:p>
            <a:pPr lvl="0">
              <a:buFont typeface="+mj-lt"/>
              <a:buAutoNum type="alphaUcPeriod"/>
            </a:pPr>
            <a:r>
              <a:rPr lang="en-US" sz="1800" dirty="0"/>
              <a:t>Quality Assurance</a:t>
            </a:r>
          </a:p>
          <a:p>
            <a:pPr lvl="0">
              <a:buFont typeface="+mj-lt"/>
              <a:buAutoNum type="alphaUcPeriod"/>
            </a:pPr>
            <a:r>
              <a:rPr lang="en-US" sz="1800" dirty="0"/>
              <a:t>Quality Audit</a:t>
            </a:r>
          </a:p>
          <a:p>
            <a:pPr marL="0" lvl="0" indent="0">
              <a:buNone/>
            </a:pP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117</a:t>
            </a:fld>
            <a:endParaRPr lang="en-US" dirty="0"/>
          </a:p>
        </p:txBody>
      </p:sp>
    </p:spTree>
    <p:extLst>
      <p:ext uri="{BB962C8B-B14F-4D97-AF65-F5344CB8AC3E}">
        <p14:creationId xmlns:p14="http://schemas.microsoft.com/office/powerpoint/2010/main" val="2972617255"/>
      </p:ext>
    </p:extLst>
  </p:cSld>
  <p:clrMapOvr>
    <a:masterClrMapping/>
  </p:clrMapOvr>
  <p:transition spd="med">
    <p:pull/>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876800"/>
          </a:xfrm>
        </p:spPr>
        <p:txBody>
          <a:bodyPr/>
          <a:lstStyle/>
          <a:p>
            <a:pPr lvl="0"/>
            <a:r>
              <a:rPr lang="en-US" sz="1800" dirty="0"/>
              <a:t>Quality in Scrum means both customer satisfaction and a working product. To ensure quality, the Product Owner must not only clarify customer requirements to the Scrum Team but must also keep the customer updated regarding any quality related concerns or issues early in the project. As a Product Owner, identify which of the following is NOT a component of quality management in Scrum:</a:t>
            </a:r>
          </a:p>
          <a:p>
            <a:pPr marL="0" lvl="0" indent="0">
              <a:buNone/>
            </a:pPr>
            <a:endParaRPr lang="en-IN" sz="1800" dirty="0"/>
          </a:p>
          <a:p>
            <a:pPr lvl="0">
              <a:buFont typeface="+mj-lt"/>
              <a:buAutoNum type="alphaUcPeriod"/>
            </a:pPr>
            <a:r>
              <a:rPr lang="en-US" sz="1800" dirty="0"/>
              <a:t>Quality Planning</a:t>
            </a:r>
          </a:p>
          <a:p>
            <a:pPr lvl="0">
              <a:buFont typeface="+mj-lt"/>
              <a:buAutoNum type="alphaUcPeriod"/>
            </a:pPr>
            <a:r>
              <a:rPr lang="en-US" sz="1800" dirty="0"/>
              <a:t>Quality Control</a:t>
            </a:r>
          </a:p>
          <a:p>
            <a:pPr lvl="0">
              <a:buFont typeface="+mj-lt"/>
              <a:buAutoNum type="alphaUcPeriod"/>
            </a:pPr>
            <a:r>
              <a:rPr lang="en-US" sz="1800" dirty="0"/>
              <a:t>Quality Assurance</a:t>
            </a:r>
          </a:p>
          <a:p>
            <a:pPr lvl="0">
              <a:buFont typeface="+mj-lt"/>
              <a:buAutoNum type="alphaUcPeriod"/>
            </a:pPr>
            <a:r>
              <a:rPr lang="en-US" sz="1800" dirty="0"/>
              <a:t>Quality Audit</a:t>
            </a:r>
          </a:p>
          <a:p>
            <a:pPr lvl="0">
              <a:buFont typeface="+mj-lt"/>
              <a:buAutoNum type="alphaUcPeriod"/>
            </a:pPr>
            <a:endParaRPr lang="en-IN" sz="1800" dirty="0"/>
          </a:p>
          <a:p>
            <a:pPr lvl="0"/>
            <a:endParaRPr lang="en-IN" sz="1800" dirty="0"/>
          </a:p>
          <a:p>
            <a:pPr lvl="0"/>
            <a:r>
              <a:rPr lang="en-IN" sz="1800" dirty="0">
                <a:latin typeface="Calibri" panose="020F0502020204030204" pitchFamily="34" charset="0"/>
              </a:rPr>
              <a:t>Answer: </a:t>
            </a:r>
            <a:r>
              <a:rPr lang="en-IN" sz="1800" b="1" dirty="0"/>
              <a:t>D</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118</a:t>
            </a:fld>
            <a:endParaRPr lang="en-US" dirty="0"/>
          </a:p>
        </p:txBody>
      </p:sp>
    </p:spTree>
    <p:extLst>
      <p:ext uri="{BB962C8B-B14F-4D97-AF65-F5344CB8AC3E}">
        <p14:creationId xmlns:p14="http://schemas.microsoft.com/office/powerpoint/2010/main" val="1394658020"/>
      </p:ext>
    </p:extLst>
  </p:cSld>
  <p:clrMapOvr>
    <a:masterClrMapping/>
  </p:clrMapOvr>
  <p:transition spd="med">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quality of a project is captured in the Prioritized Product Backlog. It is the Product Owner who has to present requirements in the Prioritized Product Backlog. Which of the following statements is true about the Prioritized Product Backlog? </a:t>
            </a:r>
          </a:p>
          <a:p>
            <a:pPr marL="0" lvl="0" indent="0">
              <a:buNone/>
            </a:pPr>
            <a:endParaRPr lang="en-US" sz="1800" dirty="0"/>
          </a:p>
          <a:p>
            <a:pPr lvl="0">
              <a:buFont typeface="+mj-lt"/>
              <a:buAutoNum type="alphaUcPeriod"/>
            </a:pPr>
            <a:r>
              <a:rPr lang="en-US" sz="1800" dirty="0"/>
              <a:t>Partially completed User Stories can be accepted as Done, and then they can be moved back into the Prioritized Product Backlog for further completion.</a:t>
            </a:r>
          </a:p>
          <a:p>
            <a:pPr lvl="0">
              <a:buFont typeface="+mj-lt"/>
              <a:buAutoNum type="alphaUcPeriod"/>
            </a:pPr>
            <a:r>
              <a:rPr lang="en-US" sz="1800" dirty="0"/>
              <a:t>The product components that have defects can never be incorporated as Prioritized Product Backlog Items. </a:t>
            </a:r>
          </a:p>
          <a:p>
            <a:pPr lvl="0">
              <a:buFont typeface="+mj-lt"/>
              <a:buAutoNum type="alphaUcPeriod"/>
            </a:pPr>
            <a:r>
              <a:rPr lang="en-US" sz="1800" dirty="0"/>
              <a:t>User Stories in the Prioritized Product Backlog that fulfill most, but not all, Acceptance Criteria can be accepted as Done. </a:t>
            </a:r>
          </a:p>
          <a:p>
            <a:pPr lvl="0">
              <a:buFont typeface="+mj-lt"/>
              <a:buAutoNum type="alphaUcPeriod"/>
            </a:pPr>
            <a:r>
              <a:rPr lang="en-US" sz="1800" dirty="0"/>
              <a:t>The Product Owner can solely decide to accept or reject whether a particular User Story in a Prioritized Product Backlog is Done according to the agreed upon Acceptance Criteria. </a:t>
            </a:r>
          </a:p>
          <a:p>
            <a:pPr marL="0" lvl="0" indent="0">
              <a:buNone/>
            </a:pP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119</a:t>
            </a:fld>
            <a:endParaRPr lang="en-US" dirty="0"/>
          </a:p>
        </p:txBody>
      </p:sp>
    </p:spTree>
    <p:extLst>
      <p:ext uri="{BB962C8B-B14F-4D97-AF65-F5344CB8AC3E}">
        <p14:creationId xmlns:p14="http://schemas.microsoft.com/office/powerpoint/2010/main" val="97658464"/>
      </p:ext>
    </p:extLst>
  </p:cSld>
  <p:clrMapOvr>
    <a:masterClrMapping/>
  </p:clrMapOvr>
  <p:transition spd="med">
    <p:pull/>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876800"/>
          </a:xfrm>
        </p:spPr>
        <p:txBody>
          <a:bodyPr/>
          <a:lstStyle/>
          <a:p>
            <a:pPr lvl="0"/>
            <a:r>
              <a:rPr lang="en-US" sz="1800" dirty="0"/>
              <a:t>The quality of a project is captured in the Prioritized Product Backlog. It is the Product Owner who has to present requirements in the Prioritized Product Backlog. Which of the following statements is true about the Prioritized Product Backlog? </a:t>
            </a:r>
          </a:p>
          <a:p>
            <a:pPr marL="0" lvl="0" indent="0">
              <a:buNone/>
            </a:pPr>
            <a:endParaRPr lang="en-US" sz="1800" dirty="0"/>
          </a:p>
          <a:p>
            <a:pPr lvl="0">
              <a:buFont typeface="+mj-lt"/>
              <a:buAutoNum type="alphaUcPeriod"/>
            </a:pPr>
            <a:r>
              <a:rPr lang="en-US" sz="1800" dirty="0"/>
              <a:t>Partially completed User Stories can be accepted as Done, and then they can be moved back into the Prioritized Product Backlog for further completion.</a:t>
            </a:r>
          </a:p>
          <a:p>
            <a:pPr lvl="0">
              <a:buFont typeface="+mj-lt"/>
              <a:buAutoNum type="alphaUcPeriod"/>
            </a:pPr>
            <a:r>
              <a:rPr lang="en-US" sz="1800" dirty="0"/>
              <a:t>The product components that have defects can never be incorporated as Prioritized Product Backlog Items. </a:t>
            </a:r>
          </a:p>
          <a:p>
            <a:pPr lvl="0">
              <a:buFont typeface="+mj-lt"/>
              <a:buAutoNum type="alphaUcPeriod"/>
            </a:pPr>
            <a:r>
              <a:rPr lang="en-US" sz="1800" dirty="0"/>
              <a:t>User Stories in the Prioritized Product Backlog that fulfill most, but not all, Acceptance Criteria can be accepted as Done. </a:t>
            </a:r>
          </a:p>
          <a:p>
            <a:pPr lvl="0">
              <a:buFont typeface="+mj-lt"/>
              <a:buAutoNum type="alphaUcPeriod"/>
            </a:pPr>
            <a:r>
              <a:rPr lang="en-US" sz="1800" dirty="0"/>
              <a:t>The Product Owner can solely decide to accept or reject whether a particular User Story in a Prioritized Product Backlog is Done according to the agreed upon Acceptance Criteria.</a:t>
            </a:r>
            <a:r>
              <a:rPr lang="en-IN" sz="1800" dirty="0"/>
              <a:t> </a:t>
            </a:r>
          </a:p>
          <a:p>
            <a:pPr lvl="0"/>
            <a:endParaRPr lang="en-IN" sz="1800" dirty="0"/>
          </a:p>
          <a:p>
            <a:pPr lvl="0"/>
            <a:r>
              <a:rPr lang="en-IN" sz="1800" dirty="0">
                <a:latin typeface="Calibri" panose="020F0502020204030204" pitchFamily="34" charset="0"/>
              </a:rPr>
              <a:t>Answer: </a:t>
            </a:r>
            <a:r>
              <a:rPr lang="en-IN" sz="1800" b="1" dirty="0"/>
              <a:t>D</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120</a:t>
            </a:fld>
            <a:endParaRPr lang="en-US" dirty="0"/>
          </a:p>
        </p:txBody>
      </p:sp>
    </p:spTree>
    <p:extLst>
      <p:ext uri="{BB962C8B-B14F-4D97-AF65-F5344CB8AC3E}">
        <p14:creationId xmlns:p14="http://schemas.microsoft.com/office/powerpoint/2010/main" val="1140426553"/>
      </p:ext>
    </p:extLst>
  </p:cSld>
  <p:clrMapOvr>
    <a:masterClrMapping/>
  </p:clrMapOvr>
  <p:transition spd="med">
    <p:pull/>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is the objective component by which a User Story’s functionality is judged?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Customer Quality Expectations </a:t>
            </a:r>
          </a:p>
          <a:p>
            <a:pPr lvl="0">
              <a:buFont typeface="+mj-lt"/>
              <a:buAutoNum type="alphaUcPeriod"/>
            </a:pPr>
            <a:r>
              <a:rPr lang="en-IN" sz="1800" dirty="0">
                <a:latin typeface="Calibri" panose="020F0502020204030204" pitchFamily="34" charset="0"/>
              </a:rPr>
              <a:t>Acceptance Criteria </a:t>
            </a:r>
          </a:p>
          <a:p>
            <a:pPr lvl="0">
              <a:buFont typeface="+mj-lt"/>
              <a:buAutoNum type="alphaUcPeriod"/>
            </a:pPr>
            <a:r>
              <a:rPr lang="en-IN" sz="1800" dirty="0">
                <a:latin typeface="Calibri" panose="020F0502020204030204" pitchFamily="34" charset="0"/>
              </a:rPr>
              <a:t>Epics </a:t>
            </a:r>
          </a:p>
          <a:p>
            <a:pPr lvl="0">
              <a:buFont typeface="+mj-lt"/>
              <a:buAutoNum type="alphaUcPeriod"/>
            </a:pPr>
            <a:r>
              <a:rPr lang="en-IN" sz="1800" dirty="0">
                <a:latin typeface="Calibri" panose="020F0502020204030204" pitchFamily="34" charset="0"/>
              </a:rPr>
              <a:t>User Needs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121</a:t>
            </a:fld>
            <a:endParaRPr lang="en-US" dirty="0"/>
          </a:p>
        </p:txBody>
      </p:sp>
    </p:spTree>
    <p:extLst>
      <p:ext uri="{BB962C8B-B14F-4D97-AF65-F5344CB8AC3E}">
        <p14:creationId xmlns:p14="http://schemas.microsoft.com/office/powerpoint/2010/main" val="1424934631"/>
      </p:ext>
    </p:extLst>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the objective component by which a User Story’s functionality is judged?</a:t>
            </a:r>
          </a:p>
          <a:p>
            <a:pPr lvl="0"/>
            <a:endParaRPr lang="en-IN" sz="1800" dirty="0"/>
          </a:p>
          <a:p>
            <a:pPr lvl="0">
              <a:buFont typeface="+mj-lt"/>
              <a:buAutoNum type="alphaUcPeriod"/>
            </a:pPr>
            <a:r>
              <a:rPr lang="en-IN" sz="1800" dirty="0"/>
              <a:t>Customer Quality Expectations </a:t>
            </a:r>
          </a:p>
          <a:p>
            <a:pPr lvl="0">
              <a:buFont typeface="+mj-lt"/>
              <a:buAutoNum type="alphaUcPeriod"/>
            </a:pPr>
            <a:r>
              <a:rPr lang="en-IN" sz="1800" dirty="0"/>
              <a:t>Acceptance Criteria </a:t>
            </a:r>
          </a:p>
          <a:p>
            <a:pPr lvl="0">
              <a:buFont typeface="+mj-lt"/>
              <a:buAutoNum type="alphaUcPeriod"/>
            </a:pPr>
            <a:r>
              <a:rPr lang="en-IN" sz="1800" dirty="0"/>
              <a:t>Epics </a:t>
            </a:r>
          </a:p>
          <a:p>
            <a:pPr lvl="0">
              <a:buFont typeface="+mj-lt"/>
              <a:buAutoNum type="alphaUcPeriod"/>
            </a:pPr>
            <a:r>
              <a:rPr lang="en-IN" sz="1800" dirty="0"/>
              <a:t>User Needs </a:t>
            </a:r>
          </a:p>
          <a:p>
            <a:pPr lvl="0"/>
            <a:endParaRPr lang="en-IN" sz="1800" dirty="0">
              <a:latin typeface="Calibri" panose="020F0502020204030204" pitchFamily="34" charset="0"/>
            </a:endParaRPr>
          </a:p>
          <a:p>
            <a:pPr lvl="0"/>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122</a:t>
            </a:fld>
            <a:endParaRPr lang="en-US" dirty="0"/>
          </a:p>
        </p:txBody>
      </p:sp>
    </p:spTree>
    <p:extLst>
      <p:ext uri="{BB962C8B-B14F-4D97-AF65-F5344CB8AC3E}">
        <p14:creationId xmlns:p14="http://schemas.microsoft.com/office/powerpoint/2010/main" val="2707035396"/>
      </p:ext>
    </p:extLst>
  </p:cSld>
  <p:clrMapOvr>
    <a:masterClrMapping/>
  </p:clrMapOvr>
  <p:transition spd="med">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When will a Product Owner accept a deliverable?</a:t>
            </a:r>
          </a:p>
          <a:p>
            <a:pPr lvl="0"/>
            <a:endParaRPr lang="en-IN" sz="1800" dirty="0">
              <a:latin typeface="Calibri" panose="020F0502020204030204" pitchFamily="34" charset="0"/>
            </a:endParaRPr>
          </a:p>
          <a:p>
            <a:pPr lvl="0">
              <a:buFont typeface="+mj-lt"/>
              <a:buAutoNum type="alphaUcPeriod"/>
            </a:pPr>
            <a:r>
              <a:rPr lang="en-IN" sz="1800" dirty="0"/>
              <a:t>After verifying the deliverables with the acceptance criteria</a:t>
            </a:r>
          </a:p>
          <a:p>
            <a:pPr lvl="0">
              <a:buFont typeface="+mj-lt"/>
              <a:buAutoNum type="alphaUcPeriod"/>
            </a:pPr>
            <a:r>
              <a:rPr lang="en-IN" sz="1800" dirty="0"/>
              <a:t>After developing acceptance criteria</a:t>
            </a:r>
          </a:p>
          <a:p>
            <a:pPr lvl="0">
              <a:buFont typeface="+mj-lt"/>
              <a:buAutoNum type="alphaUcPeriod"/>
            </a:pPr>
            <a:r>
              <a:rPr lang="en-IN" sz="1800" dirty="0"/>
              <a:t>After Prioritized Product Backlog is updated</a:t>
            </a:r>
          </a:p>
          <a:p>
            <a:pPr lvl="0">
              <a:buFont typeface="+mj-lt"/>
              <a:buAutoNum type="alphaUcPeriod"/>
            </a:pPr>
            <a:r>
              <a:rPr lang="en-IN" sz="1800" dirty="0"/>
              <a:t>None of the above</a:t>
            </a: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123</a:t>
            </a:fld>
            <a:endParaRPr lang="en-US" dirty="0"/>
          </a:p>
        </p:txBody>
      </p:sp>
    </p:spTree>
    <p:extLst>
      <p:ext uri="{BB962C8B-B14F-4D97-AF65-F5344CB8AC3E}">
        <p14:creationId xmlns:p14="http://schemas.microsoft.com/office/powerpoint/2010/main" val="1963674712"/>
      </p:ext>
    </p:extLst>
  </p:cSld>
  <p:clrMapOvr>
    <a:masterClrMapping/>
  </p:clrMapOvr>
  <p:transition spd="med">
    <p:pull/>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876800"/>
          </a:xfrm>
        </p:spPr>
        <p:txBody>
          <a:bodyPr/>
          <a:lstStyle/>
          <a:p>
            <a:pPr lvl="0"/>
            <a:r>
              <a:rPr lang="en-IN" sz="1800" dirty="0"/>
              <a:t>When will a Product Owner accept a deliverable?</a:t>
            </a:r>
          </a:p>
          <a:p>
            <a:pPr lvl="0"/>
            <a:endParaRPr lang="en-IN" sz="1800" dirty="0"/>
          </a:p>
          <a:p>
            <a:pPr lvl="0">
              <a:buFont typeface="+mj-lt"/>
              <a:buAutoNum type="alphaUcPeriod"/>
            </a:pPr>
            <a:r>
              <a:rPr lang="en-IN" sz="1800" dirty="0"/>
              <a:t>After verifying the deliverables with the acceptance criteria and done criteria</a:t>
            </a:r>
          </a:p>
          <a:p>
            <a:pPr lvl="0">
              <a:buFont typeface="+mj-lt"/>
              <a:buAutoNum type="alphaUcPeriod"/>
            </a:pPr>
            <a:r>
              <a:rPr lang="en-IN" sz="1800" dirty="0"/>
              <a:t>After developing acceptance criteria</a:t>
            </a:r>
          </a:p>
          <a:p>
            <a:pPr lvl="0">
              <a:buFont typeface="+mj-lt"/>
              <a:buAutoNum type="alphaUcPeriod"/>
            </a:pPr>
            <a:r>
              <a:rPr lang="en-IN" sz="1800" dirty="0"/>
              <a:t>After Prioritized Product Backlog is updated</a:t>
            </a:r>
          </a:p>
          <a:p>
            <a:pPr lvl="0">
              <a:buFont typeface="+mj-lt"/>
              <a:buAutoNum type="alphaUcPeriod"/>
            </a:pPr>
            <a:r>
              <a:rPr lang="en-IN" sz="1800" dirty="0"/>
              <a:t>None of the above </a:t>
            </a:r>
          </a:p>
          <a:p>
            <a:pPr lvl="0"/>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124</a:t>
            </a:fld>
            <a:endParaRPr lang="en-US" dirty="0"/>
          </a:p>
        </p:txBody>
      </p:sp>
    </p:spTree>
    <p:extLst>
      <p:ext uri="{BB962C8B-B14F-4D97-AF65-F5344CB8AC3E}">
        <p14:creationId xmlns:p14="http://schemas.microsoft.com/office/powerpoint/2010/main" val="350754934"/>
      </p:ext>
    </p:extLst>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Change</a:t>
            </a:r>
            <a:endParaRPr lang="en-IN" dirty="0"/>
          </a:p>
        </p:txBody>
      </p:sp>
    </p:spTree>
    <p:extLst>
      <p:ext uri="{BB962C8B-B14F-4D97-AF65-F5344CB8AC3E}">
        <p14:creationId xmlns:p14="http://schemas.microsoft.com/office/powerpoint/2010/main" val="34592515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Product Owner plays a very important role in managing changes in a Scrum Project. In this context which of the following is true?</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Small changes that do not have significant impact on the project do not need any approval.</a:t>
            </a:r>
          </a:p>
          <a:p>
            <a:pPr lvl="0">
              <a:buFont typeface="+mj-lt"/>
              <a:buAutoNum type="alphaUcPeriod"/>
            </a:pPr>
            <a:r>
              <a:rPr lang="en-US" sz="1800" dirty="0"/>
              <a:t>In most projects, 90% of Change Requests are beyond the tolerance level of the Product Owner.</a:t>
            </a:r>
          </a:p>
          <a:p>
            <a:pPr lvl="0">
              <a:buFont typeface="+mj-lt"/>
              <a:buAutoNum type="alphaUcPeriod"/>
            </a:pPr>
            <a:r>
              <a:rPr lang="en-US" sz="1800" dirty="0"/>
              <a:t>Change Requests for the project are discussed and approved during Create Deliverables process.</a:t>
            </a:r>
          </a:p>
          <a:p>
            <a:pPr lvl="0">
              <a:buFont typeface="+mj-lt"/>
              <a:buAutoNum type="alphaUcPeriod"/>
            </a:pPr>
            <a:r>
              <a:rPr lang="en-US" sz="1800" dirty="0"/>
              <a:t>Change Requests can be created and approved at any time during the project.</a:t>
            </a:r>
          </a:p>
          <a:p>
            <a:pPr marL="0" lvl="0" indent="0">
              <a:buNone/>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126</a:t>
            </a:fld>
            <a:endParaRPr lang="en-US" dirty="0"/>
          </a:p>
        </p:txBody>
      </p:sp>
    </p:spTree>
    <p:extLst>
      <p:ext uri="{BB962C8B-B14F-4D97-AF65-F5344CB8AC3E}">
        <p14:creationId xmlns:p14="http://schemas.microsoft.com/office/powerpoint/2010/main" val="3105432842"/>
      </p:ext>
    </p:extLst>
  </p:cSld>
  <p:clrMapOvr>
    <a:masterClrMapping/>
  </p:clrMapOvr>
  <p:transition spd="med">
    <p:pull/>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886700" cy="5181600"/>
          </a:xfrm>
        </p:spPr>
        <p:txBody>
          <a:bodyPr/>
          <a:lstStyle/>
          <a:p>
            <a:pPr lvl="0"/>
            <a:r>
              <a:rPr lang="en-US" sz="1800" dirty="0"/>
              <a:t>The Product Owner plays a very important role in managing changes in a Scrum Project. In this context which of the following is true?</a:t>
            </a:r>
            <a:endParaRPr lang="en-IN" sz="1800" dirty="0"/>
          </a:p>
          <a:p>
            <a:pPr lvl="0"/>
            <a:endParaRPr lang="en-IN" sz="1800" dirty="0"/>
          </a:p>
          <a:p>
            <a:pPr lvl="0">
              <a:buFont typeface="+mj-lt"/>
              <a:buAutoNum type="alphaUcPeriod"/>
            </a:pPr>
            <a:r>
              <a:rPr lang="en-US" sz="1800" dirty="0"/>
              <a:t>Small changes that do not have significant impact on the project do not need any approval.</a:t>
            </a:r>
          </a:p>
          <a:p>
            <a:pPr lvl="0">
              <a:buFont typeface="+mj-lt"/>
              <a:buAutoNum type="alphaUcPeriod"/>
            </a:pPr>
            <a:r>
              <a:rPr lang="en-US" sz="1800" dirty="0"/>
              <a:t>In most projects, 90% of Change Requests are beyond the tolerance level of the Product Owner.</a:t>
            </a:r>
          </a:p>
          <a:p>
            <a:pPr lvl="0">
              <a:buFont typeface="+mj-lt"/>
              <a:buAutoNum type="alphaUcPeriod"/>
            </a:pPr>
            <a:r>
              <a:rPr lang="en-US" sz="1800" dirty="0"/>
              <a:t>Change Requests for the project are discussed and approved during Create Deliverables process.</a:t>
            </a:r>
          </a:p>
          <a:p>
            <a:pPr lvl="0">
              <a:buFont typeface="+mj-lt"/>
              <a:buAutoNum type="alphaUcPeriod"/>
            </a:pPr>
            <a:r>
              <a:rPr lang="en-US" sz="1800" dirty="0"/>
              <a:t>Change Requests can be created and approved at any time during the project.</a:t>
            </a:r>
          </a:p>
          <a:p>
            <a:pPr marL="0" lvl="0" indent="0">
              <a:buNone/>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D</a:t>
            </a: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63236"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127</a:t>
            </a:fld>
            <a:endParaRPr lang="en-US" dirty="0"/>
          </a:p>
        </p:txBody>
      </p:sp>
    </p:spTree>
    <p:extLst>
      <p:ext uri="{BB962C8B-B14F-4D97-AF65-F5344CB8AC3E}">
        <p14:creationId xmlns:p14="http://schemas.microsoft.com/office/powerpoint/2010/main" val="1745911042"/>
      </p:ext>
    </p:extLst>
  </p:cSld>
  <p:clrMapOvr>
    <a:masterClrMapping/>
  </p:clrMapOvr>
  <p:transition spd="med">
    <p:pull/>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principle in Scrum helps to manage changes and build products that satisfy customer needs?</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Time-Boxing</a:t>
            </a:r>
          </a:p>
          <a:p>
            <a:pPr lvl="0">
              <a:buFont typeface="+mj-lt"/>
              <a:buAutoNum type="alphaUcPeriod"/>
            </a:pPr>
            <a:r>
              <a:rPr lang="en-US" sz="1800" dirty="0"/>
              <a:t>Iterative Development</a:t>
            </a:r>
          </a:p>
          <a:p>
            <a:pPr lvl="0">
              <a:buFont typeface="+mj-lt"/>
              <a:buAutoNum type="alphaUcPeriod"/>
            </a:pPr>
            <a:r>
              <a:rPr lang="en-US" sz="1800" dirty="0"/>
              <a:t>Value-based Prioritization</a:t>
            </a:r>
          </a:p>
          <a:p>
            <a:pPr lvl="0">
              <a:buFont typeface="+mj-lt"/>
              <a:buAutoNum type="alphaUcPeriod"/>
            </a:pPr>
            <a:r>
              <a:rPr lang="en-US" sz="1800" dirty="0"/>
              <a:t>Self-organization</a:t>
            </a:r>
          </a:p>
          <a:p>
            <a:pPr marL="0" lvl="0" indent="0">
              <a:buNone/>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128</a:t>
            </a:fld>
            <a:endParaRPr lang="en-US" dirty="0"/>
          </a:p>
        </p:txBody>
      </p:sp>
    </p:spTree>
    <p:extLst>
      <p:ext uri="{BB962C8B-B14F-4D97-AF65-F5344CB8AC3E}">
        <p14:creationId xmlns:p14="http://schemas.microsoft.com/office/powerpoint/2010/main" val="1164115616"/>
      </p:ext>
    </p:extLst>
  </p:cSld>
  <p:clrMapOvr>
    <a:masterClrMapping/>
  </p:clrMapOvr>
  <p:transition spd="med">
    <p:pull/>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886700" cy="5181600"/>
          </a:xfrm>
        </p:spPr>
        <p:txBody>
          <a:bodyPr/>
          <a:lstStyle/>
          <a:p>
            <a:pPr lvl="0"/>
            <a:r>
              <a:rPr lang="en-US" sz="1800" dirty="0"/>
              <a:t>Which principle in Scrum helps to manage changes and build products that satisfy customer needs?</a:t>
            </a:r>
            <a:endParaRPr lang="en-IN" sz="1800" dirty="0"/>
          </a:p>
          <a:p>
            <a:pPr lvl="0"/>
            <a:endParaRPr lang="en-IN" sz="1800" dirty="0"/>
          </a:p>
          <a:p>
            <a:pPr lvl="0">
              <a:buFont typeface="+mj-lt"/>
              <a:buAutoNum type="alphaUcPeriod"/>
            </a:pPr>
            <a:r>
              <a:rPr lang="en-US" sz="1800" dirty="0"/>
              <a:t>Time-Boxing</a:t>
            </a:r>
          </a:p>
          <a:p>
            <a:pPr lvl="0">
              <a:buFont typeface="+mj-lt"/>
              <a:buAutoNum type="alphaUcPeriod"/>
            </a:pPr>
            <a:r>
              <a:rPr lang="en-US" sz="1800" dirty="0"/>
              <a:t>Iterative Development</a:t>
            </a:r>
          </a:p>
          <a:p>
            <a:pPr lvl="0">
              <a:buFont typeface="+mj-lt"/>
              <a:buAutoNum type="alphaUcPeriod"/>
            </a:pPr>
            <a:r>
              <a:rPr lang="en-US" sz="1800" dirty="0"/>
              <a:t>Value-based Prioritization</a:t>
            </a:r>
          </a:p>
          <a:p>
            <a:pPr lvl="0">
              <a:buFont typeface="+mj-lt"/>
              <a:buAutoNum type="alphaUcPeriod"/>
            </a:pPr>
            <a:r>
              <a:rPr lang="en-US" sz="1800" dirty="0"/>
              <a:t>Self-organization</a:t>
            </a:r>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t>B</a:t>
            </a:r>
            <a:endParaRPr lang="en-IN" sz="1800" b="1"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63236"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129</a:t>
            </a:fld>
            <a:endParaRPr lang="en-US" dirty="0"/>
          </a:p>
        </p:txBody>
      </p:sp>
    </p:spTree>
    <p:extLst>
      <p:ext uri="{BB962C8B-B14F-4D97-AF65-F5344CB8AC3E}">
        <p14:creationId xmlns:p14="http://schemas.microsoft.com/office/powerpoint/2010/main" val="2529256597"/>
      </p:ext>
    </p:extLst>
  </p:cSld>
  <p:clrMapOvr>
    <a:masterClrMapping/>
  </p:clrMapOvr>
  <p:transition spd="med">
    <p:pull/>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Who is responsible for ensuring that requirements and User Stories pertaining to an agreed Sprint are not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Sponsor</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130</a:t>
            </a:fld>
            <a:endParaRPr lang="en-US" dirty="0"/>
          </a:p>
        </p:txBody>
      </p:sp>
    </p:spTree>
    <p:extLst>
      <p:ext uri="{BB962C8B-B14F-4D97-AF65-F5344CB8AC3E}">
        <p14:creationId xmlns:p14="http://schemas.microsoft.com/office/powerpoint/2010/main" val="151769661"/>
      </p:ext>
    </p:extLst>
  </p:cSld>
  <p:clrMapOvr>
    <a:masterClrMapping/>
  </p:clrMapOvr>
  <p:transition spd="med">
    <p:pull/>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Who is responsible for ensuring that requirements and User Stories pertaining to an agreed Sprint are not changed?</a:t>
            </a:r>
          </a:p>
          <a:p>
            <a:pPr lvl="0"/>
            <a:endParaRPr lang="en-IN" sz="1800" dirty="0"/>
          </a:p>
          <a:p>
            <a:pPr lvl="0">
              <a:buFont typeface="+mj-lt"/>
              <a:buAutoNum type="alphaUcPeriod"/>
            </a:pPr>
            <a:r>
              <a:rPr lang="en-IN" sz="1800" dirty="0"/>
              <a:t>Scrum Team</a:t>
            </a:r>
          </a:p>
          <a:p>
            <a:pPr lvl="0">
              <a:buFont typeface="+mj-lt"/>
              <a:buAutoNum type="alphaUcPeriod"/>
            </a:pPr>
            <a:r>
              <a:rPr lang="en-IN" sz="1800" dirty="0"/>
              <a:t>Product Owner </a:t>
            </a:r>
          </a:p>
          <a:p>
            <a:pPr lvl="0">
              <a:buFont typeface="+mj-lt"/>
              <a:buAutoNum type="alphaUcPeriod"/>
            </a:pPr>
            <a:r>
              <a:rPr lang="en-IN" sz="1800" dirty="0"/>
              <a:t>Scrum Master </a:t>
            </a:r>
          </a:p>
          <a:p>
            <a:pPr lvl="0">
              <a:buFont typeface="+mj-lt"/>
              <a:buAutoNum type="alphaUcPeriod"/>
            </a:pPr>
            <a:r>
              <a:rPr lang="en-IN" sz="1800" dirty="0"/>
              <a:t>Sponsor</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C</a:t>
            </a:r>
            <a:endParaRPr lang="en-IN" sz="1800" dirty="0">
              <a:latin typeface="Calibri" panose="020F0502020204030204" pitchFamily="34" charset="0"/>
            </a:endParaRPr>
          </a:p>
        </p:txBody>
      </p:sp>
      <p:sp>
        <p:nvSpPr>
          <p:cNvPr id="8" name="TextBox 7"/>
          <p:cNvSpPr txBox="1"/>
          <p:nvPr/>
        </p:nvSpPr>
        <p:spPr>
          <a:xfrm>
            <a:off x="263236"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131</a:t>
            </a:fld>
            <a:endParaRPr lang="en-US" dirty="0"/>
          </a:p>
        </p:txBody>
      </p:sp>
    </p:spTree>
    <p:extLst>
      <p:ext uri="{BB962C8B-B14F-4D97-AF65-F5344CB8AC3E}">
        <p14:creationId xmlns:p14="http://schemas.microsoft.com/office/powerpoint/2010/main" val="1508265848"/>
      </p:ext>
    </p:extLst>
  </p:cSld>
  <p:clrMapOvr>
    <a:masterClrMapping/>
  </p:clrMapOvr>
  <p:transition spd="med">
    <p:pull/>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integrating change requests in Prioritized Product Backlog is INCORRECT?</a:t>
            </a:r>
          </a:p>
          <a:p>
            <a:pPr lvl="0"/>
            <a:endParaRPr lang="en-IN" sz="1800" dirty="0">
              <a:latin typeface="Calibri" panose="020F0502020204030204" pitchFamily="34" charset="0"/>
            </a:endParaRPr>
          </a:p>
          <a:p>
            <a:pPr lvl="0">
              <a:buFont typeface="+mj-lt"/>
              <a:buAutoNum type="alphaUcPeriod"/>
            </a:pPr>
            <a:r>
              <a:rPr lang="en-IN" sz="1800" dirty="0"/>
              <a:t>If project requirements are generally stable, there are typically only minor changes made to the Prioritized Product Backlog throughout development.</a:t>
            </a:r>
          </a:p>
          <a:p>
            <a:pPr lvl="0">
              <a:buFont typeface="+mj-lt"/>
              <a:buAutoNum type="alphaUcPeriod"/>
            </a:pPr>
            <a:r>
              <a:rPr lang="en-IN" sz="1800" dirty="0"/>
              <a:t>Before beginning a Sprint during the Create Prioritized Product Backlog or Groom Prioritized Product Backlog processes the highest priority requirements in the Prioritized Product Backlog are typically selected to be completed in that Sprint.</a:t>
            </a:r>
          </a:p>
          <a:p>
            <a:pPr lvl="0">
              <a:buFont typeface="+mj-lt"/>
              <a:buAutoNum type="alphaUcPeriod"/>
            </a:pPr>
            <a:r>
              <a:rPr lang="en-IN" sz="1800" dirty="0"/>
              <a:t>Change management is executed in the </a:t>
            </a:r>
            <a:r>
              <a:rPr lang="en-IN" sz="1800" dirty="0" err="1"/>
              <a:t>ongoing</a:t>
            </a:r>
            <a:r>
              <a:rPr lang="en-IN" sz="1800" dirty="0"/>
              <a:t> processes of prioritizing and adding tasks to the Prioritized Product Backlog.</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132</a:t>
            </a:fld>
            <a:endParaRPr lang="en-US" dirty="0"/>
          </a:p>
        </p:txBody>
      </p:sp>
    </p:spTree>
    <p:extLst>
      <p:ext uri="{BB962C8B-B14F-4D97-AF65-F5344CB8AC3E}">
        <p14:creationId xmlns:p14="http://schemas.microsoft.com/office/powerpoint/2010/main" val="1377315769"/>
      </p:ext>
    </p:extLst>
  </p:cSld>
  <p:clrMapOvr>
    <a:masterClrMapping/>
  </p:clrMapOvr>
  <p:transition spd="med">
    <p:pull/>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5181600"/>
          </a:xfrm>
        </p:spPr>
        <p:txBody>
          <a:bodyPr/>
          <a:lstStyle/>
          <a:p>
            <a:pPr lvl="0"/>
            <a:r>
              <a:rPr lang="en-IN" sz="1800" dirty="0"/>
              <a:t>Which of the following statements on integrating change requests in Prioritized Product Backlog is INCORRECT?</a:t>
            </a:r>
          </a:p>
          <a:p>
            <a:pPr lvl="0"/>
            <a:endParaRPr lang="en-IN" sz="1800" dirty="0"/>
          </a:p>
          <a:p>
            <a:pPr lvl="0">
              <a:buFont typeface="+mj-lt"/>
              <a:buAutoNum type="alphaUcPeriod"/>
            </a:pPr>
            <a:r>
              <a:rPr lang="en-IN" sz="1800" dirty="0"/>
              <a:t>If project requirements are generally stable, there are typically only minor changes made to the Prioritized Product Backlog throughout development.</a:t>
            </a:r>
          </a:p>
          <a:p>
            <a:pPr lvl="0">
              <a:buFont typeface="+mj-lt"/>
              <a:buAutoNum type="alphaUcPeriod"/>
            </a:pPr>
            <a:r>
              <a:rPr lang="en-IN" sz="1800" dirty="0"/>
              <a:t>Before beginning a Sprint during the Create Prioritized Product Backlog or Groom Prioritized Product Backlog processes the highest priority requirements in the Prioritized Product Backlog are typically selected to be completed in that Sprint.</a:t>
            </a:r>
          </a:p>
          <a:p>
            <a:pPr lvl="0">
              <a:buFont typeface="+mj-lt"/>
              <a:buAutoNum type="alphaUcPeriod"/>
            </a:pPr>
            <a:r>
              <a:rPr lang="en-IN" sz="1800" dirty="0"/>
              <a:t>Change management is executed in the </a:t>
            </a:r>
            <a:r>
              <a:rPr lang="en-IN" sz="1800" dirty="0" err="1"/>
              <a:t>ongoing</a:t>
            </a:r>
            <a:r>
              <a:rPr lang="en-IN" sz="1800" dirty="0"/>
              <a:t> processes of prioritizing and adding tasks to the Prioritized Product Backlog.</a:t>
            </a:r>
          </a:p>
          <a:p>
            <a:pPr lvl="0">
              <a:buFont typeface="+mj-lt"/>
              <a:buAutoNum type="alphaUcPeriod"/>
            </a:pPr>
            <a:r>
              <a:rPr lang="en-IN" sz="1800" dirty="0"/>
              <a:t>None of the above</a:t>
            </a:r>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D</a:t>
            </a: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63236"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133</a:t>
            </a:fld>
            <a:endParaRPr lang="en-US" dirty="0"/>
          </a:p>
        </p:txBody>
      </p:sp>
    </p:spTree>
    <p:extLst>
      <p:ext uri="{BB962C8B-B14F-4D97-AF65-F5344CB8AC3E}">
        <p14:creationId xmlns:p14="http://schemas.microsoft.com/office/powerpoint/2010/main" val="2994420249"/>
      </p:ext>
    </p:extLst>
  </p:cSld>
  <p:clrMapOvr>
    <a:masterClrMapping/>
  </p:clrMapOvr>
  <p:transition spd="med">
    <p:pull/>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Risk</a:t>
            </a:r>
            <a:endParaRPr lang="en-IN" dirty="0"/>
          </a:p>
        </p:txBody>
      </p:sp>
    </p:spTree>
    <p:extLst>
      <p:ext uri="{BB962C8B-B14F-4D97-AF65-F5344CB8AC3E}">
        <p14:creationId xmlns:p14="http://schemas.microsoft.com/office/powerpoint/2010/main" val="417165219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purpose of creating a risk-adjusted backlog is to: </a:t>
            </a:r>
          </a:p>
          <a:p>
            <a:pPr marL="0" lvl="0" indent="0">
              <a:buNone/>
            </a:pPr>
            <a:endParaRPr lang="en-IN" sz="1800" dirty="0">
              <a:latin typeface="Calibri" panose="020F0502020204030204" pitchFamily="34" charset="0"/>
            </a:endParaRPr>
          </a:p>
          <a:p>
            <a:pPr lvl="0">
              <a:buFont typeface="+mj-lt"/>
              <a:buAutoNum type="alphaUcPeriod"/>
            </a:pPr>
            <a:r>
              <a:rPr lang="en-US" sz="1800" dirty="0"/>
              <a:t>Determine whether it is viable to undertake the project. </a:t>
            </a:r>
          </a:p>
          <a:p>
            <a:pPr lvl="0">
              <a:buFont typeface="+mj-lt"/>
              <a:buAutoNum type="alphaUcPeriod"/>
            </a:pPr>
            <a:r>
              <a:rPr lang="en-US" sz="1800" dirty="0"/>
              <a:t>Determine the sequence in which the risks will be eliminated. </a:t>
            </a:r>
          </a:p>
          <a:p>
            <a:pPr lvl="0">
              <a:buFont typeface="+mj-lt"/>
              <a:buAutoNum type="alphaUcPeriod"/>
            </a:pPr>
            <a:r>
              <a:rPr lang="en-US" sz="1800" dirty="0"/>
              <a:t>Have a single list of tasks that need to be completed.</a:t>
            </a:r>
          </a:p>
          <a:p>
            <a:pPr lvl="0">
              <a:buFont typeface="+mj-lt"/>
              <a:buAutoNum type="alphaUcPeriod"/>
            </a:pPr>
            <a:r>
              <a:rPr lang="en-US" sz="1800" dirty="0"/>
              <a:t>Remind the team that risks will always be part of any project.</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135</a:t>
            </a:fld>
            <a:endParaRPr lang="en-US" dirty="0"/>
          </a:p>
        </p:txBody>
      </p:sp>
    </p:spTree>
    <p:extLst>
      <p:ext uri="{BB962C8B-B14F-4D97-AF65-F5344CB8AC3E}">
        <p14:creationId xmlns:p14="http://schemas.microsoft.com/office/powerpoint/2010/main" val="583418962"/>
      </p:ext>
    </p:extLst>
  </p:cSld>
  <p:clrMapOvr>
    <a:masterClrMapping/>
  </p:clrMapOvr>
  <p:transition spd="med">
    <p:pull/>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purpose of creating a risk-adjusted backlog is to: </a:t>
            </a:r>
          </a:p>
          <a:p>
            <a:pPr marL="0" lvl="0" indent="0">
              <a:buNone/>
            </a:pPr>
            <a:endParaRPr lang="en-IN" sz="1800" dirty="0"/>
          </a:p>
          <a:p>
            <a:pPr lvl="0">
              <a:buFont typeface="+mj-lt"/>
              <a:buAutoNum type="alphaUcPeriod"/>
            </a:pPr>
            <a:r>
              <a:rPr lang="en-US" sz="1800" dirty="0"/>
              <a:t>Determine whether it is viable to undertake the project. </a:t>
            </a:r>
          </a:p>
          <a:p>
            <a:pPr lvl="0">
              <a:buFont typeface="+mj-lt"/>
              <a:buAutoNum type="alphaUcPeriod"/>
            </a:pPr>
            <a:r>
              <a:rPr lang="en-US" sz="1800" dirty="0"/>
              <a:t>Determine the sequence in which the risks will be eliminated. </a:t>
            </a:r>
          </a:p>
          <a:p>
            <a:pPr lvl="0">
              <a:buFont typeface="+mj-lt"/>
              <a:buAutoNum type="alphaUcPeriod"/>
            </a:pPr>
            <a:r>
              <a:rPr lang="en-US" sz="1800" dirty="0"/>
              <a:t>Have a single list of tasks that need to be completed.</a:t>
            </a:r>
          </a:p>
          <a:p>
            <a:pPr lvl="0">
              <a:buFont typeface="+mj-lt"/>
              <a:buAutoNum type="alphaUcPeriod"/>
            </a:pPr>
            <a:r>
              <a:rPr lang="en-US" sz="1800" dirty="0"/>
              <a:t>Remind the team that risks will always be part of any project.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A</a:t>
            </a:r>
            <a:endParaRPr lang="en-IN" sz="1800" dirty="0">
              <a:latin typeface="Calibri" panose="020F0502020204030204" pitchFamily="34" charset="0"/>
            </a:endParaRPr>
          </a:p>
        </p:txBody>
      </p:sp>
      <p:sp>
        <p:nvSpPr>
          <p:cNvPr id="8" name="TextBox 7"/>
          <p:cNvSpPr txBox="1"/>
          <p:nvPr/>
        </p:nvSpPr>
        <p:spPr>
          <a:xfrm>
            <a:off x="228600" y="3810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136</a:t>
            </a:fld>
            <a:endParaRPr lang="en-US" dirty="0"/>
          </a:p>
        </p:txBody>
      </p:sp>
    </p:spTree>
    <p:extLst>
      <p:ext uri="{BB962C8B-B14F-4D97-AF65-F5344CB8AC3E}">
        <p14:creationId xmlns:p14="http://schemas.microsoft.com/office/powerpoint/2010/main" val="415555561"/>
      </p:ext>
    </p:extLst>
  </p:cSld>
  <p:clrMapOvr>
    <a:masterClrMapping/>
  </p:clrMapOvr>
  <p:transition spd="med">
    <p:pull/>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What are the two categories of risk?</a:t>
            </a:r>
          </a:p>
          <a:p>
            <a:pPr lvl="0"/>
            <a:endParaRPr lang="en-IN" sz="1800" dirty="0">
              <a:latin typeface="Calibri" panose="020F0502020204030204" pitchFamily="34" charset="0"/>
            </a:endParaRPr>
          </a:p>
          <a:p>
            <a:pPr lvl="0">
              <a:buFont typeface="+mj-lt"/>
              <a:buAutoNum type="alphaUcPeriod"/>
            </a:pPr>
            <a:r>
              <a:rPr lang="en-US" sz="1800" dirty="0"/>
              <a:t>Issues and Threats</a:t>
            </a:r>
          </a:p>
          <a:p>
            <a:pPr lvl="0">
              <a:buFont typeface="+mj-lt"/>
              <a:buAutoNum type="alphaUcPeriod"/>
            </a:pPr>
            <a:r>
              <a:rPr lang="en-US" sz="1800" dirty="0"/>
              <a:t>Issues and Problems</a:t>
            </a:r>
          </a:p>
          <a:p>
            <a:pPr lvl="0">
              <a:buFont typeface="+mj-lt"/>
              <a:buAutoNum type="alphaUcPeriod"/>
            </a:pPr>
            <a:r>
              <a:rPr lang="en-US" sz="1800" dirty="0"/>
              <a:t>Change and Opportunities</a:t>
            </a:r>
          </a:p>
          <a:p>
            <a:pPr lvl="0">
              <a:buFont typeface="+mj-lt"/>
              <a:buAutoNum type="alphaUcPeriod"/>
            </a:pPr>
            <a:r>
              <a:rPr lang="en-US" sz="1800" dirty="0"/>
              <a:t>Threats and Opportunities</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137</a:t>
            </a:fld>
            <a:endParaRPr lang="en-US" dirty="0"/>
          </a:p>
        </p:txBody>
      </p:sp>
    </p:spTree>
    <p:extLst>
      <p:ext uri="{BB962C8B-B14F-4D97-AF65-F5344CB8AC3E}">
        <p14:creationId xmlns:p14="http://schemas.microsoft.com/office/powerpoint/2010/main" val="4236553934"/>
      </p:ext>
    </p:extLst>
  </p:cSld>
  <p:clrMapOvr>
    <a:masterClrMapping/>
  </p:clrMapOvr>
  <p:transition spd="med">
    <p:pull/>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What are the two categories of risk?</a:t>
            </a:r>
          </a:p>
          <a:p>
            <a:pPr lvl="0"/>
            <a:endParaRPr lang="en-IN" sz="1800" dirty="0"/>
          </a:p>
          <a:p>
            <a:pPr lvl="0">
              <a:buFont typeface="+mj-lt"/>
              <a:buAutoNum type="alphaUcPeriod"/>
            </a:pPr>
            <a:r>
              <a:rPr lang="en-US" sz="1800" dirty="0"/>
              <a:t>Issues and Threats</a:t>
            </a:r>
          </a:p>
          <a:p>
            <a:pPr lvl="0">
              <a:buFont typeface="+mj-lt"/>
              <a:buAutoNum type="alphaUcPeriod"/>
            </a:pPr>
            <a:r>
              <a:rPr lang="en-US" sz="1800" dirty="0"/>
              <a:t>Issues and Problems</a:t>
            </a:r>
          </a:p>
          <a:p>
            <a:pPr lvl="0">
              <a:buFont typeface="+mj-lt"/>
              <a:buAutoNum type="alphaUcPeriod"/>
            </a:pPr>
            <a:r>
              <a:rPr lang="en-US" sz="1800" dirty="0"/>
              <a:t>Change and Opportunities</a:t>
            </a:r>
          </a:p>
          <a:p>
            <a:pPr lvl="0">
              <a:buFont typeface="+mj-lt"/>
              <a:buAutoNum type="alphaUcPeriod"/>
            </a:pPr>
            <a:r>
              <a:rPr lang="en-US" sz="1800" dirty="0"/>
              <a:t>Threats and Opportunities</a:t>
            </a:r>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D</a:t>
            </a:r>
            <a:endParaRPr lang="en-IN" sz="1800" dirty="0">
              <a:latin typeface="Calibri" panose="020F0502020204030204" pitchFamily="34" charset="0"/>
            </a:endParaRPr>
          </a:p>
        </p:txBody>
      </p:sp>
      <p:sp>
        <p:nvSpPr>
          <p:cNvPr id="8" name="TextBox 7"/>
          <p:cNvSpPr txBox="1"/>
          <p:nvPr/>
        </p:nvSpPr>
        <p:spPr>
          <a:xfrm>
            <a:off x="228600" y="3810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138</a:t>
            </a:fld>
            <a:endParaRPr lang="en-US" dirty="0"/>
          </a:p>
        </p:txBody>
      </p:sp>
    </p:spTree>
    <p:extLst>
      <p:ext uri="{BB962C8B-B14F-4D97-AF65-F5344CB8AC3E}">
        <p14:creationId xmlns:p14="http://schemas.microsoft.com/office/powerpoint/2010/main" val="570204658"/>
      </p:ext>
    </p:extLst>
  </p:cSld>
  <p:clrMapOvr>
    <a:masterClrMapping/>
  </p:clrMapOvr>
  <p:transition spd="med">
    <p:pull/>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Risks should be identified, assessed, and responded to based on which factors?</a:t>
            </a:r>
          </a:p>
          <a:p>
            <a:pPr marL="0" lvl="0" indent="0">
              <a:buNone/>
            </a:pPr>
            <a:endParaRPr lang="en-IN" sz="1800" dirty="0">
              <a:latin typeface="Calibri" panose="020F0502020204030204" pitchFamily="34" charset="0"/>
            </a:endParaRPr>
          </a:p>
          <a:p>
            <a:pPr lvl="0">
              <a:buFont typeface="+mj-lt"/>
              <a:buAutoNum type="alphaUcPeriod"/>
            </a:pPr>
            <a:r>
              <a:rPr lang="en-US" sz="1800" dirty="0"/>
              <a:t>Possibility and Impact</a:t>
            </a:r>
          </a:p>
          <a:p>
            <a:pPr lvl="0">
              <a:buFont typeface="+mj-lt"/>
              <a:buAutoNum type="alphaUcPeriod"/>
            </a:pPr>
            <a:r>
              <a:rPr lang="en-US" sz="1800" dirty="0"/>
              <a:t>Probability and Impact</a:t>
            </a:r>
          </a:p>
          <a:p>
            <a:pPr lvl="0">
              <a:buFont typeface="+mj-lt"/>
              <a:buAutoNum type="alphaUcPeriod"/>
            </a:pPr>
            <a:r>
              <a:rPr lang="en-US" sz="1800" dirty="0"/>
              <a:t>Change and Impact</a:t>
            </a:r>
          </a:p>
          <a:p>
            <a:pPr lvl="0">
              <a:buFont typeface="+mj-lt"/>
              <a:buAutoNum type="alphaUcPeriod"/>
            </a:pPr>
            <a:r>
              <a:rPr lang="en-US" sz="1800" dirty="0"/>
              <a:t>Probability and Severity</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139</a:t>
            </a:fld>
            <a:endParaRPr lang="en-US" dirty="0"/>
          </a:p>
        </p:txBody>
      </p:sp>
    </p:spTree>
    <p:extLst>
      <p:ext uri="{BB962C8B-B14F-4D97-AF65-F5344CB8AC3E}">
        <p14:creationId xmlns:p14="http://schemas.microsoft.com/office/powerpoint/2010/main" val="2814976628"/>
      </p:ext>
    </p:extLst>
  </p:cSld>
  <p:clrMapOvr>
    <a:masterClrMapping/>
  </p:clrMapOvr>
  <p:transition spd="med">
    <p:pull/>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Risks should be identified, assessed, and responded to based on which factors?</a:t>
            </a:r>
          </a:p>
          <a:p>
            <a:pPr marL="0" lvl="0" indent="0">
              <a:buNone/>
            </a:pPr>
            <a:endParaRPr lang="en-IN" sz="1800" dirty="0"/>
          </a:p>
          <a:p>
            <a:pPr lvl="0">
              <a:buFont typeface="+mj-lt"/>
              <a:buAutoNum type="alphaUcPeriod"/>
            </a:pPr>
            <a:r>
              <a:rPr lang="en-US" sz="1800" dirty="0"/>
              <a:t>Possibility and Impact</a:t>
            </a:r>
          </a:p>
          <a:p>
            <a:pPr lvl="0">
              <a:buFont typeface="+mj-lt"/>
              <a:buAutoNum type="alphaUcPeriod"/>
            </a:pPr>
            <a:r>
              <a:rPr lang="en-US" sz="1800" dirty="0"/>
              <a:t>Probability and Impact</a:t>
            </a:r>
          </a:p>
          <a:p>
            <a:pPr lvl="0">
              <a:buFont typeface="+mj-lt"/>
              <a:buAutoNum type="alphaUcPeriod"/>
            </a:pPr>
            <a:r>
              <a:rPr lang="en-US" sz="1800" dirty="0"/>
              <a:t>Change and Impact</a:t>
            </a:r>
          </a:p>
          <a:p>
            <a:pPr lvl="0">
              <a:buFont typeface="+mj-lt"/>
              <a:buAutoNum type="alphaUcPeriod"/>
            </a:pPr>
            <a:r>
              <a:rPr lang="en-US" sz="1800" dirty="0"/>
              <a:t>Probability and Severity</a:t>
            </a:r>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p:txBody>
      </p:sp>
      <p:sp>
        <p:nvSpPr>
          <p:cNvPr id="8" name="TextBox 7"/>
          <p:cNvSpPr txBox="1"/>
          <p:nvPr/>
        </p:nvSpPr>
        <p:spPr>
          <a:xfrm>
            <a:off x="228600" y="3810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140</a:t>
            </a:fld>
            <a:endParaRPr lang="en-US" dirty="0"/>
          </a:p>
        </p:txBody>
      </p:sp>
    </p:spTree>
    <p:extLst>
      <p:ext uri="{BB962C8B-B14F-4D97-AF65-F5344CB8AC3E}">
        <p14:creationId xmlns:p14="http://schemas.microsoft.com/office/powerpoint/2010/main" val="1113041302"/>
      </p:ext>
    </p:extLst>
  </p:cSld>
  <p:clrMapOvr>
    <a:masterClrMapping/>
  </p:clrMapOvr>
  <p:transition spd="med">
    <p:pull/>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a:t>
            </a:r>
            <a:r>
              <a:rPr lang="en-IN" sz="1800" b="1" dirty="0">
                <a:latin typeface="Calibri" panose="020F0502020204030204" pitchFamily="34" charset="0"/>
              </a:rPr>
              <a:t>cannot</a:t>
            </a:r>
            <a:r>
              <a:rPr lang="en-IN" sz="1800" dirty="0">
                <a:latin typeface="Calibri" panose="020F0502020204030204" pitchFamily="34" charset="0"/>
              </a:rPr>
              <a:t> be identified as a risk for a given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Funding for the project may not be made available in time for project completion without going beyond the agreed schedule.</a:t>
            </a:r>
          </a:p>
          <a:p>
            <a:pPr lvl="0">
              <a:buFont typeface="+mj-lt"/>
              <a:buAutoNum type="alphaUcPeriod"/>
            </a:pPr>
            <a:r>
              <a:rPr lang="en-IN" sz="1800" dirty="0">
                <a:latin typeface="Calibri" panose="020F0502020204030204" pitchFamily="34" charset="0"/>
              </a:rPr>
              <a:t>The requirements given by the Product Owner are unclear to the development team.</a:t>
            </a:r>
          </a:p>
          <a:p>
            <a:pPr lvl="0">
              <a:buFont typeface="+mj-lt"/>
              <a:buAutoNum type="alphaUcPeriod"/>
            </a:pPr>
            <a:r>
              <a:rPr lang="en-IN" sz="1800" dirty="0">
                <a:latin typeface="Calibri" panose="020F0502020204030204" pitchFamily="34" charset="0"/>
              </a:rPr>
              <a:t>The development team may not possess the required skills to develop the project’s products. </a:t>
            </a:r>
          </a:p>
          <a:p>
            <a:pPr lvl="0">
              <a:buFont typeface="+mj-lt"/>
              <a:buAutoNum type="alphaUcPeriod"/>
            </a:pPr>
            <a:r>
              <a:rPr lang="en-IN" sz="1800" dirty="0">
                <a:latin typeface="Calibri" panose="020F0502020204030204" pitchFamily="34" charset="0"/>
              </a:rPr>
              <a:t>The Product Owner believes that the User Stories for product A may not accurately reflect the needs of the end users.</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141</a:t>
            </a:fld>
            <a:endParaRPr lang="en-US" dirty="0"/>
          </a:p>
        </p:txBody>
      </p:sp>
    </p:spTree>
    <p:extLst>
      <p:ext uri="{BB962C8B-B14F-4D97-AF65-F5344CB8AC3E}">
        <p14:creationId xmlns:p14="http://schemas.microsoft.com/office/powerpoint/2010/main" val="4144665370"/>
      </p:ext>
    </p:extLst>
  </p:cSld>
  <p:clrMapOvr>
    <a:masterClrMapping/>
  </p:clrMapOvr>
  <p:transition spd="med">
    <p:pull/>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a:t>
            </a:r>
            <a:r>
              <a:rPr lang="en-IN" sz="1800" b="1" dirty="0"/>
              <a:t>cannot</a:t>
            </a:r>
            <a:r>
              <a:rPr lang="en-IN" sz="1800" dirty="0"/>
              <a:t> be identified as a risk for a given project?</a:t>
            </a:r>
          </a:p>
          <a:p>
            <a:pPr lvl="0"/>
            <a:endParaRPr lang="en-IN" sz="1800" dirty="0"/>
          </a:p>
          <a:p>
            <a:pPr lvl="0">
              <a:buFont typeface="+mj-lt"/>
              <a:buAutoNum type="alphaUcPeriod"/>
            </a:pPr>
            <a:r>
              <a:rPr lang="en-IN" sz="1800" dirty="0"/>
              <a:t>Funding for the project may not be made available in time for project completion without going beyond the agreed schedule.</a:t>
            </a:r>
          </a:p>
          <a:p>
            <a:pPr lvl="0">
              <a:buFont typeface="+mj-lt"/>
              <a:buAutoNum type="alphaUcPeriod"/>
            </a:pPr>
            <a:r>
              <a:rPr lang="en-IN" sz="1800" dirty="0"/>
              <a:t>The requirements given by the Product Owner are unclear to the development team.</a:t>
            </a:r>
          </a:p>
          <a:p>
            <a:pPr lvl="0">
              <a:buFont typeface="+mj-lt"/>
              <a:buAutoNum type="alphaUcPeriod"/>
            </a:pPr>
            <a:r>
              <a:rPr lang="en-IN" sz="1800" dirty="0"/>
              <a:t>The development team may not possess the required skills to develop the project’s products. </a:t>
            </a:r>
          </a:p>
          <a:p>
            <a:pPr lvl="0">
              <a:buFont typeface="+mj-lt"/>
              <a:buAutoNum type="alphaUcPeriod"/>
            </a:pPr>
            <a:r>
              <a:rPr lang="en-IN" sz="1800" dirty="0"/>
              <a:t>The Product Owner believes that the User Stories for product A may not accurately reflect the needs of the end users.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p:txBody>
      </p:sp>
      <p:sp>
        <p:nvSpPr>
          <p:cNvPr id="8" name="TextBox 7"/>
          <p:cNvSpPr txBox="1"/>
          <p:nvPr/>
        </p:nvSpPr>
        <p:spPr>
          <a:xfrm>
            <a:off x="228600" y="3810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142</a:t>
            </a:fld>
            <a:endParaRPr lang="en-US" dirty="0"/>
          </a:p>
        </p:txBody>
      </p:sp>
    </p:spTree>
    <p:extLst>
      <p:ext uri="{BB962C8B-B14F-4D97-AF65-F5344CB8AC3E}">
        <p14:creationId xmlns:p14="http://schemas.microsoft.com/office/powerpoint/2010/main" val="2229151583"/>
      </p:ext>
    </p:extLst>
  </p:cSld>
  <p:clrMapOvr>
    <a:masterClrMapping/>
  </p:clrMapOvr>
  <p:transition spd="med">
    <p:pull/>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Initiate</a:t>
            </a:r>
            <a:endParaRPr lang="en-IN" dirty="0"/>
          </a:p>
        </p:txBody>
      </p:sp>
    </p:spTree>
    <p:extLst>
      <p:ext uri="{BB962C8B-B14F-4D97-AF65-F5344CB8AC3E}">
        <p14:creationId xmlns:p14="http://schemas.microsoft.com/office/powerpoint/2010/main" val="59911847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a process in the Initiate phase of Scrum?</a:t>
            </a:r>
          </a:p>
          <a:p>
            <a:pPr lvl="0"/>
            <a:endParaRPr lang="en-IN" sz="1800" dirty="0">
              <a:latin typeface="Calibri" panose="020F0502020204030204" pitchFamily="34" charset="0"/>
            </a:endParaRPr>
          </a:p>
          <a:p>
            <a:pPr lvl="0">
              <a:buFont typeface="+mj-lt"/>
              <a:buAutoNum type="alphaUcPeriod"/>
            </a:pPr>
            <a:r>
              <a:rPr lang="en-US" sz="1800" dirty="0"/>
              <a:t>Identify Scrum Master and Stakeholder(s)</a:t>
            </a:r>
          </a:p>
          <a:p>
            <a:pPr lvl="0">
              <a:buFont typeface="+mj-lt"/>
              <a:buAutoNum type="alphaUcPeriod"/>
            </a:pPr>
            <a:r>
              <a:rPr lang="en-US" sz="1800" dirty="0"/>
              <a:t>Estimate Commit User Stories</a:t>
            </a:r>
          </a:p>
          <a:p>
            <a:pPr lvl="0">
              <a:buFont typeface="+mj-lt"/>
              <a:buAutoNum type="alphaUcPeriod"/>
            </a:pPr>
            <a:r>
              <a:rPr lang="en-US" sz="1800" dirty="0"/>
              <a:t>Conduct Daily Standup</a:t>
            </a:r>
          </a:p>
          <a:p>
            <a:pPr lvl="0">
              <a:buFont typeface="+mj-lt"/>
              <a:buAutoNum type="alphaUcPeriod"/>
            </a:pPr>
            <a:r>
              <a:rPr lang="en-US" sz="1800" dirty="0"/>
              <a:t>Create Business Case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144</a:t>
            </a:fld>
            <a:endParaRPr lang="en-US" dirty="0"/>
          </a:p>
        </p:txBody>
      </p:sp>
    </p:spTree>
    <p:extLst>
      <p:ext uri="{BB962C8B-B14F-4D97-AF65-F5344CB8AC3E}">
        <p14:creationId xmlns:p14="http://schemas.microsoft.com/office/powerpoint/2010/main" val="3280712366"/>
      </p:ext>
    </p:extLst>
  </p:cSld>
  <p:clrMapOvr>
    <a:masterClrMapping/>
  </p:clrMapOvr>
  <p:transition spd="med">
    <p:pull/>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a process in the Initiate phase of Scrum?</a:t>
            </a:r>
          </a:p>
          <a:p>
            <a:pPr lvl="0"/>
            <a:endParaRPr lang="en-IN" sz="1800" dirty="0"/>
          </a:p>
          <a:p>
            <a:pPr lvl="0">
              <a:buFont typeface="+mj-lt"/>
              <a:buAutoNum type="alphaUcPeriod"/>
            </a:pPr>
            <a:r>
              <a:rPr lang="en-US" sz="1800" dirty="0"/>
              <a:t>Identify Scrum Master and Stakeholder(s)</a:t>
            </a:r>
          </a:p>
          <a:p>
            <a:pPr lvl="0">
              <a:buFont typeface="+mj-lt"/>
              <a:buAutoNum type="alphaUcPeriod"/>
            </a:pPr>
            <a:r>
              <a:rPr lang="en-US" sz="1800" dirty="0"/>
              <a:t>Estimate Commit User Stories</a:t>
            </a:r>
          </a:p>
          <a:p>
            <a:pPr lvl="0">
              <a:buFont typeface="+mj-lt"/>
              <a:buAutoNum type="alphaUcPeriod"/>
            </a:pPr>
            <a:r>
              <a:rPr lang="en-US" sz="1800" dirty="0"/>
              <a:t>Conduct Daily Standup</a:t>
            </a:r>
          </a:p>
          <a:p>
            <a:pPr lvl="0">
              <a:buFont typeface="+mj-lt"/>
              <a:buAutoNum type="alphaUcPeriod"/>
            </a:pPr>
            <a:r>
              <a:rPr lang="en-US" sz="1800" dirty="0"/>
              <a:t>Create Business Case</a:t>
            </a: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A</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145</a:t>
            </a:fld>
            <a:endParaRPr lang="en-US" dirty="0"/>
          </a:p>
        </p:txBody>
      </p:sp>
    </p:spTree>
    <p:extLst>
      <p:ext uri="{BB962C8B-B14F-4D97-AF65-F5344CB8AC3E}">
        <p14:creationId xmlns:p14="http://schemas.microsoft.com/office/powerpoint/2010/main" val="3023874085"/>
      </p:ext>
    </p:extLst>
  </p:cSld>
  <p:clrMapOvr>
    <a:masterClrMapping/>
  </p:clrMapOvr>
  <p:transition spd="med">
    <p:pull/>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statements about Release Planning Sessions to initiate a project is NOT true?</a:t>
            </a:r>
          </a:p>
          <a:p>
            <a:pPr lvl="0"/>
            <a:endParaRPr lang="en-IN" sz="1800" dirty="0"/>
          </a:p>
          <a:p>
            <a:pPr lvl="0">
              <a:buFont typeface="+mj-lt"/>
              <a:buAutoNum type="alphaUcPeriod"/>
            </a:pPr>
            <a:r>
              <a:rPr lang="en-US" sz="1800" dirty="0"/>
              <a:t>The Release Planning Meeting is a tool used to create a Release Planning Schedule.</a:t>
            </a:r>
          </a:p>
          <a:p>
            <a:pPr lvl="0">
              <a:buFont typeface="+mj-lt"/>
              <a:buAutoNum type="alphaUcPeriod"/>
            </a:pPr>
            <a:r>
              <a:rPr lang="en-US" sz="1800" dirty="0"/>
              <a:t>The purpose of Release Planning Session is to enable the Scrum Team to have an overview of the releases.</a:t>
            </a:r>
          </a:p>
          <a:p>
            <a:pPr lvl="0">
              <a:buFont typeface="+mj-lt"/>
              <a:buAutoNum type="alphaUcPeriod"/>
            </a:pPr>
            <a:r>
              <a:rPr lang="en-US" sz="1800" dirty="0"/>
              <a:t>The purpose of a Release Planning Meeting is to allow Scrum Teams to align with the customer’s requirements.</a:t>
            </a:r>
          </a:p>
          <a:p>
            <a:pPr lvl="0">
              <a:buFont typeface="+mj-lt"/>
              <a:buAutoNum type="alphaUcPeriod"/>
            </a:pPr>
            <a:r>
              <a:rPr lang="en-US" sz="1800" dirty="0"/>
              <a:t>In the Release Planning Session the Scrum Core Team creates a Sprint planning schedule that states which deliverables are to be released during which Sprint.</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146</a:t>
            </a:fld>
            <a:endParaRPr lang="en-US" dirty="0"/>
          </a:p>
        </p:txBody>
      </p:sp>
    </p:spTree>
    <p:extLst>
      <p:ext uri="{BB962C8B-B14F-4D97-AF65-F5344CB8AC3E}">
        <p14:creationId xmlns:p14="http://schemas.microsoft.com/office/powerpoint/2010/main" val="3198515049"/>
      </p:ext>
    </p:extLst>
  </p:cSld>
  <p:clrMapOvr>
    <a:masterClrMapping/>
  </p:clrMapOvr>
  <p:transition spd="med">
    <p:pull/>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statements about Release Planning Sessions to initiate a project is NOT true?</a:t>
            </a:r>
          </a:p>
          <a:p>
            <a:pPr lvl="0"/>
            <a:endParaRPr lang="en-IN" sz="1800" dirty="0"/>
          </a:p>
          <a:p>
            <a:pPr lvl="0">
              <a:buFont typeface="+mj-lt"/>
              <a:buAutoNum type="alphaUcPeriod"/>
            </a:pPr>
            <a:r>
              <a:rPr lang="en-US" sz="1800" dirty="0"/>
              <a:t>The Release Planning Meeting is a tool used to create a Release Planning Schedule.</a:t>
            </a:r>
          </a:p>
          <a:p>
            <a:pPr lvl="0">
              <a:buFont typeface="+mj-lt"/>
              <a:buAutoNum type="alphaUcPeriod"/>
            </a:pPr>
            <a:r>
              <a:rPr lang="en-US" sz="1800" dirty="0"/>
              <a:t>The purpose of Release Planning Session is to enable the Scrum Team to have an overview of the releases.</a:t>
            </a:r>
          </a:p>
          <a:p>
            <a:pPr lvl="0">
              <a:buFont typeface="+mj-lt"/>
              <a:buAutoNum type="alphaUcPeriod"/>
            </a:pPr>
            <a:r>
              <a:rPr lang="en-US" sz="1800" dirty="0"/>
              <a:t>The purpose of a Release Planning Meeting is to allow Scrum Teams to align with the customer’s requirements.</a:t>
            </a:r>
          </a:p>
          <a:p>
            <a:pPr lvl="0">
              <a:buFont typeface="+mj-lt"/>
              <a:buAutoNum type="alphaUcPeriod"/>
            </a:pPr>
            <a:r>
              <a:rPr lang="en-US" sz="1800" dirty="0"/>
              <a:t>In the Release Planning Session the Scrum Core Team creates a Sprint planning schedule that states which deliverables are to be released during which Sprint.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D</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147</a:t>
            </a:fld>
            <a:endParaRPr lang="en-US" dirty="0"/>
          </a:p>
        </p:txBody>
      </p:sp>
    </p:spTree>
    <p:extLst>
      <p:ext uri="{BB962C8B-B14F-4D97-AF65-F5344CB8AC3E}">
        <p14:creationId xmlns:p14="http://schemas.microsoft.com/office/powerpoint/2010/main" val="1945501258"/>
      </p:ext>
    </p:extLst>
  </p:cSld>
  <p:clrMapOvr>
    <a:masterClrMapping/>
  </p:clrMapOvr>
  <p:transition spd="med">
    <p:pull/>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prioritized set of work to be done is captured by the Product Owner in: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A User Story.</a:t>
            </a:r>
          </a:p>
          <a:p>
            <a:pPr lvl="0">
              <a:buFont typeface="+mj-lt"/>
              <a:buAutoNum type="alphaUcPeriod"/>
            </a:pPr>
            <a:r>
              <a:rPr lang="en-IN" sz="1800" dirty="0">
                <a:latin typeface="Calibri" panose="020F0502020204030204" pitchFamily="34" charset="0"/>
              </a:rPr>
              <a:t>The Prioritized Product Backlog. </a:t>
            </a:r>
          </a:p>
          <a:p>
            <a:pPr lvl="0">
              <a:buFont typeface="+mj-lt"/>
              <a:buAutoNum type="alphaUcPeriod"/>
            </a:pPr>
            <a:r>
              <a:rPr lang="en-IN" sz="1800" dirty="0">
                <a:latin typeface="Calibri" panose="020F0502020204030204" pitchFamily="34" charset="0"/>
              </a:rPr>
              <a:t>A Burndown chart. </a:t>
            </a:r>
          </a:p>
          <a:p>
            <a:pPr lvl="0">
              <a:buFont typeface="+mj-lt"/>
              <a:buAutoNum type="alphaUcPeriod"/>
            </a:pPr>
            <a:r>
              <a:rPr lang="en-IN" sz="1800" dirty="0">
                <a:latin typeface="Calibri" panose="020F0502020204030204" pitchFamily="34" charset="0"/>
              </a:rPr>
              <a:t>Accepted deliverables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148</a:t>
            </a:fld>
            <a:endParaRPr lang="en-US" dirty="0"/>
          </a:p>
        </p:txBody>
      </p:sp>
    </p:spTree>
    <p:extLst>
      <p:ext uri="{BB962C8B-B14F-4D97-AF65-F5344CB8AC3E}">
        <p14:creationId xmlns:p14="http://schemas.microsoft.com/office/powerpoint/2010/main" val="370193506"/>
      </p:ext>
    </p:extLst>
  </p:cSld>
  <p:clrMapOvr>
    <a:masterClrMapping/>
  </p:clrMapOvr>
  <p:transition spd="med">
    <p:pull/>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The prioritized set of work to be done is captured by the Product Owner in:</a:t>
            </a:r>
          </a:p>
          <a:p>
            <a:pPr lvl="0"/>
            <a:endParaRPr lang="en-IN" sz="1800" dirty="0"/>
          </a:p>
          <a:p>
            <a:pPr lvl="0">
              <a:buFont typeface="+mj-lt"/>
              <a:buAutoNum type="alphaUcPeriod"/>
            </a:pPr>
            <a:r>
              <a:rPr lang="en-IN" sz="1800" dirty="0"/>
              <a:t>A User Story.</a:t>
            </a:r>
          </a:p>
          <a:p>
            <a:pPr lvl="0">
              <a:buFont typeface="+mj-lt"/>
              <a:buAutoNum type="alphaUcPeriod"/>
            </a:pPr>
            <a:r>
              <a:rPr lang="en-IN" sz="1800" dirty="0"/>
              <a:t>The Prioritized Product Backlog. </a:t>
            </a:r>
          </a:p>
          <a:p>
            <a:pPr lvl="0">
              <a:buFont typeface="+mj-lt"/>
              <a:buAutoNum type="alphaUcPeriod"/>
            </a:pPr>
            <a:r>
              <a:rPr lang="en-IN" sz="1800" dirty="0"/>
              <a:t>A </a:t>
            </a:r>
            <a:r>
              <a:rPr lang="en-IN" sz="1800" dirty="0" err="1"/>
              <a:t>Burndown</a:t>
            </a:r>
            <a:r>
              <a:rPr lang="en-IN" sz="1800" dirty="0"/>
              <a:t> chart. </a:t>
            </a:r>
          </a:p>
          <a:p>
            <a:pPr lvl="0">
              <a:buFont typeface="+mj-lt"/>
              <a:buAutoNum type="alphaUcPeriod"/>
            </a:pPr>
            <a:r>
              <a:rPr lang="en-IN" sz="1800" dirty="0"/>
              <a:t>Accepted deliverables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149</a:t>
            </a:fld>
            <a:endParaRPr lang="en-US" dirty="0"/>
          </a:p>
        </p:txBody>
      </p:sp>
    </p:spTree>
    <p:extLst>
      <p:ext uri="{BB962C8B-B14F-4D97-AF65-F5344CB8AC3E}">
        <p14:creationId xmlns:p14="http://schemas.microsoft.com/office/powerpoint/2010/main" val="3267066498"/>
      </p:ext>
    </p:extLst>
  </p:cSld>
  <p:clrMapOvr>
    <a:masterClrMapping/>
  </p:clrMapOvr>
  <p:transition spd="med">
    <p:pull/>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roles is identified in the Create Project Vision process?</a:t>
            </a:r>
          </a:p>
          <a:p>
            <a:pPr lvl="0"/>
            <a:endParaRPr lang="en-IN" sz="1800" dirty="0">
              <a:latin typeface="Calibri" panose="020F0502020204030204" pitchFamily="34" charset="0"/>
            </a:endParaRPr>
          </a:p>
          <a:p>
            <a:pPr lvl="0">
              <a:buFont typeface="+mj-lt"/>
              <a:buAutoNum type="alphaUcPeriod"/>
            </a:pPr>
            <a:r>
              <a:rPr lang="en-IN" sz="1800" dirty="0"/>
              <a:t>Scrum Master</a:t>
            </a:r>
          </a:p>
          <a:p>
            <a:pPr lvl="0">
              <a:buFont typeface="+mj-lt"/>
              <a:buAutoNum type="alphaUcPeriod"/>
            </a:pPr>
            <a:r>
              <a:rPr lang="en-IN" sz="1800" dirty="0"/>
              <a:t>Product Owner</a:t>
            </a:r>
          </a:p>
          <a:p>
            <a:pPr lvl="0">
              <a:buFont typeface="+mj-lt"/>
              <a:buAutoNum type="alphaUcPeriod"/>
            </a:pPr>
            <a:r>
              <a:rPr lang="en-IN" sz="1800" dirty="0"/>
              <a:t>Scrum Team</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150</a:t>
            </a:fld>
            <a:endParaRPr lang="en-US" dirty="0"/>
          </a:p>
        </p:txBody>
      </p:sp>
    </p:spTree>
    <p:extLst>
      <p:ext uri="{BB962C8B-B14F-4D97-AF65-F5344CB8AC3E}">
        <p14:creationId xmlns:p14="http://schemas.microsoft.com/office/powerpoint/2010/main" val="254176888"/>
      </p:ext>
    </p:extLst>
  </p:cSld>
  <p:clrMapOvr>
    <a:masterClrMapping/>
  </p:clrMapOvr>
  <p:transition spd="med">
    <p:pull/>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roles is identified in the Create Project Vision process?</a:t>
            </a:r>
          </a:p>
          <a:p>
            <a:pPr lvl="0"/>
            <a:endParaRPr lang="en-IN" sz="1800" dirty="0"/>
          </a:p>
          <a:p>
            <a:pPr lvl="0">
              <a:buFont typeface="+mj-lt"/>
              <a:buAutoNum type="alphaUcPeriod"/>
            </a:pPr>
            <a:r>
              <a:rPr lang="en-IN" sz="1800" dirty="0"/>
              <a:t>Scrum Master</a:t>
            </a:r>
          </a:p>
          <a:p>
            <a:pPr lvl="0">
              <a:buFont typeface="+mj-lt"/>
              <a:buAutoNum type="alphaUcPeriod"/>
            </a:pPr>
            <a:r>
              <a:rPr lang="en-IN" sz="1800" dirty="0"/>
              <a:t>Product Owner</a:t>
            </a:r>
          </a:p>
          <a:p>
            <a:pPr lvl="0">
              <a:buFont typeface="+mj-lt"/>
              <a:buAutoNum type="alphaUcPeriod"/>
            </a:pPr>
            <a:r>
              <a:rPr lang="en-IN" sz="1800" dirty="0"/>
              <a:t>Scrum Team</a:t>
            </a:r>
          </a:p>
          <a:p>
            <a:pPr lvl="0">
              <a:buFont typeface="+mj-lt"/>
              <a:buAutoNum type="alphaUcPeriod"/>
            </a:pPr>
            <a:r>
              <a:rPr lang="en-IN" sz="1800" dirty="0"/>
              <a:t>None of the above</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151</a:t>
            </a:fld>
            <a:endParaRPr lang="en-US" dirty="0"/>
          </a:p>
        </p:txBody>
      </p:sp>
    </p:spTree>
    <p:extLst>
      <p:ext uri="{BB962C8B-B14F-4D97-AF65-F5344CB8AC3E}">
        <p14:creationId xmlns:p14="http://schemas.microsoft.com/office/powerpoint/2010/main" val="818767730"/>
      </p:ext>
    </p:extLst>
  </p:cSld>
  <p:clrMapOvr>
    <a:masterClrMapping/>
  </p:clrMapOvr>
  <p:transition spd="med">
    <p:pull/>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Plan and Estimate</a:t>
            </a:r>
            <a:endParaRPr lang="en-IN" dirty="0"/>
          </a:p>
        </p:txBody>
      </p:sp>
    </p:spTree>
    <p:extLst>
      <p:ext uri="{BB962C8B-B14F-4D97-AF65-F5344CB8AC3E}">
        <p14:creationId xmlns:p14="http://schemas.microsoft.com/office/powerpoint/2010/main" val="327372696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a meeting that is held during the Plan and Estimate phase of a Scrum Project?</a:t>
            </a:r>
          </a:p>
          <a:p>
            <a:pPr marL="0" lvl="0" indent="0">
              <a:buNone/>
            </a:pPr>
            <a:endParaRPr lang="en-IN" sz="1800" dirty="0">
              <a:latin typeface="Calibri" panose="020F0502020204030204" pitchFamily="34" charset="0"/>
            </a:endParaRPr>
          </a:p>
          <a:p>
            <a:pPr lvl="0">
              <a:buFont typeface="+mj-lt"/>
              <a:buAutoNum type="alphaUcPeriod"/>
            </a:pPr>
            <a:r>
              <a:rPr lang="en-US" sz="1800" dirty="0"/>
              <a:t>Daily Standup Meeting</a:t>
            </a:r>
          </a:p>
          <a:p>
            <a:pPr lvl="0">
              <a:buFont typeface="+mj-lt"/>
              <a:buAutoNum type="alphaUcPeriod"/>
            </a:pPr>
            <a:r>
              <a:rPr lang="en-US" sz="1800" dirty="0"/>
              <a:t>Sprint Planning Meeting</a:t>
            </a:r>
          </a:p>
          <a:p>
            <a:pPr lvl="0">
              <a:buFont typeface="+mj-lt"/>
              <a:buAutoNum type="alphaUcPeriod"/>
            </a:pPr>
            <a:r>
              <a:rPr lang="en-US" sz="1800" dirty="0"/>
              <a:t>Sprint Review Meeting</a:t>
            </a:r>
          </a:p>
          <a:p>
            <a:pPr lvl="0">
              <a:buFont typeface="+mj-lt"/>
              <a:buAutoNum type="alphaUcPeriod"/>
            </a:pPr>
            <a:r>
              <a:rPr lang="en-US" sz="1800" dirty="0"/>
              <a:t>Release Planning Meeting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153</a:t>
            </a:fld>
            <a:endParaRPr lang="en-US" dirty="0"/>
          </a:p>
        </p:txBody>
      </p:sp>
    </p:spTree>
    <p:extLst>
      <p:ext uri="{BB962C8B-B14F-4D97-AF65-F5344CB8AC3E}">
        <p14:creationId xmlns:p14="http://schemas.microsoft.com/office/powerpoint/2010/main" val="1986099370"/>
      </p:ext>
    </p:extLst>
  </p:cSld>
  <p:clrMapOvr>
    <a:masterClrMapping/>
  </p:clrMapOvr>
  <p:transition spd="med">
    <p:pull/>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a meeting that is held during the Plan and Estimate phase of a Scrum Project?</a:t>
            </a:r>
          </a:p>
          <a:p>
            <a:pPr marL="0" lvl="0" indent="0">
              <a:buNone/>
            </a:pPr>
            <a:endParaRPr lang="en-IN" sz="1800" dirty="0"/>
          </a:p>
          <a:p>
            <a:pPr lvl="0">
              <a:buFont typeface="+mj-lt"/>
              <a:buAutoNum type="alphaUcPeriod"/>
            </a:pPr>
            <a:r>
              <a:rPr lang="en-US" sz="1800" dirty="0"/>
              <a:t>Daily Standup Meeting</a:t>
            </a:r>
          </a:p>
          <a:p>
            <a:pPr lvl="0">
              <a:buFont typeface="+mj-lt"/>
              <a:buAutoNum type="alphaUcPeriod"/>
            </a:pPr>
            <a:r>
              <a:rPr lang="en-US" sz="1800" dirty="0"/>
              <a:t>Sprint Planning Meeting</a:t>
            </a:r>
          </a:p>
          <a:p>
            <a:pPr lvl="0">
              <a:buFont typeface="+mj-lt"/>
              <a:buAutoNum type="alphaUcPeriod"/>
            </a:pPr>
            <a:r>
              <a:rPr lang="en-US" sz="1800" dirty="0"/>
              <a:t>Sprint Review Meeting</a:t>
            </a:r>
          </a:p>
          <a:p>
            <a:pPr lvl="0">
              <a:buFont typeface="+mj-lt"/>
              <a:buAutoNum type="alphaUcPeriod"/>
            </a:pPr>
            <a:r>
              <a:rPr lang="en-US" sz="1800" dirty="0"/>
              <a:t>Release Planning Meeting</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B</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154</a:t>
            </a:fld>
            <a:endParaRPr lang="en-US" dirty="0"/>
          </a:p>
        </p:txBody>
      </p:sp>
    </p:spTree>
    <p:extLst>
      <p:ext uri="{BB962C8B-B14F-4D97-AF65-F5344CB8AC3E}">
        <p14:creationId xmlns:p14="http://schemas.microsoft.com/office/powerpoint/2010/main" val="1231130689"/>
      </p:ext>
    </p:extLst>
  </p:cSld>
  <p:clrMapOvr>
    <a:masterClrMapping/>
  </p:clrMapOvr>
  <p:transition spd="med">
    <p:pull/>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Choose the correct sequential order of the processes in the Plan and Estimate Phase?</a:t>
            </a:r>
          </a:p>
          <a:p>
            <a:pPr lvl="0"/>
            <a:endParaRPr lang="en-IN" sz="1800" dirty="0">
              <a:latin typeface="Calibri" panose="020F0502020204030204" pitchFamily="34" charset="0"/>
            </a:endParaRPr>
          </a:p>
          <a:p>
            <a:pPr lvl="0">
              <a:buFont typeface="+mj-lt"/>
              <a:buAutoNum type="alphaUcPeriod"/>
            </a:pPr>
            <a:r>
              <a:rPr lang="en-IN" sz="1800" dirty="0"/>
              <a:t>Identify Tasks, Estimate Tasks, Create User Stories, Estimate User Stories, and Create Sprint Backlog. </a:t>
            </a:r>
          </a:p>
          <a:p>
            <a:pPr lvl="0">
              <a:buFont typeface="+mj-lt"/>
              <a:buAutoNum type="alphaUcPeriod"/>
            </a:pPr>
            <a:r>
              <a:rPr lang="en-IN" sz="1800" dirty="0"/>
              <a:t>Create User Stories, Identify Tasks, Estimate User Stories, Estimate Tasks, and Create Sprint Backlog. </a:t>
            </a:r>
          </a:p>
          <a:p>
            <a:pPr lvl="0">
              <a:buFont typeface="+mj-lt"/>
              <a:buAutoNum type="alphaUcPeriod"/>
            </a:pPr>
            <a:r>
              <a:rPr lang="en-IN" sz="1800" dirty="0"/>
              <a:t>Create Sprint Backlog, Create User Stories, Estimate User Stories, Identify Tasks, and Estimate Tasks. </a:t>
            </a:r>
          </a:p>
          <a:p>
            <a:pPr lvl="0">
              <a:buFont typeface="+mj-lt"/>
              <a:buAutoNum type="alphaUcPeriod"/>
            </a:pPr>
            <a:r>
              <a:rPr lang="en-IN" sz="1800" dirty="0"/>
              <a:t>Create User Stories, Estimate User Stories, Identify Tasks, Estimate Tasks, and Create Sprint Backlog.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155</a:t>
            </a:fld>
            <a:endParaRPr lang="en-US" dirty="0"/>
          </a:p>
        </p:txBody>
      </p:sp>
    </p:spTree>
    <p:extLst>
      <p:ext uri="{BB962C8B-B14F-4D97-AF65-F5344CB8AC3E}">
        <p14:creationId xmlns:p14="http://schemas.microsoft.com/office/powerpoint/2010/main" val="3414156997"/>
      </p:ext>
    </p:extLst>
  </p:cSld>
  <p:clrMapOvr>
    <a:masterClrMapping/>
  </p:clrMapOvr>
  <p:transition spd="med">
    <p:pull/>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Choose the correct sequential order of the processes in the Plan and Estimate Phase?</a:t>
            </a:r>
          </a:p>
          <a:p>
            <a:pPr lvl="0"/>
            <a:endParaRPr lang="en-IN" sz="1800" dirty="0"/>
          </a:p>
          <a:p>
            <a:pPr lvl="0">
              <a:buFont typeface="+mj-lt"/>
              <a:buAutoNum type="alphaUcPeriod"/>
            </a:pPr>
            <a:r>
              <a:rPr lang="en-IN" sz="1800" dirty="0"/>
              <a:t>Identify Tasks, Estimate Tasks, Create User Stories, Estimate User Stories, and Create Sprint Backlog. </a:t>
            </a:r>
          </a:p>
          <a:p>
            <a:pPr lvl="0">
              <a:buFont typeface="+mj-lt"/>
              <a:buAutoNum type="alphaUcPeriod"/>
            </a:pPr>
            <a:r>
              <a:rPr lang="en-IN" sz="1800" dirty="0"/>
              <a:t>Create User Stories, Identify Tasks, Estimate User Stories, Estimate Tasks, and Create Sprint Backlog. </a:t>
            </a:r>
          </a:p>
          <a:p>
            <a:pPr lvl="0">
              <a:buFont typeface="+mj-lt"/>
              <a:buAutoNum type="alphaUcPeriod"/>
            </a:pPr>
            <a:r>
              <a:rPr lang="en-IN" sz="1800" dirty="0"/>
              <a:t>Create Sprint Backlog, Create User Stories, Estimate User Stories, Identify Tasks, and Estimate Tasks. </a:t>
            </a:r>
          </a:p>
          <a:p>
            <a:pPr lvl="0">
              <a:buFont typeface="+mj-lt"/>
              <a:buAutoNum type="alphaUcPeriod"/>
            </a:pPr>
            <a:r>
              <a:rPr lang="en-IN" sz="1800" dirty="0"/>
              <a:t>Create User Stories, Estimate User Stories, Identify Tasks, Estimate Tasks, and Create Sprint Backlog. </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D</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156</a:t>
            </a:fld>
            <a:endParaRPr lang="en-US" dirty="0"/>
          </a:p>
        </p:txBody>
      </p:sp>
    </p:spTree>
    <p:extLst>
      <p:ext uri="{BB962C8B-B14F-4D97-AF65-F5344CB8AC3E}">
        <p14:creationId xmlns:p14="http://schemas.microsoft.com/office/powerpoint/2010/main" val="839366377"/>
      </p:ext>
    </p:extLst>
  </p:cSld>
  <p:clrMapOvr>
    <a:masterClrMapping/>
  </p:clrMapOvr>
  <p:transition spd="med">
    <p:pull/>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responsibility for estimating items in the Prioritized Product Backlog in the Plan and Estimate phase lies with the: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External team with considerable experience.</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157</a:t>
            </a:fld>
            <a:endParaRPr lang="en-US" dirty="0"/>
          </a:p>
        </p:txBody>
      </p:sp>
    </p:spTree>
    <p:extLst>
      <p:ext uri="{BB962C8B-B14F-4D97-AF65-F5344CB8AC3E}">
        <p14:creationId xmlns:p14="http://schemas.microsoft.com/office/powerpoint/2010/main" val="4106177548"/>
      </p:ext>
    </p:extLst>
  </p:cSld>
  <p:clrMapOvr>
    <a:masterClrMapping/>
  </p:clrMapOvr>
  <p:transition spd="med">
    <p:pull/>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The responsibility for estimating items in the Prioritized Product Backlog in the Plan and Estimate phase lies with the: </a:t>
            </a:r>
          </a:p>
          <a:p>
            <a:pPr lvl="0"/>
            <a:endParaRPr lang="en-IN" sz="1800" dirty="0"/>
          </a:p>
          <a:p>
            <a:pPr lvl="0">
              <a:buFont typeface="+mj-lt"/>
              <a:buAutoNum type="alphaUcPeriod"/>
            </a:pPr>
            <a:r>
              <a:rPr lang="en-IN" sz="1800" dirty="0"/>
              <a:t>Scrum Team. </a:t>
            </a:r>
          </a:p>
          <a:p>
            <a:pPr lvl="0">
              <a:buFont typeface="+mj-lt"/>
              <a:buAutoNum type="alphaUcPeriod"/>
            </a:pPr>
            <a:r>
              <a:rPr lang="en-IN" sz="1800" dirty="0"/>
              <a:t>Scrum Master. </a:t>
            </a:r>
          </a:p>
          <a:p>
            <a:pPr lvl="0">
              <a:buFont typeface="+mj-lt"/>
              <a:buAutoNum type="alphaUcPeriod"/>
            </a:pPr>
            <a:r>
              <a:rPr lang="en-IN" sz="1800" dirty="0"/>
              <a:t>Product Owner. </a:t>
            </a:r>
          </a:p>
          <a:p>
            <a:pPr lvl="0">
              <a:buFont typeface="+mj-lt"/>
              <a:buAutoNum type="alphaUcPeriod"/>
            </a:pPr>
            <a:r>
              <a:rPr lang="en-IN" sz="1800" dirty="0"/>
              <a:t>External team with considerable experience.</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158</a:t>
            </a:fld>
            <a:endParaRPr lang="en-US" dirty="0"/>
          </a:p>
        </p:txBody>
      </p:sp>
    </p:spTree>
    <p:extLst>
      <p:ext uri="{BB962C8B-B14F-4D97-AF65-F5344CB8AC3E}">
        <p14:creationId xmlns:p14="http://schemas.microsoft.com/office/powerpoint/2010/main" val="3518287861"/>
      </p:ext>
    </p:extLst>
  </p:cSld>
  <p:clrMapOvr>
    <a:masterClrMapping/>
  </p:clrMapOvr>
  <p:transition spd="med">
    <p:pull/>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best defines Task List?</a:t>
            </a:r>
          </a:p>
          <a:p>
            <a:pPr lvl="0"/>
            <a:endParaRPr lang="en-IN" sz="1800" dirty="0">
              <a:latin typeface="Calibri" panose="020F0502020204030204" pitchFamily="34" charset="0"/>
            </a:endParaRPr>
          </a:p>
          <a:p>
            <a:pPr lvl="0">
              <a:buFont typeface="+mj-lt"/>
              <a:buAutoNum type="alphaUcPeriod"/>
            </a:pPr>
            <a:r>
              <a:rPr lang="en-IN" sz="1800" dirty="0"/>
              <a:t>It is a comprehensive list that contains all the tasks to which the Scrum Team has committed for the current Sprint.</a:t>
            </a:r>
          </a:p>
          <a:p>
            <a:pPr lvl="0">
              <a:buFont typeface="+mj-lt"/>
              <a:buAutoNum type="alphaUcPeriod"/>
            </a:pPr>
            <a:r>
              <a:rPr lang="en-IN" sz="1800" dirty="0"/>
              <a:t>It describes the relationship and interaction between different tasks in a project.</a:t>
            </a:r>
          </a:p>
          <a:p>
            <a:pPr lvl="0">
              <a:buFont typeface="+mj-lt"/>
              <a:buAutoNum type="alphaUcPeriod"/>
            </a:pPr>
            <a:r>
              <a:rPr lang="en-IN" sz="1800" dirty="0"/>
              <a:t>It refers to the priority order of the completed deliverable to meet its Acceptance Criteria.</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159</a:t>
            </a:fld>
            <a:endParaRPr lang="en-US" dirty="0"/>
          </a:p>
        </p:txBody>
      </p:sp>
    </p:spTree>
    <p:extLst>
      <p:ext uri="{BB962C8B-B14F-4D97-AF65-F5344CB8AC3E}">
        <p14:creationId xmlns:p14="http://schemas.microsoft.com/office/powerpoint/2010/main" val="879098416"/>
      </p:ext>
    </p:extLst>
  </p:cSld>
  <p:clrMapOvr>
    <a:masterClrMapping/>
  </p:clrMapOvr>
  <p:transition spd="med">
    <p:pull/>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best defines Task List?</a:t>
            </a:r>
          </a:p>
          <a:p>
            <a:pPr lvl="0"/>
            <a:endParaRPr lang="en-IN" sz="1800" dirty="0"/>
          </a:p>
          <a:p>
            <a:pPr lvl="0">
              <a:buFont typeface="+mj-lt"/>
              <a:buAutoNum type="alphaUcPeriod"/>
            </a:pPr>
            <a:r>
              <a:rPr lang="en-IN" sz="1800" dirty="0"/>
              <a:t>It is a comprehensive list that contains all the tasks to which the Scrum Team has committed for the current Sprint.</a:t>
            </a:r>
          </a:p>
          <a:p>
            <a:pPr lvl="0">
              <a:buFont typeface="+mj-lt"/>
              <a:buAutoNum type="alphaUcPeriod"/>
            </a:pPr>
            <a:r>
              <a:rPr lang="en-IN" sz="1800" dirty="0"/>
              <a:t>It describes the relationship and interaction between different tasks in a project.</a:t>
            </a:r>
          </a:p>
          <a:p>
            <a:pPr lvl="0">
              <a:buFont typeface="+mj-lt"/>
              <a:buAutoNum type="alphaUcPeriod"/>
            </a:pPr>
            <a:r>
              <a:rPr lang="en-IN" sz="1800" dirty="0"/>
              <a:t>It refers to the priority order of the completed deliverable to meet its Acceptance Criteria.</a:t>
            </a:r>
          </a:p>
          <a:p>
            <a:pPr lvl="0">
              <a:buFont typeface="+mj-lt"/>
              <a:buAutoNum type="alphaUcPeriod"/>
            </a:pPr>
            <a:r>
              <a:rPr lang="en-IN" sz="1800" dirty="0"/>
              <a:t>None of the above</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160</a:t>
            </a:fld>
            <a:endParaRPr lang="en-US" dirty="0"/>
          </a:p>
        </p:txBody>
      </p:sp>
    </p:spTree>
    <p:extLst>
      <p:ext uri="{BB962C8B-B14F-4D97-AF65-F5344CB8AC3E}">
        <p14:creationId xmlns:p14="http://schemas.microsoft.com/office/powerpoint/2010/main" val="239403059"/>
      </p:ext>
    </p:extLst>
  </p:cSld>
  <p:clrMapOvr>
    <a:masterClrMapping/>
  </p:clrMapOvr>
  <p:transition spd="med">
    <p:pull/>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Implement</a:t>
            </a:r>
            <a:endParaRPr lang="en-IN" dirty="0"/>
          </a:p>
        </p:txBody>
      </p:sp>
    </p:spTree>
    <p:extLst>
      <p:ext uri="{BB962C8B-B14F-4D97-AF65-F5344CB8AC3E}">
        <p14:creationId xmlns:p14="http://schemas.microsoft.com/office/powerpoint/2010/main" val="240027072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processes is not a part of the Implement phase? </a:t>
            </a:r>
          </a:p>
          <a:p>
            <a:pPr lvl="0"/>
            <a:endParaRPr lang="en-IN" sz="1800" dirty="0">
              <a:latin typeface="Calibri" panose="020F0502020204030204" pitchFamily="34" charset="0"/>
            </a:endParaRPr>
          </a:p>
          <a:p>
            <a:pPr lvl="0">
              <a:buFont typeface="+mj-lt"/>
              <a:buAutoNum type="alphaUcPeriod"/>
            </a:pPr>
            <a:r>
              <a:rPr lang="en-US" sz="1800" dirty="0"/>
              <a:t>Create Sprint Backlog. </a:t>
            </a:r>
          </a:p>
          <a:p>
            <a:pPr lvl="0">
              <a:buFont typeface="+mj-lt"/>
              <a:buAutoNum type="alphaUcPeriod"/>
            </a:pPr>
            <a:r>
              <a:rPr lang="en-US" sz="1800" dirty="0"/>
              <a:t>Conduct Daily Standup.</a:t>
            </a:r>
          </a:p>
          <a:p>
            <a:pPr lvl="0">
              <a:buFont typeface="+mj-lt"/>
              <a:buAutoNum type="alphaUcPeriod"/>
            </a:pPr>
            <a:r>
              <a:rPr lang="en-US" sz="1800" dirty="0"/>
              <a:t>Create Deliverables.</a:t>
            </a:r>
          </a:p>
          <a:p>
            <a:pPr lvl="0">
              <a:buFont typeface="+mj-lt"/>
              <a:buAutoNum type="alphaUcPeriod"/>
            </a:pPr>
            <a:r>
              <a:rPr lang="en-US" sz="1800" dirty="0"/>
              <a:t>Groom Prioritized Product Backlog.</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162</a:t>
            </a:fld>
            <a:endParaRPr lang="en-US" dirty="0"/>
          </a:p>
        </p:txBody>
      </p:sp>
    </p:spTree>
    <p:extLst>
      <p:ext uri="{BB962C8B-B14F-4D97-AF65-F5344CB8AC3E}">
        <p14:creationId xmlns:p14="http://schemas.microsoft.com/office/powerpoint/2010/main" val="2843377862"/>
      </p:ext>
    </p:extLst>
  </p:cSld>
  <p:clrMapOvr>
    <a:masterClrMapping/>
  </p:clrMapOvr>
  <p:transition spd="med">
    <p:pull/>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processes is not a part of the Implement phase? </a:t>
            </a:r>
          </a:p>
          <a:p>
            <a:pPr lvl="0"/>
            <a:endParaRPr lang="en-IN" sz="1800" dirty="0"/>
          </a:p>
          <a:p>
            <a:pPr lvl="0">
              <a:buFont typeface="+mj-lt"/>
              <a:buAutoNum type="alphaUcPeriod"/>
            </a:pPr>
            <a:r>
              <a:rPr lang="en-US" sz="1800" dirty="0"/>
              <a:t>Create Sprint Backlog. </a:t>
            </a:r>
          </a:p>
          <a:p>
            <a:pPr lvl="0">
              <a:buFont typeface="+mj-lt"/>
              <a:buAutoNum type="alphaUcPeriod"/>
            </a:pPr>
            <a:r>
              <a:rPr lang="en-US" sz="1800" dirty="0"/>
              <a:t>Conduct Daily Standup.</a:t>
            </a:r>
          </a:p>
          <a:p>
            <a:pPr lvl="0">
              <a:buFont typeface="+mj-lt"/>
              <a:buAutoNum type="alphaUcPeriod"/>
            </a:pPr>
            <a:r>
              <a:rPr lang="en-US" sz="1800" dirty="0"/>
              <a:t>Create Deliverables.</a:t>
            </a:r>
          </a:p>
          <a:p>
            <a:pPr lvl="0">
              <a:buFont typeface="+mj-lt"/>
              <a:buAutoNum type="alphaUcPeriod"/>
            </a:pPr>
            <a:r>
              <a:rPr lang="en-US" sz="1800" dirty="0"/>
              <a:t>Groom Prioritized Product Backlog.</a:t>
            </a:r>
          </a:p>
          <a:p>
            <a:pPr lvl="0">
              <a:buFont typeface="+mj-lt"/>
              <a:buAutoNum type="alphaUcPeriod"/>
            </a:pPr>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163</a:t>
            </a:fld>
            <a:endParaRPr lang="en-US" dirty="0"/>
          </a:p>
        </p:txBody>
      </p:sp>
    </p:spTree>
    <p:extLst>
      <p:ext uri="{BB962C8B-B14F-4D97-AF65-F5344CB8AC3E}">
        <p14:creationId xmlns:p14="http://schemas.microsoft.com/office/powerpoint/2010/main" val="2074236748"/>
      </p:ext>
    </p:extLst>
  </p:cSld>
  <p:clrMapOvr>
    <a:masterClrMapping/>
  </p:clrMapOvr>
  <p:transition spd="med">
    <p:pull/>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You are the Scrum Master on a project to develop equipment to conduct mining in hazardous areas. You hold a Daily Standup with the Scrum Team where every team member answers three questions. In this meeting all the following will be carried out except: </a:t>
            </a:r>
          </a:p>
          <a:p>
            <a:pPr lvl="0"/>
            <a:endParaRPr lang="en-US" sz="1800" dirty="0"/>
          </a:p>
          <a:p>
            <a:pPr lvl="0">
              <a:buFont typeface="+mj-lt"/>
              <a:buAutoNum type="arabicPeriod"/>
            </a:pPr>
            <a:r>
              <a:rPr lang="en-US" sz="1800" dirty="0"/>
              <a:t>Identify problems and impediments each team member is facing</a:t>
            </a:r>
          </a:p>
          <a:p>
            <a:pPr lvl="0">
              <a:buFont typeface="+mj-lt"/>
              <a:buAutoNum type="arabicPeriod"/>
            </a:pPr>
            <a:r>
              <a:rPr lang="en-US" sz="1800" dirty="0"/>
              <a:t>Identify solutions to the problems raised by team members </a:t>
            </a:r>
          </a:p>
          <a:p>
            <a:pPr lvl="0">
              <a:buFont typeface="+mj-lt"/>
              <a:buAutoNum type="arabicPeriod"/>
            </a:pPr>
            <a:r>
              <a:rPr lang="en-US" sz="1800" dirty="0"/>
              <a:t>Track progress of each team member</a:t>
            </a:r>
          </a:p>
          <a:p>
            <a:pPr lvl="0"/>
            <a:endParaRPr lang="en-IN" sz="1800" dirty="0">
              <a:latin typeface="Calibri" panose="020F0502020204030204" pitchFamily="34" charset="0"/>
            </a:endParaRPr>
          </a:p>
          <a:p>
            <a:pPr lvl="0">
              <a:buFont typeface="+mj-lt"/>
              <a:buAutoNum type="alphaUcPeriod"/>
            </a:pPr>
            <a:r>
              <a:rPr lang="en-US" sz="1800" dirty="0"/>
              <a:t>Only 1</a:t>
            </a:r>
          </a:p>
          <a:p>
            <a:pPr lvl="0">
              <a:buFont typeface="+mj-lt"/>
              <a:buAutoNum type="alphaUcPeriod"/>
            </a:pPr>
            <a:r>
              <a:rPr lang="en-US" sz="1800" dirty="0"/>
              <a:t>Both 1 and 3</a:t>
            </a:r>
          </a:p>
          <a:p>
            <a:pPr lvl="0">
              <a:buFont typeface="+mj-lt"/>
              <a:buAutoNum type="alphaUcPeriod"/>
            </a:pPr>
            <a:r>
              <a:rPr lang="en-US" sz="1800" dirty="0"/>
              <a:t>Only 2</a:t>
            </a:r>
          </a:p>
          <a:p>
            <a:pPr lvl="0">
              <a:buFont typeface="+mj-lt"/>
              <a:buAutoNum type="alphaUcPeriod"/>
            </a:pPr>
            <a:r>
              <a:rPr lang="en-US" sz="1800" dirty="0"/>
              <a:t>Both 1 and 2</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164</a:t>
            </a:fld>
            <a:endParaRPr lang="en-US" dirty="0"/>
          </a:p>
        </p:txBody>
      </p:sp>
    </p:spTree>
    <p:extLst>
      <p:ext uri="{BB962C8B-B14F-4D97-AF65-F5344CB8AC3E}">
        <p14:creationId xmlns:p14="http://schemas.microsoft.com/office/powerpoint/2010/main" val="2261177693"/>
      </p:ext>
    </p:extLst>
  </p:cSld>
  <p:clrMapOvr>
    <a:masterClrMapping/>
  </p:clrMapOvr>
  <p:transition spd="med">
    <p:pull/>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You are the Scrum Master on a project to develop equipment to conduct mining in hazardous areas. You hold a Daily Standup with the Scrum Team where every team member answers three questions. In this meeting all the following will be carried out except: </a:t>
            </a:r>
          </a:p>
          <a:p>
            <a:pPr lvl="0"/>
            <a:endParaRPr lang="en-US" sz="1800" dirty="0"/>
          </a:p>
          <a:p>
            <a:pPr lvl="0">
              <a:buFont typeface="+mj-lt"/>
              <a:buAutoNum type="arabicPeriod"/>
            </a:pPr>
            <a:r>
              <a:rPr lang="en-US" sz="1800" dirty="0"/>
              <a:t>Identify problems and impediments each team member is facing</a:t>
            </a:r>
          </a:p>
          <a:p>
            <a:pPr lvl="0">
              <a:buFont typeface="+mj-lt"/>
              <a:buAutoNum type="arabicPeriod"/>
            </a:pPr>
            <a:r>
              <a:rPr lang="en-US" sz="1800" dirty="0"/>
              <a:t>Identify solutions to the problems raised by team members </a:t>
            </a:r>
          </a:p>
          <a:p>
            <a:pPr lvl="0">
              <a:buFont typeface="+mj-lt"/>
              <a:buAutoNum type="arabicPeriod"/>
            </a:pPr>
            <a:r>
              <a:rPr lang="en-US" sz="1800" dirty="0"/>
              <a:t>Track progress of each team member</a:t>
            </a:r>
          </a:p>
          <a:p>
            <a:pPr lvl="0"/>
            <a:endParaRPr lang="en-IN" sz="1800" dirty="0"/>
          </a:p>
          <a:p>
            <a:pPr lvl="0">
              <a:buFont typeface="+mj-lt"/>
              <a:buAutoNum type="alphaUcPeriod"/>
            </a:pPr>
            <a:r>
              <a:rPr lang="en-US" sz="1800" dirty="0"/>
              <a:t>Only 1</a:t>
            </a:r>
          </a:p>
          <a:p>
            <a:pPr lvl="0">
              <a:buFont typeface="+mj-lt"/>
              <a:buAutoNum type="alphaUcPeriod"/>
            </a:pPr>
            <a:r>
              <a:rPr lang="en-US" sz="1800" dirty="0"/>
              <a:t>Both 1 and 3</a:t>
            </a:r>
          </a:p>
          <a:p>
            <a:pPr lvl="0">
              <a:buFont typeface="+mj-lt"/>
              <a:buAutoNum type="alphaUcPeriod"/>
            </a:pPr>
            <a:r>
              <a:rPr lang="en-US" sz="1800" dirty="0"/>
              <a:t>Only 2</a:t>
            </a:r>
          </a:p>
          <a:p>
            <a:pPr lvl="0">
              <a:buFont typeface="+mj-lt"/>
              <a:buAutoNum type="alphaUcPeriod"/>
            </a:pPr>
            <a:r>
              <a:rPr lang="en-US" sz="1800" dirty="0"/>
              <a:t>Both 1 and 2</a:t>
            </a:r>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t>C</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165</a:t>
            </a:fld>
            <a:endParaRPr lang="en-US" dirty="0"/>
          </a:p>
        </p:txBody>
      </p:sp>
    </p:spTree>
    <p:extLst>
      <p:ext uri="{BB962C8B-B14F-4D97-AF65-F5344CB8AC3E}">
        <p14:creationId xmlns:p14="http://schemas.microsoft.com/office/powerpoint/2010/main" val="1942465082"/>
      </p:ext>
    </p:extLst>
  </p:cSld>
  <p:clrMapOvr>
    <a:masterClrMapping/>
  </p:clrMapOvr>
  <p:transition spd="med">
    <p:pull/>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How often can the Prioritized Product Backlog priorities be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Never</a:t>
            </a:r>
          </a:p>
          <a:p>
            <a:pPr lvl="0">
              <a:buFont typeface="+mj-lt"/>
              <a:buAutoNum type="alphaUcPeriod"/>
            </a:pPr>
            <a:r>
              <a:rPr lang="en-IN" sz="1800" dirty="0">
                <a:latin typeface="Calibri" panose="020F0502020204030204" pitchFamily="34" charset="0"/>
              </a:rPr>
              <a:t>Whenever the Product Owner decides that an item has to be assigned higher priority </a:t>
            </a:r>
          </a:p>
          <a:p>
            <a:pPr lvl="0">
              <a:buFont typeface="+mj-lt"/>
              <a:buAutoNum type="alphaUcPeriod"/>
            </a:pPr>
            <a:r>
              <a:rPr lang="en-IN" sz="1800" dirty="0">
                <a:latin typeface="Calibri" panose="020F0502020204030204" pitchFamily="34" charset="0"/>
              </a:rPr>
              <a:t>Whenever the Scrum Master believes that an item has to be added</a:t>
            </a:r>
          </a:p>
          <a:p>
            <a:pPr lvl="0">
              <a:buFont typeface="+mj-lt"/>
              <a:buAutoNum type="alphaUcPeriod"/>
            </a:pPr>
            <a:r>
              <a:rPr lang="en-IN" sz="1800" dirty="0">
                <a:latin typeface="Calibri" panose="020F0502020204030204" pitchFamily="34" charset="0"/>
              </a:rPr>
              <a:t>When senior management feels an item has to be added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166</a:t>
            </a:fld>
            <a:endParaRPr lang="en-US" dirty="0"/>
          </a:p>
        </p:txBody>
      </p:sp>
    </p:spTree>
    <p:extLst>
      <p:ext uri="{BB962C8B-B14F-4D97-AF65-F5344CB8AC3E}">
        <p14:creationId xmlns:p14="http://schemas.microsoft.com/office/powerpoint/2010/main" val="2760082905"/>
      </p:ext>
    </p:extLst>
  </p:cSld>
  <p:clrMapOvr>
    <a:masterClrMapping/>
  </p:clrMapOvr>
  <p:transition spd="med">
    <p:pull/>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How often can the Prioritized Product Backlog priorities be changed?</a:t>
            </a:r>
          </a:p>
          <a:p>
            <a:pPr lvl="0"/>
            <a:endParaRPr lang="en-IN" sz="1800" dirty="0"/>
          </a:p>
          <a:p>
            <a:pPr lvl="0">
              <a:buFont typeface="+mj-lt"/>
              <a:buAutoNum type="alphaUcPeriod"/>
            </a:pPr>
            <a:r>
              <a:rPr lang="en-IN" sz="1800" dirty="0"/>
              <a:t>Never</a:t>
            </a:r>
          </a:p>
          <a:p>
            <a:pPr lvl="0">
              <a:buFont typeface="+mj-lt"/>
              <a:buAutoNum type="alphaUcPeriod"/>
            </a:pPr>
            <a:r>
              <a:rPr lang="en-IN" sz="1800" dirty="0"/>
              <a:t>Whenever the Product Owner decides that an item has to be assigned higher priority </a:t>
            </a:r>
          </a:p>
          <a:p>
            <a:pPr lvl="0">
              <a:buFont typeface="+mj-lt"/>
              <a:buAutoNum type="alphaUcPeriod"/>
            </a:pPr>
            <a:r>
              <a:rPr lang="en-IN" sz="1800" dirty="0"/>
              <a:t>Whenever the Scrum Master believes that an item has to be added</a:t>
            </a:r>
          </a:p>
          <a:p>
            <a:pPr lvl="0">
              <a:buFont typeface="+mj-lt"/>
              <a:buAutoNum type="alphaUcPeriod"/>
            </a:pPr>
            <a:r>
              <a:rPr lang="en-IN" sz="1800" dirty="0"/>
              <a:t>When senior management feels an item has to be added</a:t>
            </a:r>
          </a:p>
          <a:p>
            <a:pPr lvl="0">
              <a:buFont typeface="+mj-lt"/>
              <a:buAutoNum type="alphaUcPeriod"/>
            </a:pPr>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B</a:t>
            </a: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167</a:t>
            </a:fld>
            <a:endParaRPr lang="en-US" dirty="0"/>
          </a:p>
        </p:txBody>
      </p:sp>
    </p:spTree>
    <p:extLst>
      <p:ext uri="{BB962C8B-B14F-4D97-AF65-F5344CB8AC3E}">
        <p14:creationId xmlns:p14="http://schemas.microsoft.com/office/powerpoint/2010/main" val="3189258830"/>
      </p:ext>
    </p:extLst>
  </p:cSld>
  <p:clrMapOvr>
    <a:masterClrMapping/>
  </p:clrMapOvr>
  <p:transition spd="med">
    <p:pull/>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team velocity?</a:t>
            </a:r>
          </a:p>
          <a:p>
            <a:pPr lvl="0"/>
            <a:endParaRPr lang="en-IN" sz="1800" dirty="0">
              <a:latin typeface="Calibri" panose="020F0502020204030204" pitchFamily="34" charset="0"/>
            </a:endParaRPr>
          </a:p>
          <a:p>
            <a:pPr lvl="0">
              <a:buFont typeface="+mj-lt"/>
              <a:buAutoNum type="alphaUcPeriod"/>
            </a:pPr>
            <a:r>
              <a:rPr lang="en-IN" sz="1800" dirty="0"/>
              <a:t>It is a metric used to measure and contrast the teams performance.</a:t>
            </a:r>
          </a:p>
          <a:p>
            <a:pPr lvl="0">
              <a:buFont typeface="+mj-lt"/>
              <a:buAutoNum type="alphaUcPeriod"/>
            </a:pPr>
            <a:r>
              <a:rPr lang="en-IN" sz="1800" dirty="0"/>
              <a:t>It is a meeting conducted to measure team’s performance.</a:t>
            </a:r>
          </a:p>
          <a:p>
            <a:pPr lvl="0">
              <a:buFont typeface="+mj-lt"/>
              <a:buAutoNum type="alphaUcPeriod"/>
            </a:pPr>
            <a:r>
              <a:rPr lang="en-IN" sz="1800" dirty="0"/>
              <a:t>It is a tool used to assess User Stories.</a:t>
            </a:r>
          </a:p>
          <a:p>
            <a:pPr lvl="0">
              <a:buFont typeface="+mj-lt"/>
              <a:buAutoNum type="alphaUcPeriod"/>
            </a:pPr>
            <a:r>
              <a:rPr lang="en-IN" sz="1800" dirty="0"/>
              <a:t>It is a mandatory input to Review and Retrospect process.</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168</a:t>
            </a:fld>
            <a:endParaRPr lang="en-US" dirty="0"/>
          </a:p>
        </p:txBody>
      </p:sp>
    </p:spTree>
    <p:extLst>
      <p:ext uri="{BB962C8B-B14F-4D97-AF65-F5344CB8AC3E}">
        <p14:creationId xmlns:p14="http://schemas.microsoft.com/office/powerpoint/2010/main" val="2691791544"/>
      </p:ext>
    </p:extLst>
  </p:cSld>
  <p:clrMapOvr>
    <a:masterClrMapping/>
  </p:clrMapOvr>
  <p:transition spd="med">
    <p:pull/>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team velocity?</a:t>
            </a:r>
          </a:p>
          <a:p>
            <a:pPr lvl="0"/>
            <a:endParaRPr lang="en-IN" sz="1800" dirty="0"/>
          </a:p>
          <a:p>
            <a:pPr lvl="0">
              <a:buFont typeface="+mj-lt"/>
              <a:buAutoNum type="alphaUcPeriod"/>
            </a:pPr>
            <a:r>
              <a:rPr lang="en-IN" sz="1800" dirty="0"/>
              <a:t>It is a metric used to measure and contrast the teams performance.</a:t>
            </a:r>
          </a:p>
          <a:p>
            <a:pPr lvl="0">
              <a:buFont typeface="+mj-lt"/>
              <a:buAutoNum type="alphaUcPeriod"/>
            </a:pPr>
            <a:r>
              <a:rPr lang="en-IN" sz="1800" dirty="0"/>
              <a:t>It is a meeting conducted to measure team’s performance.</a:t>
            </a:r>
          </a:p>
          <a:p>
            <a:pPr lvl="0">
              <a:buFont typeface="+mj-lt"/>
              <a:buAutoNum type="alphaUcPeriod"/>
            </a:pPr>
            <a:r>
              <a:rPr lang="en-IN" sz="1800" dirty="0"/>
              <a:t>It is a tool used to assess User Stories.</a:t>
            </a:r>
          </a:p>
          <a:p>
            <a:pPr lvl="0">
              <a:buFont typeface="+mj-lt"/>
              <a:buAutoNum type="alphaUcPeriod"/>
            </a:pPr>
            <a:r>
              <a:rPr lang="en-IN" sz="1800" dirty="0"/>
              <a:t>It is a mandatory input to Review and Retrospect process.</a:t>
            </a:r>
          </a:p>
          <a:p>
            <a:pPr lvl="0">
              <a:buFont typeface="+mj-lt"/>
              <a:buAutoNum type="alphaUcPeriod"/>
            </a:pPr>
            <a:endParaRPr lang="en-IN" sz="1800" dirty="0"/>
          </a:p>
          <a:p>
            <a:pPr lvl="0">
              <a:buFont typeface="+mj-lt"/>
              <a:buAutoNum type="alphaUcPeriod"/>
            </a:pPr>
            <a:endParaRPr lang="en-IN" sz="1800" dirty="0"/>
          </a:p>
          <a:p>
            <a:pPr lvl="0"/>
            <a:r>
              <a:rPr lang="en-IN" sz="1800" dirty="0">
                <a:latin typeface="Calibri" panose="020F0502020204030204" pitchFamily="34" charset="0"/>
              </a:rPr>
              <a:t>Answer: </a:t>
            </a:r>
            <a:r>
              <a:rPr lang="en-IN" sz="1800" b="1" dirty="0">
                <a:latin typeface="Calibri" panose="020F0502020204030204" pitchFamily="34" charset="0"/>
              </a:rPr>
              <a:t>A</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169</a:t>
            </a:fld>
            <a:endParaRPr lang="en-US" dirty="0"/>
          </a:p>
        </p:txBody>
      </p:sp>
    </p:spTree>
    <p:extLst>
      <p:ext uri="{BB962C8B-B14F-4D97-AF65-F5344CB8AC3E}">
        <p14:creationId xmlns:p14="http://schemas.microsoft.com/office/powerpoint/2010/main" val="10625182"/>
      </p:ext>
    </p:extLst>
  </p:cSld>
  <p:clrMapOvr>
    <a:masterClrMapping/>
  </p:clrMapOvr>
  <p:transition spd="med">
    <p:pull/>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Review and Retrospect</a:t>
            </a:r>
            <a:endParaRPr lang="en-IN" dirty="0"/>
          </a:p>
        </p:txBody>
      </p:sp>
    </p:spTree>
    <p:extLst>
      <p:ext uri="{BB962C8B-B14F-4D97-AF65-F5344CB8AC3E}">
        <p14:creationId xmlns:p14="http://schemas.microsoft.com/office/powerpoint/2010/main" val="31869598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meeting at the end of the Sprint in which the team presents its work to the Product Owner is known as the:</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Product Vision Meeting.</a:t>
            </a:r>
          </a:p>
          <a:p>
            <a:pPr lvl="0">
              <a:buFont typeface="+mj-lt"/>
              <a:buAutoNum type="alphaUcPeriod"/>
            </a:pPr>
            <a:r>
              <a:rPr lang="en-IN" sz="1800" dirty="0">
                <a:latin typeface="Calibri" panose="020F0502020204030204" pitchFamily="34" charset="0"/>
              </a:rPr>
              <a:t>Sprint Planning Meeting.</a:t>
            </a:r>
          </a:p>
          <a:p>
            <a:pPr lvl="0">
              <a:buFont typeface="+mj-lt"/>
              <a:buAutoNum type="alphaUcPeriod"/>
            </a:pPr>
            <a:r>
              <a:rPr lang="en-IN" sz="1800" dirty="0">
                <a:latin typeface="Calibri" panose="020F0502020204030204" pitchFamily="34" charset="0"/>
              </a:rPr>
              <a:t>Sprint Review Meeting.</a:t>
            </a:r>
          </a:p>
          <a:p>
            <a:pPr lvl="0">
              <a:buFont typeface="+mj-lt"/>
              <a:buAutoNum type="alphaUcPeriod"/>
            </a:pPr>
            <a:r>
              <a:rPr lang="en-IN" sz="1800" dirty="0">
                <a:latin typeface="Calibri" panose="020F0502020204030204" pitchFamily="34" charset="0"/>
              </a:rPr>
              <a:t>Retrospect Sprint Meeting.</a:t>
            </a:r>
          </a:p>
        </p:txBody>
      </p:sp>
      <p:sp>
        <p:nvSpPr>
          <p:cNvPr id="8" name="TextBox 7"/>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171</a:t>
            </a:fld>
            <a:endParaRPr lang="en-US" dirty="0"/>
          </a:p>
        </p:txBody>
      </p:sp>
    </p:spTree>
    <p:extLst>
      <p:ext uri="{BB962C8B-B14F-4D97-AF65-F5344CB8AC3E}">
        <p14:creationId xmlns:p14="http://schemas.microsoft.com/office/powerpoint/2010/main" val="3222075261"/>
      </p:ext>
    </p:extLst>
  </p:cSld>
  <p:clrMapOvr>
    <a:masterClrMapping/>
  </p:clrMapOvr>
  <p:transition spd="med">
    <p:pull/>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The meeting at the end of the Sprint in which the team presents its work to the Product Owner is known as the:</a:t>
            </a:r>
          </a:p>
          <a:p>
            <a:pPr lvl="0"/>
            <a:endParaRPr lang="en-IN" sz="1800" dirty="0"/>
          </a:p>
          <a:p>
            <a:pPr lvl="0">
              <a:buFont typeface="+mj-lt"/>
              <a:buAutoNum type="alphaUcPeriod"/>
            </a:pPr>
            <a:r>
              <a:rPr lang="en-IN" sz="1800" dirty="0"/>
              <a:t>Product Vision Meeting.</a:t>
            </a:r>
          </a:p>
          <a:p>
            <a:pPr lvl="0">
              <a:buFont typeface="+mj-lt"/>
              <a:buAutoNum type="alphaUcPeriod"/>
            </a:pPr>
            <a:r>
              <a:rPr lang="en-IN" sz="1800" dirty="0"/>
              <a:t>Sprint Planning Meeting.</a:t>
            </a:r>
          </a:p>
          <a:p>
            <a:pPr lvl="0">
              <a:buFont typeface="+mj-lt"/>
              <a:buAutoNum type="alphaUcPeriod"/>
            </a:pPr>
            <a:r>
              <a:rPr lang="en-IN" sz="1800" dirty="0"/>
              <a:t>Sprint Review Meeting.</a:t>
            </a:r>
          </a:p>
          <a:p>
            <a:pPr lvl="0">
              <a:buFont typeface="+mj-lt"/>
              <a:buAutoNum type="alphaUcPeriod"/>
            </a:pPr>
            <a:r>
              <a:rPr lang="en-IN" sz="1800" dirty="0"/>
              <a:t>Retrospect Sprint Meeting.</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C</a:t>
            </a:r>
            <a:r>
              <a:rPr lang="en-IN" sz="1800" dirty="0">
                <a:latin typeface="Calibri" panose="020F0502020204030204" pitchFamily="34" charset="0"/>
              </a:rPr>
              <a:t> – Sprint Review Meeting.  </a:t>
            </a:r>
          </a:p>
          <a:p>
            <a:pPr lvl="0"/>
            <a:endParaRPr lang="en-IN" sz="1800" dirty="0">
              <a:latin typeface="Calibri" panose="020F0502020204030204" pitchFamily="34" charset="0"/>
            </a:endParaRPr>
          </a:p>
        </p:txBody>
      </p:sp>
      <p:sp>
        <p:nvSpPr>
          <p:cNvPr id="8" name="TextBox 7"/>
          <p:cNvSpPr txBox="1"/>
          <p:nvPr/>
        </p:nvSpPr>
        <p:spPr>
          <a:xfrm>
            <a:off x="152400" y="3048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172</a:t>
            </a:fld>
            <a:endParaRPr lang="en-US" dirty="0"/>
          </a:p>
        </p:txBody>
      </p:sp>
    </p:spTree>
    <p:extLst>
      <p:ext uri="{BB962C8B-B14F-4D97-AF65-F5344CB8AC3E}">
        <p14:creationId xmlns:p14="http://schemas.microsoft.com/office/powerpoint/2010/main" val="1641892376"/>
      </p:ext>
    </p:extLst>
  </p:cSld>
  <p:clrMapOvr>
    <a:masterClrMapping/>
  </p:clrMapOvr>
  <p:transition spd="med">
    <p:pull/>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the objective of Demonstrate and Validate Sprint process?</a:t>
            </a:r>
          </a:p>
          <a:p>
            <a:pPr lvl="0"/>
            <a:endParaRPr lang="en-IN" sz="1800" dirty="0">
              <a:latin typeface="Calibri" panose="020F0502020204030204" pitchFamily="34" charset="0"/>
            </a:endParaRPr>
          </a:p>
          <a:p>
            <a:pPr lvl="0">
              <a:buFont typeface="+mj-lt"/>
              <a:buAutoNum type="alphaUcPeriod"/>
            </a:pPr>
            <a:r>
              <a:rPr lang="en-IN" sz="1800" dirty="0"/>
              <a:t>To enable Scrum Team demonstrates the Sprint Deliverables to the Product Owner and relevant stakeholders in a Sprint Review Meeting.</a:t>
            </a:r>
          </a:p>
          <a:p>
            <a:pPr lvl="0">
              <a:buFont typeface="+mj-lt"/>
              <a:buAutoNum type="alphaUcPeriod"/>
            </a:pPr>
            <a:r>
              <a:rPr lang="en-IN" sz="1800" dirty="0"/>
              <a:t>To enable Scrum Team to discuss the lessons learned throughout the Sprint.</a:t>
            </a:r>
          </a:p>
          <a:p>
            <a:pPr lvl="0">
              <a:buFont typeface="+mj-lt"/>
              <a:buAutoNum type="alphaUcPeriod"/>
            </a:pPr>
            <a:r>
              <a:rPr lang="en-IN" sz="1800" dirty="0"/>
              <a:t>To enable Scrum Team to work on the tasks in the Sprint Backlog to create Sprint Deliverables.</a:t>
            </a:r>
          </a:p>
          <a:p>
            <a:pPr lvl="0">
              <a:buFont typeface="+mj-lt"/>
              <a:buAutoNum type="alphaUcPeriod"/>
            </a:pPr>
            <a:r>
              <a:rPr lang="en-IN" sz="1800" dirty="0"/>
              <a:t>To enable Scrum Team to continuously update and maintain the Prioritized Product Backlog.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173</a:t>
            </a:fld>
            <a:endParaRPr lang="en-US" dirty="0"/>
          </a:p>
        </p:txBody>
      </p:sp>
    </p:spTree>
    <p:extLst>
      <p:ext uri="{BB962C8B-B14F-4D97-AF65-F5344CB8AC3E}">
        <p14:creationId xmlns:p14="http://schemas.microsoft.com/office/powerpoint/2010/main" val="2619653408"/>
      </p:ext>
    </p:extLst>
  </p:cSld>
  <p:clrMapOvr>
    <a:masterClrMapping/>
  </p:clrMapOvr>
  <p:transition spd="med">
    <p:pull/>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the objective of Demonstrate and Validate Sprint process?</a:t>
            </a:r>
          </a:p>
          <a:p>
            <a:pPr lvl="0"/>
            <a:endParaRPr lang="en-IN" sz="1800" dirty="0"/>
          </a:p>
          <a:p>
            <a:pPr lvl="0">
              <a:buFont typeface="+mj-lt"/>
              <a:buAutoNum type="alphaUcPeriod"/>
            </a:pPr>
            <a:r>
              <a:rPr lang="en-IN" sz="1800" dirty="0"/>
              <a:t>To enable Scrum Team demonstrates the Sprint Deliverables to the Product Owner and relevant stakeholders in a Sprint Review Meeting.</a:t>
            </a:r>
          </a:p>
          <a:p>
            <a:pPr lvl="0">
              <a:buFont typeface="+mj-lt"/>
              <a:buAutoNum type="alphaUcPeriod"/>
            </a:pPr>
            <a:r>
              <a:rPr lang="en-IN" sz="1800" dirty="0"/>
              <a:t>To enable Scrum Team to discuss the lessons learned throughout the Sprint.</a:t>
            </a:r>
          </a:p>
          <a:p>
            <a:pPr lvl="0">
              <a:buFont typeface="+mj-lt"/>
              <a:buAutoNum type="alphaUcPeriod"/>
            </a:pPr>
            <a:r>
              <a:rPr lang="en-IN" sz="1800" dirty="0"/>
              <a:t>To enable Scrum Team to work on the tasks in the Sprint Backlog to create Sprint Deliverables.</a:t>
            </a:r>
          </a:p>
          <a:p>
            <a:pPr lvl="0">
              <a:buFont typeface="+mj-lt"/>
              <a:buAutoNum type="alphaUcPeriod"/>
            </a:pPr>
            <a:r>
              <a:rPr lang="en-IN" sz="1800" dirty="0"/>
              <a:t>To enable Scrum Team to continuously update and maintain the Prioritized Product Backlog.</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t>A</a:t>
            </a:r>
            <a:r>
              <a:rPr lang="en-IN" sz="1800" dirty="0">
                <a:latin typeface="Calibri" panose="020F0502020204030204" pitchFamily="34" charset="0"/>
              </a:rPr>
              <a:t>    </a:t>
            </a:r>
          </a:p>
          <a:p>
            <a:pPr lvl="0"/>
            <a:endParaRPr lang="en-IN" sz="1800" dirty="0">
              <a:latin typeface="Calibri" panose="020F0502020204030204" pitchFamily="34" charset="0"/>
            </a:endParaRPr>
          </a:p>
        </p:txBody>
      </p:sp>
      <p:sp>
        <p:nvSpPr>
          <p:cNvPr id="8" name="TextBox 7"/>
          <p:cNvSpPr txBox="1"/>
          <p:nvPr/>
        </p:nvSpPr>
        <p:spPr>
          <a:xfrm>
            <a:off x="152400" y="3048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174</a:t>
            </a:fld>
            <a:endParaRPr lang="en-US" dirty="0"/>
          </a:p>
        </p:txBody>
      </p:sp>
    </p:spTree>
    <p:extLst>
      <p:ext uri="{BB962C8B-B14F-4D97-AF65-F5344CB8AC3E}">
        <p14:creationId xmlns:p14="http://schemas.microsoft.com/office/powerpoint/2010/main" val="3292140152"/>
      </p:ext>
    </p:extLst>
  </p:cSld>
  <p:clrMapOvr>
    <a:masterClrMapping/>
  </p:clrMapOvr>
  <p:transition spd="med">
    <p:pull/>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Release</a:t>
            </a:r>
            <a:endParaRPr lang="en-IN" dirty="0"/>
          </a:p>
        </p:txBody>
      </p:sp>
    </p:spTree>
    <p:extLst>
      <p:ext uri="{BB962C8B-B14F-4D97-AF65-F5344CB8AC3E}">
        <p14:creationId xmlns:p14="http://schemas.microsoft.com/office/powerpoint/2010/main" val="65308775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You are a member of a Scrum Team, and you are instructed by the general manager of your company to work on an urgent task that is not part of the current Sprint. What do you do?</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Take responsibility for the task, and tell the Product Owner to postpone the deadline for the current Sprint.</a:t>
            </a:r>
          </a:p>
          <a:p>
            <a:pPr lvl="0">
              <a:buFont typeface="+mj-lt"/>
              <a:buAutoNum type="alphaUcPeriod"/>
            </a:pPr>
            <a:r>
              <a:rPr lang="en-IN" sz="1800" dirty="0">
                <a:latin typeface="Calibri" panose="020F0502020204030204" pitchFamily="34" charset="0"/>
              </a:rPr>
              <a:t>Talk with the other Scrum Team members and re-assign your tasks to someone else.</a:t>
            </a:r>
          </a:p>
          <a:p>
            <a:pPr lvl="0">
              <a:buFont typeface="+mj-lt"/>
              <a:buAutoNum type="alphaUcPeriod"/>
            </a:pPr>
            <a:r>
              <a:rPr lang="en-IN" sz="1800" dirty="0">
                <a:latin typeface="Calibri" panose="020F0502020204030204" pitchFamily="34" charset="0"/>
              </a:rPr>
              <a:t>Talk to the Product Owner, and tell him or her to re-assign your tasks to someone else.</a:t>
            </a:r>
          </a:p>
          <a:p>
            <a:pPr lvl="0">
              <a:buFont typeface="+mj-lt"/>
              <a:buAutoNum type="alphaUcPeriod"/>
            </a:pPr>
            <a:r>
              <a:rPr lang="en-IN" sz="1800" dirty="0">
                <a:latin typeface="Calibri" panose="020F0502020204030204" pitchFamily="34" charset="0"/>
              </a:rPr>
              <a:t>Inform the Scrum Master of the situation, and let him or her discuss the situation with the GM.</a:t>
            </a: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176</a:t>
            </a:fld>
            <a:endParaRPr lang="en-US" dirty="0"/>
          </a:p>
        </p:txBody>
      </p:sp>
    </p:spTree>
    <p:extLst>
      <p:ext uri="{BB962C8B-B14F-4D97-AF65-F5344CB8AC3E}">
        <p14:creationId xmlns:p14="http://schemas.microsoft.com/office/powerpoint/2010/main" val="3520117333"/>
      </p:ext>
    </p:extLst>
  </p:cSld>
  <p:clrMapOvr>
    <a:masterClrMapping/>
  </p:clrMapOvr>
  <p:transition spd="med">
    <p:pull/>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You are a member of a Scrum Team, and you are instructed by the general manager of your company to work on an urgent task that is not part of the current Sprint. What do you do?</a:t>
            </a:r>
          </a:p>
          <a:p>
            <a:pPr lvl="0"/>
            <a:endParaRPr lang="en-IN" sz="1800" dirty="0"/>
          </a:p>
          <a:p>
            <a:pPr lvl="0">
              <a:buFont typeface="+mj-lt"/>
              <a:buAutoNum type="alphaUcPeriod"/>
            </a:pPr>
            <a:r>
              <a:rPr lang="en-IN" sz="1800" dirty="0"/>
              <a:t>Take responsibility for the task, and tell the Product Owner to postpone the deadline for the current Sprint.</a:t>
            </a:r>
          </a:p>
          <a:p>
            <a:pPr lvl="0">
              <a:buFont typeface="+mj-lt"/>
              <a:buAutoNum type="alphaUcPeriod"/>
            </a:pPr>
            <a:r>
              <a:rPr lang="en-IN" sz="1800" dirty="0"/>
              <a:t>Talk with the other Scrum Team members and re-assign your tasks to someone else.</a:t>
            </a:r>
          </a:p>
          <a:p>
            <a:pPr lvl="0">
              <a:buFont typeface="+mj-lt"/>
              <a:buAutoNum type="alphaUcPeriod"/>
            </a:pPr>
            <a:r>
              <a:rPr lang="en-IN" sz="1800" dirty="0"/>
              <a:t>Talk to the Product Owner, and tell him or her to re-assign your tasks to someone else.</a:t>
            </a:r>
          </a:p>
          <a:p>
            <a:pPr lvl="0">
              <a:buFont typeface="+mj-lt"/>
              <a:buAutoNum type="alphaUcPeriod"/>
            </a:pPr>
            <a:r>
              <a:rPr lang="en-IN" sz="1800" dirty="0"/>
              <a:t>Inform the Scrum Master of the situation, and let him or her discuss the situation with the GM.</a:t>
            </a: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D</a:t>
            </a:r>
            <a:r>
              <a:rPr lang="en-IN" sz="1800" dirty="0">
                <a:latin typeface="Calibri" panose="020F0502020204030204" pitchFamily="34" charset="0"/>
              </a:rPr>
              <a:t> – Inform the Scrum Master of the situation, and let him or her discuss the situation with the GM. </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177</a:t>
            </a:fld>
            <a:endParaRPr lang="en-US" dirty="0"/>
          </a:p>
        </p:txBody>
      </p:sp>
    </p:spTree>
    <p:extLst>
      <p:ext uri="{BB962C8B-B14F-4D97-AF65-F5344CB8AC3E}">
        <p14:creationId xmlns:p14="http://schemas.microsoft.com/office/powerpoint/2010/main" val="2834939740"/>
      </p:ext>
    </p:extLst>
  </p:cSld>
  <p:clrMapOvr>
    <a:masterClrMapping/>
  </p:clrMapOvr>
  <p:transition spd="med">
    <p:pull/>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Time-boxing is not done in which of the following meetings?</a:t>
            </a:r>
          </a:p>
          <a:p>
            <a:pPr lvl="0"/>
            <a:endParaRPr lang="en-IN" sz="1800" dirty="0">
              <a:latin typeface="Calibri" panose="020F0502020204030204" pitchFamily="34" charset="0"/>
            </a:endParaRPr>
          </a:p>
          <a:p>
            <a:pPr lvl="0">
              <a:buFont typeface="+mj-lt"/>
              <a:buAutoNum type="alphaUcPeriod"/>
            </a:pPr>
            <a:r>
              <a:rPr lang="en-IN" sz="1800" dirty="0"/>
              <a:t>Daily </a:t>
            </a:r>
            <a:r>
              <a:rPr lang="en-IN" sz="1800" dirty="0" err="1"/>
              <a:t>Standup</a:t>
            </a:r>
            <a:r>
              <a:rPr lang="en-IN" sz="1800" dirty="0"/>
              <a:t> Meeting</a:t>
            </a:r>
          </a:p>
          <a:p>
            <a:pPr lvl="0">
              <a:buFont typeface="+mj-lt"/>
              <a:buAutoNum type="alphaUcPeriod"/>
            </a:pPr>
            <a:r>
              <a:rPr lang="en-IN" sz="1800" dirty="0"/>
              <a:t>Sprint Planning Meeting</a:t>
            </a:r>
          </a:p>
          <a:p>
            <a:pPr lvl="0">
              <a:buFont typeface="+mj-lt"/>
              <a:buAutoNum type="alphaUcPeriod"/>
            </a:pPr>
            <a:r>
              <a:rPr lang="en-IN" sz="1800" dirty="0"/>
              <a:t>Retrospect Project Meeting</a:t>
            </a:r>
          </a:p>
          <a:p>
            <a:pPr lvl="0">
              <a:buFont typeface="+mj-lt"/>
              <a:buAutoNum type="alphaUcPeriod"/>
            </a:pPr>
            <a:r>
              <a:rPr lang="en-IN" sz="1800" dirty="0"/>
              <a:t>Retrospect Sprint Meeting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178</a:t>
            </a:fld>
            <a:endParaRPr lang="en-US" dirty="0"/>
          </a:p>
        </p:txBody>
      </p:sp>
    </p:spTree>
    <p:extLst>
      <p:ext uri="{BB962C8B-B14F-4D97-AF65-F5344CB8AC3E}">
        <p14:creationId xmlns:p14="http://schemas.microsoft.com/office/powerpoint/2010/main" val="3110118198"/>
      </p:ext>
    </p:extLst>
  </p:cSld>
  <p:clrMapOvr>
    <a:masterClrMapping/>
  </p:clrMapOvr>
  <p:transition spd="med">
    <p:pull/>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Time-boxing is not done in which of the following meetings?</a:t>
            </a:r>
          </a:p>
          <a:p>
            <a:pPr lvl="0"/>
            <a:endParaRPr lang="en-IN" sz="1800" dirty="0"/>
          </a:p>
          <a:p>
            <a:pPr lvl="0">
              <a:buFont typeface="+mj-lt"/>
              <a:buAutoNum type="alphaUcPeriod"/>
            </a:pPr>
            <a:r>
              <a:rPr lang="en-IN" sz="1800" dirty="0"/>
              <a:t>Daily </a:t>
            </a:r>
            <a:r>
              <a:rPr lang="en-IN" sz="1800" dirty="0" err="1"/>
              <a:t>Standup</a:t>
            </a:r>
            <a:r>
              <a:rPr lang="en-IN" sz="1800" dirty="0"/>
              <a:t> Meeting</a:t>
            </a:r>
          </a:p>
          <a:p>
            <a:pPr lvl="0">
              <a:buFont typeface="+mj-lt"/>
              <a:buAutoNum type="alphaUcPeriod"/>
            </a:pPr>
            <a:r>
              <a:rPr lang="en-IN" sz="1800" dirty="0"/>
              <a:t>Sprint Planning Meeting</a:t>
            </a:r>
          </a:p>
          <a:p>
            <a:pPr lvl="0">
              <a:buFont typeface="+mj-lt"/>
              <a:buAutoNum type="alphaUcPeriod"/>
            </a:pPr>
            <a:r>
              <a:rPr lang="en-IN" sz="1800" dirty="0"/>
              <a:t>Retrospect Project Meeting</a:t>
            </a:r>
          </a:p>
          <a:p>
            <a:pPr lvl="0">
              <a:buFont typeface="+mj-lt"/>
              <a:buAutoNum type="alphaUcPeriod"/>
            </a:pPr>
            <a:r>
              <a:rPr lang="en-IN" sz="1800" dirty="0"/>
              <a:t>Retrospect Sprint Meeting</a:t>
            </a:r>
          </a:p>
          <a:p>
            <a:pPr lvl="0"/>
            <a:endParaRPr lang="en-IN" sz="1800" dirty="0">
              <a:latin typeface="Calibri" panose="020F0502020204030204" pitchFamily="34" charset="0"/>
            </a:endParaRPr>
          </a:p>
          <a:p>
            <a:pPr lvl="0"/>
            <a:r>
              <a:rPr lang="en-IN" sz="1800" dirty="0">
                <a:latin typeface="Calibri" panose="020F0502020204030204" pitchFamily="34" charset="0"/>
              </a:rPr>
              <a:t>Answer: </a:t>
            </a:r>
            <a:r>
              <a:rPr lang="en-IN" sz="1800" b="1" dirty="0">
                <a:latin typeface="Calibri" panose="020F0502020204030204" pitchFamily="34" charset="0"/>
              </a:rPr>
              <a:t>C</a:t>
            </a:r>
            <a:r>
              <a:rPr lang="en-IN" sz="1800" dirty="0">
                <a:latin typeface="Calibri" panose="020F0502020204030204" pitchFamily="34" charset="0"/>
              </a:rPr>
              <a:t>    </a:t>
            </a:r>
          </a:p>
          <a:p>
            <a:pPr lvl="0"/>
            <a:endParaRPr lang="en-IN" sz="1800" dirty="0">
              <a:latin typeface="Calibri" panose="020F0502020204030204" pitchFamily="34" charset="0"/>
            </a:endParaRPr>
          </a:p>
          <a:p>
            <a:pPr lvl="0"/>
            <a:endParaRPr lang="en-IN" sz="18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Answer</a:t>
            </a:r>
          </a:p>
        </p:txBody>
      </p:sp>
      <p:sp>
        <p:nvSpPr>
          <p:cNvPr id="3" name="Slide Number Placeholder 2"/>
          <p:cNvSpPr>
            <a:spLocks noGrp="1"/>
          </p:cNvSpPr>
          <p:nvPr>
            <p:ph type="sldNum" sz="quarter" idx="12"/>
          </p:nvPr>
        </p:nvSpPr>
        <p:spPr/>
        <p:txBody>
          <a:bodyPr/>
          <a:lstStyle/>
          <a:p>
            <a:fld id="{7CBCC52C-CE0E-4A77-AE88-E639344518EB}" type="slidenum">
              <a:rPr lang="en-US" smtClean="0"/>
              <a:t>179</a:t>
            </a:fld>
            <a:endParaRPr lang="en-US" dirty="0"/>
          </a:p>
        </p:txBody>
      </p:sp>
    </p:spTree>
    <p:extLst>
      <p:ext uri="{BB962C8B-B14F-4D97-AF65-F5344CB8AC3E}">
        <p14:creationId xmlns:p14="http://schemas.microsoft.com/office/powerpoint/2010/main" val="1049472441"/>
      </p:ext>
    </p:extLst>
  </p:cSld>
  <p:clrMapOvr>
    <a:masterClrMapping/>
  </p:clrMapOvr>
  <p:transition spd="med">
    <p:pull/>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ody Templat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Office Theme</Template>
  <TotalTime>227</TotalTime>
  <Words>11791</Words>
  <Application>Microsoft Office PowerPoint</Application>
  <PresentationFormat>On-screen Show (4:3)</PresentationFormat>
  <Paragraphs>1695</Paragraphs>
  <Slides>179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179</vt:i4>
      </vt:variant>
    </vt:vector>
  </HeadingPairs>
  <TitlesOfParts>
    <vt:vector size="186" baseType="lpstr">
      <vt:lpstr>Arial</vt:lpstr>
      <vt:lpstr>Calibri</vt:lpstr>
      <vt:lpstr>Calibri Light</vt:lpstr>
      <vt:lpstr>Lucida Sans</vt:lpstr>
      <vt:lpstr>Verdana</vt:lpstr>
      <vt:lpstr>Office Theme</vt:lpstr>
      <vt:lpstr>Body Template</vt:lpstr>
      <vt:lpstr>PowerPoint Presentation</vt:lpstr>
      <vt:lpstr>Agile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Scrum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Principles – Empirical Process Control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Principles – Self-organization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Principles – Collaboration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Principles – Value-based Prioritization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Principles – Time-boxing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Principles – Iterative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Aspects - Organization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Aspects - Business Justification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Aspects -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Aspects - Risk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Phase - Initiate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Phase - Plan and Estimate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Phases - Implement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Phases - Review and Retrospect</vt:lpstr>
      <vt:lpstr>PowerPoint Presentation</vt:lpstr>
      <vt:lpstr>PowerPoint Presentation</vt:lpstr>
      <vt:lpstr>PowerPoint Presentation</vt:lpstr>
      <vt:lpstr>PowerPoint Presentation</vt:lpstr>
      <vt:lpstr>Scrum Phases - Release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Nikhil Kumar</dc:creator>
  <cp:lastModifiedBy>Nikhil Kumar</cp:lastModifiedBy>
  <cp:revision>20</cp:revision>
  <dcterms:created xsi:type="dcterms:W3CDTF">2020-03-24T11:43:08Z</dcterms:created>
  <dcterms:modified xsi:type="dcterms:W3CDTF">2020-03-25T07:48:29Z</dcterms:modified>
</cp:coreProperties>
</file>